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tags/tag8.xml" ContentType="application/vnd.openxmlformats-officedocument.presentationml.tags+xml"/>
  <Override PartName="/ppt/slides/slide120.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41.xml" ContentType="application/vnd.openxmlformats-officedocument.presentationml.notesSlide+xml"/>
  <Override PartName="/ppt/slides/slide15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tags/tag5.xml" ContentType="application/vnd.openxmlformats-officedocument.presentationml.tags+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Layouts/slideLayout43.xml" ContentType="application/vnd.openxmlformats-officedocument.presentationml.slideLayout+xml"/>
  <Default Extension="emf" ContentType="image/x-emf"/>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Masters/slideMaster5.xml" ContentType="application/vnd.openxmlformats-officedocument.presentationml.slideMaster+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theme/theme7.xml" ContentType="application/vnd.openxmlformats-officedocument.them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Layouts/slideLayout48.xml" ContentType="application/vnd.openxmlformats-officedocument.presentationml.slideLayout+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143.xml" ContentType="application/vnd.openxmlformats-officedocument.presentationml.notesSlide+xml"/>
  <Override PartName="/ppt/diagrams/colors1.xml" ContentType="application/vnd.openxmlformats-officedocument.drawingml.diagramColors+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Default Extension="wmf" ContentType="image/x-wmf"/>
  <Override PartName="/ppt/tags/tag2.xml" ContentType="application/vnd.openxmlformats-officedocument.presentationml.tags+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48.xml" ContentType="application/vnd.openxmlformats-officedocument.presentationml.notesSlide+xml"/>
  <Override PartName="/ppt/notesSlides/notesSlide159.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notesSlides/notesSlide137.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tags/tag10.xml" ContentType="application/vnd.openxmlformats-officedocument.presentationml.tags+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theme/theme4.xml" ContentType="application/vnd.openxmlformats-officedocument.them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tags/tag7.xml" ContentType="application/vnd.openxmlformats-officedocument.presentationml.tags+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Layouts/slideLayout45.xml" ContentType="application/vnd.openxmlformats-officedocument.presentationml.slideLayout+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notesSlides/notesSlide140.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34.xml" ContentType="application/vnd.openxmlformats-officedocument.presentationml.slideLayout+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Default Extension="wav" ContentType="audio/wav"/>
  <Override PartName="/ppt/slides/slide168.xml" ContentType="application/vnd.openxmlformats-officedocument.presentationml.slide+xml"/>
  <Override PartName="/ppt/slides/slide179.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slides/slide157.xml" ContentType="application/vnd.openxmlformats-officedocument.presentationml.slide+xml"/>
  <Override PartName="/ppt/notesSlides/notesSlide40.xml" ContentType="application/vnd.openxmlformats-officedocument.presentationml.notesSlide+xml"/>
  <Override PartName="/ppt/notesSlides/notesSlide167.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tags/tag9.xml" ContentType="application/vnd.openxmlformats-officedocument.presentationml.tags+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tags/tag1.xml" ContentType="application/vnd.openxmlformats-officedocument.presentationml.tags+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notesSlides/notesSlide158.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notesSlides/notesSlide12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tags/tag6.xml" ContentType="application/vnd.openxmlformats-officedocument.presentationml.tags+xml"/>
  <Override PartName="/ppt/notesSlides/notesSlide161.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Layouts/slideLayout44.xml" ContentType="application/vnd.openxmlformats-officedocument.presentationml.slideLayout+xml"/>
  <Override PartName="/ppt/notesSlides/notesSlide36.xml" ContentType="application/vnd.openxmlformats-officedocument.presentationml.notesSlide+xml"/>
  <Default Extension="xls" ContentType="application/vnd.ms-exce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slides/slide167.xml" ContentType="application/vnd.openxmlformats-officedocument.presentationml.slide+xml"/>
  <Override PartName="/ppt/commentAuthors.xml" ContentType="application/vnd.openxmlformats-officedocument.presentationml.commentAuthors+xml"/>
  <Override PartName="/ppt/notesSlides/notesSlide50.xml" ContentType="application/vnd.openxmlformats-officedocument.presentationml.notesSlide+xml"/>
  <Override PartName="/ppt/slideMasters/slideMaster6.xml" ContentType="application/vnd.openxmlformats-officedocument.presentationml.slideMaster+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theme/theme8.xml" ContentType="application/vnd.openxmlformats-officedocument.them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Layouts/slideLayout38.xml" ContentType="application/vnd.openxmlformats-officedocument.presentationml.slideLayout+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diagrams/drawing1.xml" ContentType="application/vnd.ms-office.drawingml.diagramDrawing+xml"/>
  <Override PartName="/ppt/slides/slide53.xml" ContentType="application/vnd.openxmlformats-officedocument.presentationml.slide+xml"/>
  <Default Extension="jpeg" ContentType="image/jpeg"/>
  <Override PartName="/ppt/slideLayouts/slideLayout16.xml" ContentType="application/vnd.openxmlformats-officedocument.presentationml.slideLayout+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tags/tag3.xml" ContentType="application/vnd.openxmlformats-officedocument.presentationml.tags+xml"/>
  <Override PartName="/ppt/diagrams/quickStyle1.xml" ContentType="application/vnd.openxmlformats-officedocument.drawingml.diagramStyle+xml"/>
  <Override PartName="/ppt/slides/slide31.xml" ContentType="application/vnd.openxmlformats-officedocument.presentationml.slide+xml"/>
  <Override PartName="/ppt/slides/slide42.xml" ContentType="application/vnd.openxmlformats-officedocument.presentationml.slide+xml"/>
  <Override PartName="/ppt/slideLayouts/slideLayout41.xml" ContentType="application/vnd.openxmlformats-officedocument.presentationml.slideLayout+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Masters/slideMaster3.xml" ContentType="application/vnd.openxmlformats-officedocument.presentationml.slideMaster+xml"/>
  <Override PartName="/ppt/slides/slide58.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diagrams/layout1.xml" ContentType="application/vnd.openxmlformats-officedocument.drawingml.diagramLayout+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comments/comment1.xml" ContentType="application/vnd.openxmlformats-officedocument.presentationml.comment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2" r:id="rId1"/>
    <p:sldMasterId id="2147483855" r:id="rId2"/>
    <p:sldMasterId id="2147483862" r:id="rId3"/>
    <p:sldMasterId id="2147483869" r:id="rId4"/>
    <p:sldMasterId id="2147483882" r:id="rId5"/>
    <p:sldMasterId id="2147483889" r:id="rId6"/>
  </p:sldMasterIdLst>
  <p:notesMasterIdLst>
    <p:notesMasterId r:id="rId208"/>
  </p:notesMasterIdLst>
  <p:handoutMasterIdLst>
    <p:handoutMasterId r:id="rId209"/>
  </p:handoutMasterIdLst>
  <p:sldIdLst>
    <p:sldId id="256" r:id="rId7"/>
    <p:sldId id="675" r:id="rId8"/>
    <p:sldId id="680" r:id="rId9"/>
    <p:sldId id="393" r:id="rId10"/>
    <p:sldId id="1028" r:id="rId11"/>
    <p:sldId id="778" r:id="rId12"/>
    <p:sldId id="796" r:id="rId13"/>
    <p:sldId id="780" r:id="rId14"/>
    <p:sldId id="781" r:id="rId15"/>
    <p:sldId id="783" r:id="rId16"/>
    <p:sldId id="784" r:id="rId17"/>
    <p:sldId id="820" r:id="rId18"/>
    <p:sldId id="797" r:id="rId19"/>
    <p:sldId id="1087" r:id="rId20"/>
    <p:sldId id="1088" r:id="rId21"/>
    <p:sldId id="1089" r:id="rId22"/>
    <p:sldId id="1091" r:id="rId23"/>
    <p:sldId id="1092" r:id="rId24"/>
    <p:sldId id="799" r:id="rId25"/>
    <p:sldId id="787" r:id="rId26"/>
    <p:sldId id="788" r:id="rId27"/>
    <p:sldId id="789" r:id="rId28"/>
    <p:sldId id="851" r:id="rId29"/>
    <p:sldId id="852" r:id="rId30"/>
    <p:sldId id="1030" r:id="rId31"/>
    <p:sldId id="446" r:id="rId32"/>
    <p:sldId id="447" r:id="rId33"/>
    <p:sldId id="807" r:id="rId34"/>
    <p:sldId id="808" r:id="rId35"/>
    <p:sldId id="448" r:id="rId36"/>
    <p:sldId id="858" r:id="rId37"/>
    <p:sldId id="297" r:id="rId38"/>
    <p:sldId id="299" r:id="rId39"/>
    <p:sldId id="1031" r:id="rId40"/>
    <p:sldId id="902" r:id="rId41"/>
    <p:sldId id="835" r:id="rId42"/>
    <p:sldId id="856" r:id="rId43"/>
    <p:sldId id="873" r:id="rId44"/>
    <p:sldId id="834" r:id="rId45"/>
    <p:sldId id="874" r:id="rId46"/>
    <p:sldId id="910" r:id="rId47"/>
    <p:sldId id="597" r:id="rId48"/>
    <p:sldId id="1029" r:id="rId49"/>
    <p:sldId id="1032" r:id="rId50"/>
    <p:sldId id="751" r:id="rId51"/>
    <p:sldId id="868" r:id="rId52"/>
    <p:sldId id="742" r:id="rId53"/>
    <p:sldId id="711" r:id="rId54"/>
    <p:sldId id="743" r:id="rId55"/>
    <p:sldId id="718" r:id="rId56"/>
    <p:sldId id="744" r:id="rId57"/>
    <p:sldId id="733" r:id="rId58"/>
    <p:sldId id="1033" r:id="rId59"/>
    <p:sldId id="825" r:id="rId60"/>
    <p:sldId id="827" r:id="rId61"/>
    <p:sldId id="829" r:id="rId62"/>
    <p:sldId id="830" r:id="rId63"/>
    <p:sldId id="921" r:id="rId64"/>
    <p:sldId id="849" r:id="rId65"/>
    <p:sldId id="746" r:id="rId66"/>
    <p:sldId id="502" r:id="rId67"/>
    <p:sldId id="764" r:id="rId68"/>
    <p:sldId id="755" r:id="rId69"/>
    <p:sldId id="645" r:id="rId70"/>
    <p:sldId id="646" r:id="rId71"/>
    <p:sldId id="842" r:id="rId72"/>
    <p:sldId id="647" r:id="rId73"/>
    <p:sldId id="841" r:id="rId74"/>
    <p:sldId id="648" r:id="rId75"/>
    <p:sldId id="662" r:id="rId76"/>
    <p:sldId id="769" r:id="rId77"/>
    <p:sldId id="765" r:id="rId78"/>
    <p:sldId id="670" r:id="rId79"/>
    <p:sldId id="504" r:id="rId80"/>
    <p:sldId id="655" r:id="rId81"/>
    <p:sldId id="656" r:id="rId82"/>
    <p:sldId id="657" r:id="rId83"/>
    <p:sldId id="658" r:id="rId84"/>
    <p:sldId id="659" r:id="rId85"/>
    <p:sldId id="660" r:id="rId86"/>
    <p:sldId id="663" r:id="rId87"/>
    <p:sldId id="664" r:id="rId88"/>
    <p:sldId id="665" r:id="rId89"/>
    <p:sldId id="652" r:id="rId90"/>
    <p:sldId id="667" r:id="rId91"/>
    <p:sldId id="666" r:id="rId92"/>
    <p:sldId id="668" r:id="rId93"/>
    <p:sldId id="669" r:id="rId94"/>
    <p:sldId id="671" r:id="rId95"/>
    <p:sldId id="601" r:id="rId96"/>
    <p:sldId id="560" r:id="rId97"/>
    <p:sldId id="860" r:id="rId98"/>
    <p:sldId id="1021" r:id="rId99"/>
    <p:sldId id="861" r:id="rId100"/>
    <p:sldId id="862" r:id="rId101"/>
    <p:sldId id="864" r:id="rId102"/>
    <p:sldId id="642" r:id="rId103"/>
    <p:sldId id="565" r:id="rId104"/>
    <p:sldId id="865" r:id="rId105"/>
    <p:sldId id="522" r:id="rId106"/>
    <p:sldId id="643" r:id="rId107"/>
    <p:sldId id="527" r:id="rId108"/>
    <p:sldId id="773" r:id="rId109"/>
    <p:sldId id="1022" r:id="rId110"/>
    <p:sldId id="280" r:id="rId111"/>
    <p:sldId id="753" r:id="rId112"/>
    <p:sldId id="866" r:id="rId113"/>
    <p:sldId id="752" r:id="rId114"/>
    <p:sldId id="644" r:id="rId115"/>
    <p:sldId id="526" r:id="rId116"/>
    <p:sldId id="889" r:id="rId117"/>
    <p:sldId id="777" r:id="rId118"/>
    <p:sldId id="843" r:id="rId119"/>
    <p:sldId id="776" r:id="rId120"/>
    <p:sldId id="867" r:id="rId121"/>
    <p:sldId id="973" r:id="rId122"/>
    <p:sldId id="972" r:id="rId123"/>
    <p:sldId id="602" r:id="rId124"/>
    <p:sldId id="1076" r:id="rId125"/>
    <p:sldId id="1077" r:id="rId126"/>
    <p:sldId id="1078" r:id="rId127"/>
    <p:sldId id="1079" r:id="rId128"/>
    <p:sldId id="1080" r:id="rId129"/>
    <p:sldId id="1081" r:id="rId130"/>
    <p:sldId id="1082" r:id="rId131"/>
    <p:sldId id="1083" r:id="rId132"/>
    <p:sldId id="1084" r:id="rId133"/>
    <p:sldId id="1085" r:id="rId134"/>
    <p:sldId id="1086" r:id="rId135"/>
    <p:sldId id="1074" r:id="rId136"/>
    <p:sldId id="1075" r:id="rId137"/>
    <p:sldId id="1067" r:id="rId138"/>
    <p:sldId id="1068" r:id="rId139"/>
    <p:sldId id="1069" r:id="rId140"/>
    <p:sldId id="1070" r:id="rId141"/>
    <p:sldId id="1071" r:id="rId142"/>
    <p:sldId id="1072" r:id="rId143"/>
    <p:sldId id="1073" r:id="rId144"/>
    <p:sldId id="1036" r:id="rId145"/>
    <p:sldId id="1037" r:id="rId146"/>
    <p:sldId id="1039" r:id="rId147"/>
    <p:sldId id="1040" r:id="rId148"/>
    <p:sldId id="1038" r:id="rId149"/>
    <p:sldId id="1042" r:id="rId150"/>
    <p:sldId id="1043" r:id="rId151"/>
    <p:sldId id="1044" r:id="rId152"/>
    <p:sldId id="1045" r:id="rId153"/>
    <p:sldId id="1046" r:id="rId154"/>
    <p:sldId id="1048" r:id="rId155"/>
    <p:sldId id="1049" r:id="rId156"/>
    <p:sldId id="1050" r:id="rId157"/>
    <p:sldId id="1051" r:id="rId158"/>
    <p:sldId id="1052" r:id="rId159"/>
    <p:sldId id="1054" r:id="rId160"/>
    <p:sldId id="1055" r:id="rId161"/>
    <p:sldId id="1056" r:id="rId162"/>
    <p:sldId id="1057" r:id="rId163"/>
    <p:sldId id="1058" r:id="rId164"/>
    <p:sldId id="1059" r:id="rId165"/>
    <p:sldId id="1060" r:id="rId166"/>
    <p:sldId id="1061" r:id="rId167"/>
    <p:sldId id="1062" r:id="rId168"/>
    <p:sldId id="1063" r:id="rId169"/>
    <p:sldId id="1064" r:id="rId170"/>
    <p:sldId id="1065" r:id="rId171"/>
    <p:sldId id="1066" r:id="rId172"/>
    <p:sldId id="1017" r:id="rId173"/>
    <p:sldId id="1034" r:id="rId174"/>
    <p:sldId id="905" r:id="rId175"/>
    <p:sldId id="906" r:id="rId176"/>
    <p:sldId id="907" r:id="rId177"/>
    <p:sldId id="908" r:id="rId178"/>
    <p:sldId id="909" r:id="rId179"/>
    <p:sldId id="1093" r:id="rId180"/>
    <p:sldId id="1090" r:id="rId181"/>
    <p:sldId id="1094" r:id="rId182"/>
    <p:sldId id="1097" r:id="rId183"/>
    <p:sldId id="1099" r:id="rId184"/>
    <p:sldId id="1098" r:id="rId185"/>
    <p:sldId id="1100" r:id="rId186"/>
    <p:sldId id="1101" r:id="rId187"/>
    <p:sldId id="922" r:id="rId188"/>
    <p:sldId id="923" r:id="rId189"/>
    <p:sldId id="924" r:id="rId190"/>
    <p:sldId id="925" r:id="rId191"/>
    <p:sldId id="926" r:id="rId192"/>
    <p:sldId id="927" r:id="rId193"/>
    <p:sldId id="928" r:id="rId194"/>
    <p:sldId id="929" r:id="rId195"/>
    <p:sldId id="930" r:id="rId196"/>
    <p:sldId id="931" r:id="rId197"/>
    <p:sldId id="932" r:id="rId198"/>
    <p:sldId id="933" r:id="rId199"/>
    <p:sldId id="934" r:id="rId200"/>
    <p:sldId id="935" r:id="rId201"/>
    <p:sldId id="936" r:id="rId202"/>
    <p:sldId id="937" r:id="rId203"/>
    <p:sldId id="938" r:id="rId204"/>
    <p:sldId id="939" r:id="rId205"/>
    <p:sldId id="940" r:id="rId206"/>
    <p:sldId id="1102" r:id="rId207"/>
  </p:sldIdLst>
  <p:sldSz cx="9144000" cy="6858000" type="screen4x3"/>
  <p:notesSz cx="6858000" cy="9296400"/>
  <p:defaultTextStyle>
    <a:defPPr>
      <a:defRPr lang="en-US"/>
    </a:defPPr>
    <a:lvl1pPr algn="l" rtl="0" eaLnBrk="0" fontAlgn="base" hangingPunct="0">
      <a:spcBef>
        <a:spcPct val="0"/>
      </a:spcBef>
      <a:spcAft>
        <a:spcPct val="0"/>
      </a:spcAft>
      <a:defRPr sz="2400" b="1" kern="1200">
        <a:solidFill>
          <a:srgbClr val="FFFF00"/>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rgbClr val="FFFF00"/>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rgbClr val="FFFF00"/>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rgbClr val="FFFF00"/>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rgbClr val="FFFF00"/>
        </a:solidFill>
        <a:latin typeface="Times New Roman" pitchFamily="18" charset="0"/>
        <a:ea typeface="+mn-ea"/>
        <a:cs typeface="+mn-cs"/>
      </a:defRPr>
    </a:lvl5pPr>
    <a:lvl6pPr marL="2286000" algn="l" defTabSz="914400" rtl="0" eaLnBrk="1" latinLnBrk="0" hangingPunct="1">
      <a:defRPr sz="2400" b="1" kern="1200">
        <a:solidFill>
          <a:srgbClr val="FFFF00"/>
        </a:solidFill>
        <a:latin typeface="Times New Roman" pitchFamily="18" charset="0"/>
        <a:ea typeface="+mn-ea"/>
        <a:cs typeface="+mn-cs"/>
      </a:defRPr>
    </a:lvl6pPr>
    <a:lvl7pPr marL="2743200" algn="l" defTabSz="914400" rtl="0" eaLnBrk="1" latinLnBrk="0" hangingPunct="1">
      <a:defRPr sz="2400" b="1" kern="1200">
        <a:solidFill>
          <a:srgbClr val="FFFF00"/>
        </a:solidFill>
        <a:latin typeface="Times New Roman" pitchFamily="18" charset="0"/>
        <a:ea typeface="+mn-ea"/>
        <a:cs typeface="+mn-cs"/>
      </a:defRPr>
    </a:lvl7pPr>
    <a:lvl8pPr marL="3200400" algn="l" defTabSz="914400" rtl="0" eaLnBrk="1" latinLnBrk="0" hangingPunct="1">
      <a:defRPr sz="2400" b="1" kern="1200">
        <a:solidFill>
          <a:srgbClr val="FFFF00"/>
        </a:solidFill>
        <a:latin typeface="Times New Roman" pitchFamily="18" charset="0"/>
        <a:ea typeface="+mn-ea"/>
        <a:cs typeface="+mn-cs"/>
      </a:defRPr>
    </a:lvl8pPr>
    <a:lvl9pPr marL="3657600" algn="l" defTabSz="914400" rtl="0" eaLnBrk="1" latinLnBrk="0" hangingPunct="1">
      <a:defRPr sz="2400" b="1" kern="1200">
        <a:solidFill>
          <a:srgbClr val="FFFF00"/>
        </a:solidFill>
        <a:latin typeface="Times New Roman" pitchFamily="18"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zabeth Luley" initials="EAL" lastIdx="51" clrIdx="0"/>
  <p:cmAuthor id="1" name="Elizabeth" initials="E" lastIdx="10" clrIdx="1"/>
  <p:cmAuthor id="2" name="mmartin" initials="m" lastIdx="11" clrIdx="2"/>
  <p:cmAuthor id="3" name="merickso" initials="m" lastIdx="12" clrIdx="3"/>
  <p:cmAuthor id="4" name="Nick Fang" initials="NF" lastIdx="10" clrIdx="4"/>
  <p:cmAuthor id="5" name="John Sullivan" initials="JS" lastIdx="12" clrIdx="5"/>
  <p:cmAuthor id="6" name="eshaffer" initials="e" lastIdx="2" clrIdx="6"/>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5FA3"/>
    <a:srgbClr val="0D84BF"/>
    <a:srgbClr val="0099FF"/>
    <a:srgbClr val="A50021"/>
    <a:srgbClr val="CC9200"/>
    <a:srgbClr val="00CC00"/>
    <a:srgbClr val="FFFF00"/>
    <a:srgbClr val="FFFFFF"/>
    <a:srgbClr val="FF3300"/>
    <a:srgbClr val="FFCC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84" autoAdjust="0"/>
    <p:restoredTop sz="88796" autoAdjust="0"/>
  </p:normalViewPr>
  <p:slideViewPr>
    <p:cSldViewPr snapToGrid="0">
      <p:cViewPr>
        <p:scale>
          <a:sx n="66" d="100"/>
          <a:sy n="66" d="100"/>
        </p:scale>
        <p:origin x="-2208" y="-708"/>
      </p:cViewPr>
      <p:guideLst>
        <p:guide orient="horz" pos="2160"/>
        <p:guide pos="2880"/>
      </p:guideLst>
    </p:cSldViewPr>
  </p:slideViewPr>
  <p:outlineViewPr>
    <p:cViewPr>
      <p:scale>
        <a:sx n="33" d="100"/>
        <a:sy n="33" d="100"/>
      </p:scale>
      <p:origin x="0" y="2814"/>
    </p:cViewPr>
    <p:sldLst>
      <p:sld r:id="rId1" collapse="1"/>
    </p:sldLst>
  </p:outlineViewPr>
  <p:notesTextViewPr>
    <p:cViewPr>
      <p:scale>
        <a:sx n="100" d="100"/>
        <a:sy n="100" d="100"/>
      </p:scale>
      <p:origin x="0" y="3900"/>
    </p:cViewPr>
  </p:notesTextViewPr>
  <p:sorterViewPr>
    <p:cViewPr>
      <p:scale>
        <a:sx n="100" d="100"/>
        <a:sy n="100" d="100"/>
      </p:scale>
      <p:origin x="0" y="43428"/>
    </p:cViewPr>
  </p:sorterViewPr>
  <p:notesViewPr>
    <p:cSldViewPr snapToGrid="0">
      <p:cViewPr varScale="1">
        <p:scale>
          <a:sx n="83" d="100"/>
          <a:sy n="83" d="100"/>
        </p:scale>
        <p:origin x="-3240" y="-96"/>
      </p:cViewPr>
      <p:guideLst>
        <p:guide orient="horz" pos="2928"/>
        <p:guide pos="2160"/>
      </p:guideLst>
    </p:cSldViewPr>
  </p:notesViewPr>
  <p:gridSpacing cx="39327138" cy="3932713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slide" Target="slides/slide175.xml"/><Relationship Id="rId186" Type="http://schemas.openxmlformats.org/officeDocument/2006/relationships/slide" Target="slides/slide180.xml"/><Relationship Id="rId211"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92" Type="http://schemas.openxmlformats.org/officeDocument/2006/relationships/slide" Target="slides/slide186.xml"/><Relationship Id="rId197" Type="http://schemas.openxmlformats.org/officeDocument/2006/relationships/slide" Target="slides/slide191.xml"/><Relationship Id="rId206" Type="http://schemas.openxmlformats.org/officeDocument/2006/relationships/slide" Target="slides/slide200.xml"/><Relationship Id="rId201" Type="http://schemas.openxmlformats.org/officeDocument/2006/relationships/slide" Target="slides/slide195.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slide" Target="slides/slide176.xml"/><Relationship Id="rId187" Type="http://schemas.openxmlformats.org/officeDocument/2006/relationships/slide" Target="slides/slide181.xml"/><Relationship Id="rId1" Type="http://schemas.openxmlformats.org/officeDocument/2006/relationships/slideMaster" Target="slideMasters/slideMaster1.xml"/><Relationship Id="rId6" Type="http://schemas.openxmlformats.org/officeDocument/2006/relationships/slideMaster" Target="slideMasters/slideMaster6.xml"/><Relationship Id="rId212" Type="http://schemas.openxmlformats.org/officeDocument/2006/relationships/viewProps" Target="viewProps.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172" Type="http://schemas.openxmlformats.org/officeDocument/2006/relationships/slide" Target="slides/slide166.xml"/><Relationship Id="rId193" Type="http://schemas.openxmlformats.org/officeDocument/2006/relationships/slide" Target="slides/slide187.xml"/><Relationship Id="rId202" Type="http://schemas.openxmlformats.org/officeDocument/2006/relationships/slide" Target="slides/slide196.xml"/><Relationship Id="rId207" Type="http://schemas.openxmlformats.org/officeDocument/2006/relationships/slide" Target="slides/slide20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slide" Target="slides/slide177.xml"/><Relationship Id="rId21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199" Type="http://schemas.openxmlformats.org/officeDocument/2006/relationships/slide" Target="slides/slide193.xml"/><Relationship Id="rId203" Type="http://schemas.openxmlformats.org/officeDocument/2006/relationships/slide" Target="slides/slide197.xml"/><Relationship Id="rId208" Type="http://schemas.openxmlformats.org/officeDocument/2006/relationships/notesMaster" Target="notesMasters/notesMaster1.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tableStyles" Target="tableStyles.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209" Type="http://schemas.openxmlformats.org/officeDocument/2006/relationships/handoutMaster" Target="handoutMasters/handoutMaster1.xml"/><Relationship Id="rId190" Type="http://schemas.openxmlformats.org/officeDocument/2006/relationships/slide" Target="slides/slide184.xml"/><Relationship Id="rId204" Type="http://schemas.openxmlformats.org/officeDocument/2006/relationships/slide" Target="slides/slide198.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commentAuthors" Target="commentAuthors.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10-06-22T15:28:41.874" idx="10">
    <p:pos x="4554" y="1058"/>
    <p:text>Look in SCXI Getting Started Guide.  We made this a LOT more understandable in the newest version.</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3C1B49-BD6C-4711-AC93-E1800A8E8754}" type="doc">
      <dgm:prSet loTypeId="urn:microsoft.com/office/officeart/2005/8/layout/bList2" loCatId="list" qsTypeId="urn:microsoft.com/office/officeart/2005/8/quickstyle/simple5" qsCatId="simple" csTypeId="urn:microsoft.com/office/officeart/2005/8/colors/accent1_2" csCatId="accent1" phldr="1"/>
      <dgm:spPr/>
    </dgm:pt>
    <dgm:pt modelId="{D6DA3EB8-AE45-4116-8971-6A70EEAEB339}">
      <dgm:prSet phldrT="[Text]" custT="1"/>
      <dgm:spPr>
        <a:solidFill>
          <a:srgbClr val="065FA3"/>
        </a:solidFill>
      </dgm:spPr>
      <dgm:t>
        <a:bodyPr/>
        <a:lstStyle/>
        <a:p>
          <a:r>
            <a:rPr lang="en-US" sz="2400" b="0" dirty="0" smtClean="0"/>
            <a:t>Column-to-Column</a:t>
          </a:r>
          <a:endParaRPr lang="en-US" sz="2400" b="0" dirty="0"/>
        </a:p>
      </dgm:t>
    </dgm:pt>
    <dgm:pt modelId="{825B0F85-8E09-4EBB-8CCF-11F4D2092379}" type="parTrans" cxnId="{3E21C2A9-AD03-4FC4-A618-5D830F6B12CF}">
      <dgm:prSet/>
      <dgm:spPr/>
      <dgm:t>
        <a:bodyPr/>
        <a:lstStyle/>
        <a:p>
          <a:endParaRPr lang="en-US"/>
        </a:p>
      </dgm:t>
    </dgm:pt>
    <dgm:pt modelId="{D3CE12F6-22FC-4D14-BABF-9CDF54A593F1}" type="sibTrans" cxnId="{3E21C2A9-AD03-4FC4-A618-5D830F6B12CF}">
      <dgm:prSet/>
      <dgm:spPr/>
      <dgm:t>
        <a:bodyPr/>
        <a:lstStyle/>
        <a:p>
          <a:endParaRPr lang="en-US"/>
        </a:p>
      </dgm:t>
    </dgm:pt>
    <dgm:pt modelId="{CF8C7B48-21F0-442C-8855-23C5A38F24A2}">
      <dgm:prSet phldrT="[Text]" custT="1"/>
      <dgm:spPr>
        <a:solidFill>
          <a:srgbClr val="065FA3"/>
        </a:solidFill>
      </dgm:spPr>
      <dgm:t>
        <a:bodyPr/>
        <a:lstStyle/>
        <a:p>
          <a:r>
            <a:rPr lang="en-US" sz="2400" dirty="0" smtClean="0"/>
            <a:t>Row-to-Column</a:t>
          </a:r>
          <a:endParaRPr lang="en-US" sz="2400" dirty="0"/>
        </a:p>
      </dgm:t>
    </dgm:pt>
    <dgm:pt modelId="{1C7629EB-BD0E-468A-B8CF-31B8BD652775}" type="parTrans" cxnId="{6E303802-AEFD-40B7-8408-EB24332305CA}">
      <dgm:prSet/>
      <dgm:spPr/>
      <dgm:t>
        <a:bodyPr/>
        <a:lstStyle/>
        <a:p>
          <a:endParaRPr lang="en-US"/>
        </a:p>
      </dgm:t>
    </dgm:pt>
    <dgm:pt modelId="{E434C7B9-7D88-46A9-928B-876434683104}" type="sibTrans" cxnId="{6E303802-AEFD-40B7-8408-EB24332305CA}">
      <dgm:prSet/>
      <dgm:spPr/>
      <dgm:t>
        <a:bodyPr/>
        <a:lstStyle/>
        <a:p>
          <a:endParaRPr lang="en-US"/>
        </a:p>
      </dgm:t>
    </dgm:pt>
    <dgm:pt modelId="{2E166B2C-642D-4F9B-8395-23B05E25EDBF}" type="pres">
      <dgm:prSet presAssocID="{6F3C1B49-BD6C-4711-AC93-E1800A8E8754}" presName="diagram" presStyleCnt="0">
        <dgm:presLayoutVars>
          <dgm:dir/>
          <dgm:animLvl val="lvl"/>
          <dgm:resizeHandles val="exact"/>
        </dgm:presLayoutVars>
      </dgm:prSet>
      <dgm:spPr/>
    </dgm:pt>
    <dgm:pt modelId="{5D24C2B5-B017-4401-B965-954E9360CCEA}" type="pres">
      <dgm:prSet presAssocID="{CF8C7B48-21F0-442C-8855-23C5A38F24A2}" presName="compNode" presStyleCnt="0"/>
      <dgm:spPr/>
    </dgm:pt>
    <dgm:pt modelId="{1281D9D1-0FAD-4EB9-98C4-E76BD756D721}" type="pres">
      <dgm:prSet presAssocID="{CF8C7B48-21F0-442C-8855-23C5A38F24A2}" presName="childRect" presStyleLbl="bgAcc1" presStyleIdx="0" presStyleCnt="2" custScaleX="140749" custLinFactNeighborX="-16695">
        <dgm:presLayoutVars>
          <dgm:bulletEnabled val="1"/>
        </dgm:presLayoutVars>
      </dgm:prSet>
      <dgm:spPr/>
    </dgm:pt>
    <dgm:pt modelId="{5E50C58C-2850-4749-AF0D-76427623F2B9}" type="pres">
      <dgm:prSet presAssocID="{CF8C7B48-21F0-442C-8855-23C5A38F24A2}" presName="parentText" presStyleLbl="node1" presStyleIdx="0" presStyleCnt="0">
        <dgm:presLayoutVars>
          <dgm:chMax val="0"/>
          <dgm:bulletEnabled val="1"/>
        </dgm:presLayoutVars>
      </dgm:prSet>
      <dgm:spPr/>
      <dgm:t>
        <a:bodyPr/>
        <a:lstStyle/>
        <a:p>
          <a:endParaRPr lang="en-US"/>
        </a:p>
      </dgm:t>
    </dgm:pt>
    <dgm:pt modelId="{B75E4751-B665-4E7A-A710-797278D39788}" type="pres">
      <dgm:prSet presAssocID="{CF8C7B48-21F0-442C-8855-23C5A38F24A2}" presName="parentRect" presStyleLbl="alignNode1" presStyleIdx="0" presStyleCnt="2" custScaleX="140851" custLinFactNeighborX="-16695"/>
      <dgm:spPr/>
      <dgm:t>
        <a:bodyPr/>
        <a:lstStyle/>
        <a:p>
          <a:endParaRPr lang="en-US"/>
        </a:p>
      </dgm:t>
    </dgm:pt>
    <dgm:pt modelId="{DD2B50B6-488E-4AD3-AC19-1F7353C8EB97}" type="pres">
      <dgm:prSet presAssocID="{CF8C7B48-21F0-442C-8855-23C5A38F24A2}" presName="adorn" presStyleLbl="fgAccFollowNode1" presStyleIdx="0" presStyleCnt="2" custScaleX="88400" custScaleY="88154" custLinFactNeighborX="-10237" custLinFactNeighborY="-18356"/>
      <dgm:spPr>
        <a:solidFill>
          <a:schemeClr val="tx1">
            <a:lumMod val="75000"/>
            <a:lumOff val="25000"/>
            <a:alpha val="90000"/>
          </a:schemeClr>
        </a:solidFill>
      </dgm:spPr>
    </dgm:pt>
    <dgm:pt modelId="{EDB33F9B-2B7F-44FA-B9AF-45209434D6BD}" type="pres">
      <dgm:prSet presAssocID="{E434C7B9-7D88-46A9-928B-876434683104}" presName="sibTrans" presStyleLbl="sibTrans2D1" presStyleIdx="0" presStyleCnt="0"/>
      <dgm:spPr/>
      <dgm:t>
        <a:bodyPr/>
        <a:lstStyle/>
        <a:p>
          <a:endParaRPr lang="en-US"/>
        </a:p>
      </dgm:t>
    </dgm:pt>
    <dgm:pt modelId="{1E488143-95CD-49A1-9037-17D4C0D369A7}" type="pres">
      <dgm:prSet presAssocID="{D6DA3EB8-AE45-4116-8971-6A70EEAEB339}" presName="compNode" presStyleCnt="0"/>
      <dgm:spPr/>
    </dgm:pt>
    <dgm:pt modelId="{A370888A-B575-4966-A464-43EBE17DFD60}" type="pres">
      <dgm:prSet presAssocID="{D6DA3EB8-AE45-4116-8971-6A70EEAEB339}" presName="childRect" presStyleLbl="bgAcc1" presStyleIdx="1" presStyleCnt="2" custScaleX="140749">
        <dgm:presLayoutVars>
          <dgm:bulletEnabled val="1"/>
        </dgm:presLayoutVars>
      </dgm:prSet>
      <dgm:spPr/>
    </dgm:pt>
    <dgm:pt modelId="{31EC93D9-3A85-4FD2-B10B-B4CDC8D4C9D1}" type="pres">
      <dgm:prSet presAssocID="{D6DA3EB8-AE45-4116-8971-6A70EEAEB339}" presName="parentText" presStyleLbl="node1" presStyleIdx="0" presStyleCnt="0">
        <dgm:presLayoutVars>
          <dgm:chMax val="0"/>
          <dgm:bulletEnabled val="1"/>
        </dgm:presLayoutVars>
      </dgm:prSet>
      <dgm:spPr/>
      <dgm:t>
        <a:bodyPr/>
        <a:lstStyle/>
        <a:p>
          <a:endParaRPr lang="en-US"/>
        </a:p>
      </dgm:t>
    </dgm:pt>
    <dgm:pt modelId="{8B6476C9-DA87-462F-B81A-EE2831CF8203}" type="pres">
      <dgm:prSet presAssocID="{D6DA3EB8-AE45-4116-8971-6A70EEAEB339}" presName="parentRect" presStyleLbl="alignNode1" presStyleIdx="1" presStyleCnt="2" custScaleX="140851"/>
      <dgm:spPr/>
      <dgm:t>
        <a:bodyPr/>
        <a:lstStyle/>
        <a:p>
          <a:endParaRPr lang="en-US"/>
        </a:p>
      </dgm:t>
    </dgm:pt>
    <dgm:pt modelId="{6059F9A5-A9E5-4A9D-96B3-0B08226260FA}" type="pres">
      <dgm:prSet presAssocID="{D6DA3EB8-AE45-4116-8971-6A70EEAEB339}" presName="adorn" presStyleLbl="fgAccFollowNode1" presStyleIdx="1" presStyleCnt="2" custScaleX="88400" custScaleY="88154" custLinFactNeighborX="37418" custLinFactNeighborY="-18356"/>
      <dgm:spPr>
        <a:solidFill>
          <a:schemeClr val="tx1">
            <a:lumMod val="75000"/>
            <a:lumOff val="25000"/>
            <a:alpha val="90000"/>
          </a:schemeClr>
        </a:solidFill>
      </dgm:spPr>
    </dgm:pt>
  </dgm:ptLst>
  <dgm:cxnLst>
    <dgm:cxn modelId="{92AFF452-BD5B-46EC-A1E7-83ED1E85BE56}" type="presOf" srcId="{E434C7B9-7D88-46A9-928B-876434683104}" destId="{EDB33F9B-2B7F-44FA-B9AF-45209434D6BD}" srcOrd="0" destOrd="0" presId="urn:microsoft.com/office/officeart/2005/8/layout/bList2"/>
    <dgm:cxn modelId="{6E303802-AEFD-40B7-8408-EB24332305CA}" srcId="{6F3C1B49-BD6C-4711-AC93-E1800A8E8754}" destId="{CF8C7B48-21F0-442C-8855-23C5A38F24A2}" srcOrd="0" destOrd="0" parTransId="{1C7629EB-BD0E-468A-B8CF-31B8BD652775}" sibTransId="{E434C7B9-7D88-46A9-928B-876434683104}"/>
    <dgm:cxn modelId="{4FBDAECE-4A33-4680-9366-DE5A91560CBB}" type="presOf" srcId="{D6DA3EB8-AE45-4116-8971-6A70EEAEB339}" destId="{31EC93D9-3A85-4FD2-B10B-B4CDC8D4C9D1}" srcOrd="0" destOrd="0" presId="urn:microsoft.com/office/officeart/2005/8/layout/bList2"/>
    <dgm:cxn modelId="{3E21C2A9-AD03-4FC4-A618-5D830F6B12CF}" srcId="{6F3C1B49-BD6C-4711-AC93-E1800A8E8754}" destId="{D6DA3EB8-AE45-4116-8971-6A70EEAEB339}" srcOrd="1" destOrd="0" parTransId="{825B0F85-8E09-4EBB-8CCF-11F4D2092379}" sibTransId="{D3CE12F6-22FC-4D14-BABF-9CDF54A593F1}"/>
    <dgm:cxn modelId="{EB008F43-1FC4-45A6-A197-069CD5FC107F}" type="presOf" srcId="{CF8C7B48-21F0-442C-8855-23C5A38F24A2}" destId="{B75E4751-B665-4E7A-A710-797278D39788}" srcOrd="1" destOrd="0" presId="urn:microsoft.com/office/officeart/2005/8/layout/bList2"/>
    <dgm:cxn modelId="{EDAD2EDC-189B-4DB1-9360-CE9943DB0D36}" type="presOf" srcId="{6F3C1B49-BD6C-4711-AC93-E1800A8E8754}" destId="{2E166B2C-642D-4F9B-8395-23B05E25EDBF}" srcOrd="0" destOrd="0" presId="urn:microsoft.com/office/officeart/2005/8/layout/bList2"/>
    <dgm:cxn modelId="{9654E938-6073-4525-8692-31E0502E9E48}" type="presOf" srcId="{D6DA3EB8-AE45-4116-8971-6A70EEAEB339}" destId="{8B6476C9-DA87-462F-B81A-EE2831CF8203}" srcOrd="1" destOrd="0" presId="urn:microsoft.com/office/officeart/2005/8/layout/bList2"/>
    <dgm:cxn modelId="{84D260D4-117E-4415-B1A3-AB249CCB2B79}" type="presOf" srcId="{CF8C7B48-21F0-442C-8855-23C5A38F24A2}" destId="{5E50C58C-2850-4749-AF0D-76427623F2B9}" srcOrd="0" destOrd="0" presId="urn:microsoft.com/office/officeart/2005/8/layout/bList2"/>
    <dgm:cxn modelId="{559327B3-F332-402C-8481-FBFD669F4CF7}" type="presParOf" srcId="{2E166B2C-642D-4F9B-8395-23B05E25EDBF}" destId="{5D24C2B5-B017-4401-B965-954E9360CCEA}" srcOrd="0" destOrd="0" presId="urn:microsoft.com/office/officeart/2005/8/layout/bList2"/>
    <dgm:cxn modelId="{059E5D7D-4B0E-4494-81F6-DB622C2B327C}" type="presParOf" srcId="{5D24C2B5-B017-4401-B965-954E9360CCEA}" destId="{1281D9D1-0FAD-4EB9-98C4-E76BD756D721}" srcOrd="0" destOrd="0" presId="urn:microsoft.com/office/officeart/2005/8/layout/bList2"/>
    <dgm:cxn modelId="{09D481BB-343D-4AE6-B071-2F7C3EB5DF59}" type="presParOf" srcId="{5D24C2B5-B017-4401-B965-954E9360CCEA}" destId="{5E50C58C-2850-4749-AF0D-76427623F2B9}" srcOrd="1" destOrd="0" presId="urn:microsoft.com/office/officeart/2005/8/layout/bList2"/>
    <dgm:cxn modelId="{36906C1A-AD70-4456-ADC3-3E6BBB198942}" type="presParOf" srcId="{5D24C2B5-B017-4401-B965-954E9360CCEA}" destId="{B75E4751-B665-4E7A-A710-797278D39788}" srcOrd="2" destOrd="0" presId="urn:microsoft.com/office/officeart/2005/8/layout/bList2"/>
    <dgm:cxn modelId="{BE23C68C-6E4B-4936-BDC6-71ABCE0F6505}" type="presParOf" srcId="{5D24C2B5-B017-4401-B965-954E9360CCEA}" destId="{DD2B50B6-488E-4AD3-AC19-1F7353C8EB97}" srcOrd="3" destOrd="0" presId="urn:microsoft.com/office/officeart/2005/8/layout/bList2"/>
    <dgm:cxn modelId="{B76B807B-20B9-40EF-992E-699C3A312ECE}" type="presParOf" srcId="{2E166B2C-642D-4F9B-8395-23B05E25EDBF}" destId="{EDB33F9B-2B7F-44FA-B9AF-45209434D6BD}" srcOrd="1" destOrd="0" presId="urn:microsoft.com/office/officeart/2005/8/layout/bList2"/>
    <dgm:cxn modelId="{E00FEF78-1D30-410A-9D1A-8EE83DFF4DCD}" type="presParOf" srcId="{2E166B2C-642D-4F9B-8395-23B05E25EDBF}" destId="{1E488143-95CD-49A1-9037-17D4C0D369A7}" srcOrd="2" destOrd="0" presId="urn:microsoft.com/office/officeart/2005/8/layout/bList2"/>
    <dgm:cxn modelId="{DE7777FC-F6BA-4AA3-A2E0-53115B729F0B}" type="presParOf" srcId="{1E488143-95CD-49A1-9037-17D4C0D369A7}" destId="{A370888A-B575-4966-A464-43EBE17DFD60}" srcOrd="0" destOrd="0" presId="urn:microsoft.com/office/officeart/2005/8/layout/bList2"/>
    <dgm:cxn modelId="{6FE83DF2-1E4F-4620-9796-C4C86CFCC12E}" type="presParOf" srcId="{1E488143-95CD-49A1-9037-17D4C0D369A7}" destId="{31EC93D9-3A85-4FD2-B10B-B4CDC8D4C9D1}" srcOrd="1" destOrd="0" presId="urn:microsoft.com/office/officeart/2005/8/layout/bList2"/>
    <dgm:cxn modelId="{3EFED538-37ED-4A94-AE27-1B47BB1DDF44}" type="presParOf" srcId="{1E488143-95CD-49A1-9037-17D4C0D369A7}" destId="{8B6476C9-DA87-462F-B81A-EE2831CF8203}" srcOrd="2" destOrd="0" presId="urn:microsoft.com/office/officeart/2005/8/layout/bList2"/>
    <dgm:cxn modelId="{5CC6F6A3-03A6-440D-9782-5CC87A9F966F}" type="presParOf" srcId="{1E488143-95CD-49A1-9037-17D4C0D369A7}" destId="{6059F9A5-A9E5-4A9D-96B3-0B08226260FA}" srcOrd="3" destOrd="0" presId="urn:microsoft.com/office/officeart/2005/8/layout/bList2"/>
  </dgm:cxnLst>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8.wmf"/><Relationship Id="rId2" Type="http://schemas.openxmlformats.org/officeDocument/2006/relationships/image" Target="../media/image167.wmf"/><Relationship Id="rId1" Type="http://schemas.openxmlformats.org/officeDocument/2006/relationships/image" Target="../media/image16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6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image" Target="../media/image12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7.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ffectLst>
                  <a:outerShdw blurRad="38100" dist="38100" dir="2700000" algn="tl">
                    <a:srgbClr val="C0C0C0"/>
                  </a:outerShdw>
                </a:effectLst>
              </a:defRPr>
            </a:lvl1pPr>
          </a:lstStyle>
          <a:p>
            <a:pPr>
              <a:defRPr/>
            </a:pPr>
            <a:r>
              <a:rPr lang="en-US"/>
              <a:t>September 2004 Revision</a:t>
            </a:r>
          </a:p>
        </p:txBody>
      </p:sp>
      <p:sp>
        <p:nvSpPr>
          <p:cNvPr id="82947" name="Rectangle 3"/>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ffectLst>
                  <a:outerShdw blurRad="38100" dist="38100" dir="2700000" algn="tl">
                    <a:srgbClr val="C0C0C0"/>
                  </a:outerShdw>
                </a:effectLst>
              </a:defRPr>
            </a:lvl1pPr>
          </a:lstStyle>
          <a:p>
            <a:pPr>
              <a:defRPr/>
            </a:pPr>
            <a:endParaRPr lang="en-US"/>
          </a:p>
        </p:txBody>
      </p:sp>
      <p:sp>
        <p:nvSpPr>
          <p:cNvPr id="82948" name="Rectangle 4"/>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C0C0C0"/>
                  </a:outerShdw>
                </a:effectLst>
              </a:defRPr>
            </a:lvl1pPr>
          </a:lstStyle>
          <a:p>
            <a:pPr>
              <a:defRPr/>
            </a:pPr>
            <a:endParaRPr lang="en-US"/>
          </a:p>
        </p:txBody>
      </p:sp>
      <p:sp>
        <p:nvSpPr>
          <p:cNvPr id="82949" name="Rectangle 5"/>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C0C0C0"/>
                  </a:outerShdw>
                </a:effectLst>
              </a:defRPr>
            </a:lvl1pPr>
          </a:lstStyle>
          <a:p>
            <a:pPr>
              <a:defRPr/>
            </a:pPr>
            <a:fld id="{2D6CBC3D-C21F-4EF3-B086-BD712D9EBF32}"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9" name="Rectangle 3"/>
          <p:cNvSpPr>
            <a:spLocks noGrp="1" noChangeArrowheads="1"/>
          </p:cNvSpPr>
          <p:nvPr>
            <p:ph type="dt" idx="1"/>
          </p:nvPr>
        </p:nvSpPr>
        <p:spPr bwMode="auto">
          <a:xfrm>
            <a:off x="3886200" y="155575"/>
            <a:ext cx="2971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tabLst>
                <a:tab pos="2514600" algn="r"/>
              </a:tabLst>
              <a:defRPr sz="800" b="0" i="1">
                <a:solidFill>
                  <a:schemeClr val="tx1"/>
                </a:solidFill>
                <a:latin typeface="Arial Narrow" pitchFamily="34" charset="0"/>
              </a:defRPr>
            </a:lvl1pPr>
          </a:lstStyle>
          <a:p>
            <a:pPr>
              <a:defRPr/>
            </a:pPr>
            <a:r>
              <a:rPr lang="en-US"/>
              <a:t>	September 2004 Revision</a:t>
            </a:r>
          </a:p>
        </p:txBody>
      </p:sp>
      <p:sp>
        <p:nvSpPr>
          <p:cNvPr id="160771"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29701" name="Rectangle 5"/>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9703" name="Rectangle 7"/>
          <p:cNvSpPr>
            <a:spLocks noGrp="1" noChangeArrowheads="1"/>
          </p:cNvSpPr>
          <p:nvPr>
            <p:ph type="sldNum" sz="quarter" idx="5"/>
          </p:nvPr>
        </p:nvSpPr>
        <p:spPr bwMode="auto">
          <a:xfrm>
            <a:off x="0" y="8677275"/>
            <a:ext cx="6858000" cy="3095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tabLst>
                <a:tab pos="804863" algn="l"/>
                <a:tab pos="3548063" algn="ctr"/>
                <a:tab pos="5827713" algn="r"/>
              </a:tabLst>
              <a:defRPr sz="800" b="0" i="1">
                <a:solidFill>
                  <a:schemeClr val="tx1"/>
                </a:solidFill>
                <a:latin typeface="Arial" pitchFamily="34" charset="0"/>
              </a:defRPr>
            </a:lvl1pPr>
          </a:lstStyle>
          <a:p>
            <a:pPr>
              <a:defRPr/>
            </a:pPr>
            <a:r>
              <a:rPr lang="en-US"/>
              <a:t>	 </a:t>
            </a:r>
            <a:r>
              <a:rPr lang="en-US">
                <a:latin typeface="Arial Narrow" pitchFamily="34" charset="0"/>
                <a:cs typeface="Arial" pitchFamily="34" charset="0"/>
              </a:rPr>
              <a:t>© </a:t>
            </a:r>
            <a:r>
              <a:rPr lang="en-US">
                <a:latin typeface="Arial Narrow" pitchFamily="34" charset="0"/>
              </a:rPr>
              <a:t>National Instruments Corporation	</a:t>
            </a:r>
            <a:fld id="{3D28599A-CFFE-4A50-97AB-EE64B70637B3}" type="slidenum">
              <a:rPr lang="en-US">
                <a:latin typeface="Arial Narrow" pitchFamily="34" charset="0"/>
              </a:rPr>
              <a:pPr>
                <a:defRPr/>
              </a:pPr>
              <a:t>‹#›</a:t>
            </a:fld>
            <a:r>
              <a:rPr lang="en-US">
                <a:latin typeface="Arial Narrow" pitchFamily="34" charset="0"/>
              </a:rPr>
              <a:t>	Switch Training</a:t>
            </a:r>
          </a:p>
        </p:txBody>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en.wikipedia.org/wiki/Underwriters_Laboratories" TargetMode="External"/><Relationship Id="rId2" Type="http://schemas.openxmlformats.org/officeDocument/2006/relationships/slide" Target="../slides/slide58.xml"/><Relationship Id="rId1" Type="http://schemas.openxmlformats.org/officeDocument/2006/relationships/notesMaster" Target="../notesMasters/notesMaster1.xml"/><Relationship Id="rId4" Type="http://schemas.openxmlformats.org/officeDocument/2006/relationships/hyperlink" Target="http://en.wikipedia.org/wiki/Measurement_category"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3"/>
          <p:cNvSpPr>
            <a:spLocks noGrp="1" noChangeArrowheads="1"/>
          </p:cNvSpPr>
          <p:nvPr>
            <p:ph type="dt" sz="quarter" idx="1"/>
          </p:nvPr>
        </p:nvSpPr>
        <p:spPr>
          <a:noFill/>
        </p:spPr>
        <p:txBody>
          <a:bodyPr/>
          <a:lstStyle/>
          <a:p>
            <a:r>
              <a:rPr lang="en-US" smtClean="0"/>
              <a:t>	September 2004 Revision</a:t>
            </a:r>
          </a:p>
        </p:txBody>
      </p:sp>
      <p:sp>
        <p:nvSpPr>
          <p:cNvPr id="16179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D2D212BA-4116-457E-9CE2-430F99EA3E29}" type="slidenum">
              <a:rPr lang="en-US" smtClean="0">
                <a:latin typeface="Arial Narrow" pitchFamily="34" charset="0"/>
              </a:rPr>
              <a:pPr/>
              <a:t>1</a:t>
            </a:fld>
            <a:r>
              <a:rPr lang="en-US" smtClean="0">
                <a:latin typeface="Arial Narrow" pitchFamily="34" charset="0"/>
              </a:rPr>
              <a:t>	Switch Training</a:t>
            </a:r>
          </a:p>
        </p:txBody>
      </p:sp>
      <p:sp>
        <p:nvSpPr>
          <p:cNvPr id="161796" name="Rectangle 4"/>
          <p:cNvSpPr>
            <a:spLocks noGrp="1" noRot="1" noChangeAspect="1" noChangeArrowheads="1" noTextEdit="1"/>
          </p:cNvSpPr>
          <p:nvPr>
            <p:ph type="sldImg"/>
          </p:nvPr>
        </p:nvSpPr>
        <p:spPr>
          <a:ln/>
        </p:spPr>
      </p:sp>
      <p:sp>
        <p:nvSpPr>
          <p:cNvPr id="161797" name="Rectangle 5"/>
          <p:cNvSpPr>
            <a:spLocks noGrp="1" noChangeArrowheads="1"/>
          </p:cNvSpPr>
          <p:nvPr>
            <p:ph type="body" idx="1"/>
          </p:nvPr>
        </p:nvSpPr>
        <p:spPr>
          <a:noFill/>
          <a:ln/>
        </p:spPr>
        <p:txBody>
          <a:bodyPr/>
          <a:lstStyle/>
          <a:p>
            <a:pPr rtl="0"/>
            <a:r>
              <a:rPr lang="en-US" sz="1200" kern="1200" baseline="0" dirty="0" smtClean="0">
                <a:solidFill>
                  <a:schemeClr val="tx1"/>
                </a:solidFill>
                <a:latin typeface="Times New Roman" pitchFamily="18" charset="0"/>
                <a:ea typeface="+mn-ea"/>
                <a:cs typeface="+mn-cs"/>
              </a:rPr>
              <a:t>Changes 6/13/2012</a:t>
            </a:r>
          </a:p>
          <a:p>
            <a:pPr rtl="0"/>
            <a:r>
              <a:rPr lang="en-US" sz="1200" kern="1200" baseline="0" dirty="0" smtClean="0">
                <a:solidFill>
                  <a:schemeClr val="tx1"/>
                </a:solidFill>
                <a:latin typeface="Times New Roman" pitchFamily="18" charset="0"/>
                <a:ea typeface="+mn-ea"/>
                <a:cs typeface="+mn-cs"/>
              </a:rPr>
              <a:t>New Template &amp; Formatting Changes</a:t>
            </a:r>
          </a:p>
          <a:p>
            <a:pPr rtl="0"/>
            <a:r>
              <a:rPr lang="en-US" sz="1200" kern="1200" baseline="0" dirty="0" smtClean="0">
                <a:solidFill>
                  <a:schemeClr val="tx1"/>
                </a:solidFill>
                <a:latin typeface="Times New Roman" pitchFamily="18" charset="0"/>
                <a:ea typeface="+mn-ea"/>
                <a:cs typeface="+mn-cs"/>
              </a:rPr>
              <a:t>Deleted Many Redundant Slides</a:t>
            </a:r>
          </a:p>
          <a:p>
            <a:pPr rtl="0"/>
            <a:r>
              <a:rPr lang="en-US" sz="1200" kern="1200" baseline="0" dirty="0" smtClean="0">
                <a:solidFill>
                  <a:schemeClr val="tx1"/>
                </a:solidFill>
                <a:latin typeface="Times New Roman" pitchFamily="18" charset="0"/>
                <a:ea typeface="+mn-ea"/>
                <a:cs typeface="+mn-cs"/>
              </a:rPr>
              <a:t>Organizational changes (keeping all topologies together, keeping all expansion topics together, etc)</a:t>
            </a:r>
          </a:p>
          <a:p>
            <a:pPr rtl="0"/>
            <a:endParaRPr lang="en-US" sz="1200" kern="1200" baseline="0" dirty="0" smtClean="0">
              <a:solidFill>
                <a:schemeClr val="tx1"/>
              </a:solidFill>
              <a:latin typeface="Times New Roman" pitchFamily="18" charset="0"/>
              <a:ea typeface="+mn-ea"/>
              <a:cs typeface="+mn-cs"/>
            </a:endParaRPr>
          </a:p>
          <a:p>
            <a:pPr rtl="0"/>
            <a:r>
              <a:rPr lang="en-US" sz="1200" kern="1200" baseline="0" dirty="0" smtClean="0">
                <a:solidFill>
                  <a:schemeClr val="tx1"/>
                </a:solidFill>
                <a:latin typeface="Times New Roman" pitchFamily="18" charset="0"/>
                <a:ea typeface="+mn-ea"/>
                <a:cs typeface="+mn-cs"/>
              </a:rPr>
              <a:t>Added Slides</a:t>
            </a:r>
          </a:p>
          <a:p>
            <a:pPr rtl="0"/>
            <a:r>
              <a:rPr lang="en-US" sz="1200" kern="1200" baseline="0" dirty="0" smtClean="0">
                <a:solidFill>
                  <a:schemeClr val="tx1"/>
                </a:solidFill>
                <a:latin typeface="Times New Roman" pitchFamily="18" charset="0"/>
                <a:ea typeface="+mn-ea"/>
                <a:cs typeface="+mn-cs"/>
              </a:rPr>
              <a:t>	RF Topologies: RF Matrix</a:t>
            </a:r>
          </a:p>
          <a:p>
            <a:pPr rtl="0"/>
            <a:r>
              <a:rPr lang="en-US" sz="1200" kern="1200" baseline="0" dirty="0" smtClean="0">
                <a:solidFill>
                  <a:schemeClr val="tx1"/>
                </a:solidFill>
                <a:latin typeface="Times New Roman" pitchFamily="18" charset="0"/>
                <a:ea typeface="+mn-ea"/>
                <a:cs typeface="+mn-cs"/>
              </a:rPr>
              <a:t>	RF Topologies: RF Combiner / Switch</a:t>
            </a:r>
          </a:p>
          <a:p>
            <a:pPr rtl="0"/>
            <a:r>
              <a:rPr lang="en-US" sz="1200" kern="1200" baseline="0" dirty="0" smtClean="0">
                <a:solidFill>
                  <a:schemeClr val="tx1"/>
                </a:solidFill>
                <a:latin typeface="Times New Roman" pitchFamily="18" charset="0"/>
                <a:ea typeface="+mn-ea"/>
                <a:cs typeface="+mn-cs"/>
              </a:rPr>
              <a:t>	Application Examples</a:t>
            </a:r>
          </a:p>
          <a:p>
            <a:pPr rtl="0"/>
            <a:r>
              <a:rPr lang="en-US" sz="1200" kern="1200" baseline="0" dirty="0" smtClean="0">
                <a:solidFill>
                  <a:schemeClr val="tx1"/>
                </a:solidFill>
                <a:latin typeface="Times New Roman" pitchFamily="18" charset="0"/>
                <a:ea typeface="+mn-ea"/>
                <a:cs typeface="+mn-cs"/>
              </a:rPr>
              <a:t>	Measuring Low Capacitance with Switches</a:t>
            </a:r>
          </a:p>
          <a:p>
            <a:pPr rtl="0"/>
            <a:r>
              <a:rPr lang="en-US" sz="1200" kern="1200" baseline="0" dirty="0" smtClean="0">
                <a:solidFill>
                  <a:schemeClr val="tx1"/>
                </a:solidFill>
                <a:latin typeface="Times New Roman" pitchFamily="18" charset="0"/>
                <a:ea typeface="+mn-ea"/>
                <a:cs typeface="+mn-cs"/>
              </a:rPr>
              <a:t>	Other Examples slide</a:t>
            </a:r>
          </a:p>
          <a:p>
            <a:pPr rtl="0"/>
            <a:r>
              <a:rPr lang="en-US" sz="1200" kern="1200" baseline="0" dirty="0" smtClean="0">
                <a:solidFill>
                  <a:schemeClr val="tx1"/>
                </a:solidFill>
                <a:latin typeface="Times New Roman" pitchFamily="18" charset="0"/>
                <a:ea typeface="+mn-ea"/>
                <a:cs typeface="+mn-cs"/>
              </a:rPr>
              <a:t>	272x Resistor Modules</a:t>
            </a:r>
          </a:p>
          <a:p>
            <a:pPr rtl="0"/>
            <a:r>
              <a:rPr lang="en-US" sz="1200" kern="1200" baseline="0" dirty="0" smtClean="0">
                <a:solidFill>
                  <a:schemeClr val="tx1"/>
                </a:solidFill>
                <a:latin typeface="Times New Roman" pitchFamily="18" charset="0"/>
                <a:ea typeface="+mn-ea"/>
                <a:cs typeface="+mn-cs"/>
              </a:rPr>
              <a:t>	272x Design Overview</a:t>
            </a:r>
          </a:p>
          <a:p>
            <a:pPr rtl="0"/>
            <a:r>
              <a:rPr lang="en-US" sz="1200" kern="1200" baseline="0" dirty="0" smtClean="0">
                <a:solidFill>
                  <a:schemeClr val="tx1"/>
                </a:solidFill>
                <a:latin typeface="Times New Roman" pitchFamily="18" charset="0"/>
                <a:ea typeface="+mn-ea"/>
                <a:cs typeface="+mn-cs"/>
              </a:rPr>
              <a:t>	272x Design Overview (cont)</a:t>
            </a:r>
          </a:p>
          <a:p>
            <a:pPr rtl="0"/>
            <a:r>
              <a:rPr lang="en-US" sz="1200" kern="1200" baseline="0" dirty="0" smtClean="0">
                <a:solidFill>
                  <a:schemeClr val="tx1"/>
                </a:solidFill>
                <a:latin typeface="Times New Roman" pitchFamily="18" charset="0"/>
                <a:ea typeface="+mn-ea"/>
                <a:cs typeface="+mn-cs"/>
              </a:rPr>
              <a:t>	272x Device Support</a:t>
            </a:r>
          </a:p>
          <a:p>
            <a:pPr rtl="0"/>
            <a:r>
              <a:rPr lang="en-US" sz="1200" kern="1200" baseline="0" dirty="0" smtClean="0">
                <a:solidFill>
                  <a:schemeClr val="tx1"/>
                </a:solidFill>
                <a:latin typeface="Times New Roman" pitchFamily="18" charset="0"/>
                <a:ea typeface="+mn-ea"/>
                <a:cs typeface="+mn-cs"/>
              </a:rPr>
              <a:t>	NI 272x Reference VIs</a:t>
            </a:r>
          </a:p>
          <a:p>
            <a:pPr rtl="0"/>
            <a:r>
              <a:rPr lang="en-US" sz="1200" kern="1200" baseline="0" dirty="0" smtClean="0">
                <a:solidFill>
                  <a:schemeClr val="tx1"/>
                </a:solidFill>
                <a:latin typeface="Times New Roman" pitchFamily="18" charset="0"/>
                <a:ea typeface="+mn-ea"/>
                <a:cs typeface="+mn-cs"/>
              </a:rPr>
              <a:t>	272x Example Block Diagram</a:t>
            </a:r>
          </a:p>
          <a:p>
            <a:pPr rtl="0"/>
            <a:r>
              <a:rPr lang="en-US" sz="1200" kern="1200" baseline="0" dirty="0" smtClean="0">
                <a:solidFill>
                  <a:schemeClr val="tx1"/>
                </a:solidFill>
                <a:latin typeface="Times New Roman" pitchFamily="18" charset="0"/>
                <a:ea typeface="+mn-ea"/>
                <a:cs typeface="+mn-cs"/>
              </a:rPr>
              <a:t>	Good KBs</a:t>
            </a:r>
          </a:p>
          <a:p>
            <a:pPr rtl="0"/>
            <a:endParaRPr lang="en-US" sz="1200" kern="1200" baseline="0" dirty="0" smtClean="0">
              <a:solidFill>
                <a:schemeClr val="tx1"/>
              </a:solidFill>
              <a:latin typeface="Times New Roman" pitchFamily="18" charset="0"/>
              <a:ea typeface="+mn-ea"/>
              <a:cs typeface="+mn-cs"/>
            </a:endParaRPr>
          </a:p>
          <a:p>
            <a:pPr rtl="0"/>
            <a:r>
              <a:rPr lang="en-US" sz="1200" kern="1200" baseline="0" dirty="0" smtClean="0">
                <a:solidFill>
                  <a:schemeClr val="tx1"/>
                </a:solidFill>
                <a:latin typeface="Times New Roman" pitchFamily="18" charset="0"/>
                <a:ea typeface="+mn-ea"/>
                <a:cs typeface="+mn-cs"/>
              </a:rPr>
              <a:t>Slide Changes</a:t>
            </a:r>
          </a:p>
          <a:p>
            <a:pPr rtl="0"/>
            <a:r>
              <a:rPr lang="en-US" sz="1200" kern="1200" baseline="0" dirty="0" smtClean="0">
                <a:solidFill>
                  <a:schemeClr val="tx1"/>
                </a:solidFill>
                <a:latin typeface="Times New Roman" pitchFamily="18" charset="0"/>
                <a:ea typeface="+mn-ea"/>
                <a:cs typeface="+mn-cs"/>
              </a:rPr>
              <a:t>	Course Overview</a:t>
            </a:r>
          </a:p>
          <a:p>
            <a:pPr rtl="0"/>
            <a:r>
              <a:rPr lang="en-US" sz="1200" kern="1200" baseline="0" dirty="0" smtClean="0">
                <a:solidFill>
                  <a:schemeClr val="tx1"/>
                </a:solidFill>
                <a:latin typeface="Times New Roman" pitchFamily="18" charset="0"/>
                <a:ea typeface="+mn-ea"/>
                <a:cs typeface="+mn-cs"/>
              </a:rPr>
              <a:t>	Relay Life</a:t>
            </a:r>
          </a:p>
          <a:p>
            <a:pPr rtl="0"/>
            <a:r>
              <a:rPr lang="en-US" sz="1200" kern="1200" baseline="0" dirty="0" smtClean="0">
                <a:solidFill>
                  <a:schemeClr val="tx1"/>
                </a:solidFill>
                <a:latin typeface="Times New Roman" pitchFamily="18" charset="0"/>
                <a:ea typeface="+mn-ea"/>
                <a:cs typeface="+mn-cs"/>
              </a:rPr>
              <a:t>	Minimum Switching Current</a:t>
            </a:r>
          </a:p>
          <a:p>
            <a:pPr rtl="0"/>
            <a:r>
              <a:rPr lang="en-US" sz="1200" kern="1200" baseline="0" dirty="0" smtClean="0">
                <a:solidFill>
                  <a:schemeClr val="tx1"/>
                </a:solidFill>
                <a:latin typeface="Times New Roman" pitchFamily="18" charset="0"/>
                <a:ea typeface="+mn-ea"/>
                <a:cs typeface="+mn-cs"/>
              </a:rPr>
              <a:t>	Switching Capacitive Loads</a:t>
            </a:r>
          </a:p>
          <a:p>
            <a:pPr rtl="0"/>
            <a:r>
              <a:rPr lang="en-US" sz="1200" kern="1200" baseline="0" dirty="0" smtClean="0">
                <a:solidFill>
                  <a:schemeClr val="tx1"/>
                </a:solidFill>
                <a:latin typeface="Times New Roman" pitchFamily="18" charset="0"/>
                <a:ea typeface="+mn-ea"/>
                <a:cs typeface="+mn-cs"/>
              </a:rPr>
              <a:t>	NI SwitchBlock</a:t>
            </a:r>
          </a:p>
          <a:p>
            <a:pPr rtl="0"/>
            <a:r>
              <a:rPr lang="en-US" sz="1200" kern="1200" baseline="0" dirty="0" smtClean="0">
                <a:solidFill>
                  <a:schemeClr val="tx1"/>
                </a:solidFill>
                <a:latin typeface="Times New Roman" pitchFamily="18" charset="0"/>
                <a:ea typeface="+mn-ea"/>
                <a:cs typeface="+mn-cs"/>
              </a:rPr>
              <a:t>	What is UL</a:t>
            </a:r>
          </a:p>
          <a:p>
            <a:pPr rtl="0"/>
            <a:r>
              <a:rPr lang="en-US" sz="1200" kern="1200" baseline="0" dirty="0" smtClean="0">
                <a:solidFill>
                  <a:schemeClr val="tx1"/>
                </a:solidFill>
                <a:latin typeface="Times New Roman" pitchFamily="18" charset="0"/>
                <a:ea typeface="+mn-ea"/>
                <a:cs typeface="+mn-cs"/>
              </a:rPr>
              <a:t>	Voltage Switching Gone Bad</a:t>
            </a:r>
          </a:p>
          <a:p>
            <a:pPr rtl="0"/>
            <a:r>
              <a:rPr lang="en-US" sz="1200" kern="1200" baseline="0" dirty="0" smtClean="0">
                <a:solidFill>
                  <a:schemeClr val="tx1"/>
                </a:solidFill>
                <a:latin typeface="Times New Roman" pitchFamily="18" charset="0"/>
                <a:ea typeface="+mn-ea"/>
                <a:cs typeface="+mn-cs"/>
              </a:rPr>
              <a:t>	Programming NI Switches in </a:t>
            </a:r>
            <a:r>
              <a:rPr lang="en-US" sz="1200" kern="1200" baseline="0" dirty="0" err="1" smtClean="0">
                <a:solidFill>
                  <a:schemeClr val="tx1"/>
                </a:solidFill>
                <a:latin typeface="Times New Roman" pitchFamily="18" charset="0"/>
                <a:ea typeface="+mn-ea"/>
                <a:cs typeface="+mn-cs"/>
              </a:rPr>
              <a:t>LabVIEW</a:t>
            </a:r>
            <a:endParaRPr lang="en-US" sz="1200" kern="1200" baseline="0" dirty="0" smtClean="0">
              <a:solidFill>
                <a:schemeClr val="tx1"/>
              </a:solidFill>
              <a:latin typeface="Times New Roman" pitchFamily="18" charset="0"/>
              <a:ea typeface="+mn-ea"/>
              <a:cs typeface="+mn-cs"/>
            </a:endParaRPr>
          </a:p>
          <a:p>
            <a:pPr rtl="0"/>
            <a:r>
              <a:rPr lang="en-US" sz="1200" kern="1200" baseline="0" dirty="0" smtClean="0">
                <a:solidFill>
                  <a:schemeClr val="tx1"/>
                </a:solidFill>
                <a:latin typeface="Times New Roman" pitchFamily="18" charset="0"/>
                <a:ea typeface="+mn-ea"/>
                <a:cs typeface="+mn-cs"/>
              </a:rPr>
              <a:t>	Scan List Syntax</a:t>
            </a:r>
          </a:p>
          <a:p>
            <a:pPr rtl="0"/>
            <a:r>
              <a:rPr lang="en-US" sz="1200" kern="1200" baseline="0" dirty="0" smtClean="0">
                <a:solidFill>
                  <a:schemeClr val="tx1"/>
                </a:solidFill>
                <a:latin typeface="Times New Roman" pitchFamily="18" charset="0"/>
                <a:ea typeface="+mn-ea"/>
                <a:cs typeface="+mn-cs"/>
              </a:rPr>
              <a:t>	Low Level Switch (removed)</a:t>
            </a:r>
          </a:p>
          <a:p>
            <a:pPr rtl="0"/>
            <a:r>
              <a:rPr lang="en-US" sz="1200" kern="1200" baseline="0" dirty="0" smtClean="0">
                <a:solidFill>
                  <a:schemeClr val="tx1"/>
                </a:solidFill>
                <a:latin typeface="Times New Roman" pitchFamily="18" charset="0"/>
                <a:ea typeface="+mn-ea"/>
                <a:cs typeface="+mn-cs"/>
              </a:rPr>
              <a:t>	Components of NI SwitchBlock</a:t>
            </a:r>
          </a:p>
          <a:p>
            <a:pPr rtl="0"/>
            <a:r>
              <a:rPr lang="en-US" sz="1200" kern="1200" baseline="0" dirty="0" smtClean="0">
                <a:solidFill>
                  <a:schemeClr val="tx1"/>
                </a:solidFill>
                <a:latin typeface="Times New Roman" pitchFamily="18" charset="0"/>
                <a:ea typeface="+mn-ea"/>
                <a:cs typeface="+mn-cs"/>
              </a:rPr>
              <a:t>	NI SwitchBlock Architecture</a:t>
            </a:r>
          </a:p>
          <a:p>
            <a:pPr rtl="0"/>
            <a:r>
              <a:rPr lang="en-US" sz="1200" kern="1200" baseline="0" dirty="0" smtClean="0">
                <a:solidFill>
                  <a:schemeClr val="tx1"/>
                </a:solidFill>
                <a:latin typeface="Times New Roman" pitchFamily="18" charset="0"/>
                <a:ea typeface="+mn-ea"/>
                <a:cs typeface="+mn-cs"/>
              </a:rPr>
              <a:t>	NI SwitchBlock Relay Cards</a:t>
            </a:r>
          </a:p>
          <a:p>
            <a:pPr rtl="0"/>
            <a:r>
              <a:rPr lang="en-US" sz="1200" kern="1200" baseline="0" dirty="0" smtClean="0">
                <a:solidFill>
                  <a:schemeClr val="tx1"/>
                </a:solidFill>
                <a:latin typeface="Times New Roman" pitchFamily="18" charset="0"/>
                <a:ea typeface="+mn-ea"/>
                <a:cs typeface="+mn-cs"/>
              </a:rPr>
              <a:t>	NI SwitchBlock Specifications</a:t>
            </a:r>
          </a:p>
          <a:p>
            <a:pPr rtl="0"/>
            <a:r>
              <a:rPr lang="en-US" sz="1200" kern="1200" baseline="0" dirty="0" smtClean="0">
                <a:solidFill>
                  <a:schemeClr val="tx1"/>
                </a:solidFill>
                <a:latin typeface="Times New Roman" pitchFamily="18" charset="0"/>
                <a:ea typeface="+mn-ea"/>
                <a:cs typeface="+mn-cs"/>
              </a:rPr>
              <a:t>	NI Switch Health Center</a:t>
            </a:r>
          </a:p>
          <a:p>
            <a:pPr rtl="0"/>
            <a:r>
              <a:rPr lang="en-US" sz="1200" kern="1200" baseline="0" dirty="0" smtClean="0">
                <a:solidFill>
                  <a:schemeClr val="tx1"/>
                </a:solidFill>
                <a:latin typeface="Times New Roman" pitchFamily="18" charset="0"/>
                <a:ea typeface="+mn-ea"/>
                <a:cs typeface="+mn-cs"/>
              </a:rPr>
              <a:t>	NI SwitchBlock Relay Card Specifications</a:t>
            </a:r>
          </a:p>
          <a:p>
            <a:pPr rtl="0"/>
            <a:r>
              <a:rPr lang="en-US" sz="1200" kern="1200" baseline="0" dirty="0" smtClean="0">
                <a:solidFill>
                  <a:schemeClr val="tx1"/>
                </a:solidFill>
                <a:latin typeface="Times New Roman" pitchFamily="18" charset="0"/>
                <a:ea typeface="+mn-ea"/>
                <a:cs typeface="+mn-cs"/>
              </a:rPr>
              <a:t>	Switching Low-Voltage Signals</a:t>
            </a:r>
          </a:p>
          <a:p>
            <a:pPr rtl="0"/>
            <a:r>
              <a:rPr lang="en-US" sz="1200" kern="1200" baseline="0" smtClean="0">
                <a:solidFill>
                  <a:schemeClr val="tx1"/>
                </a:solidFill>
                <a:latin typeface="Times New Roman" pitchFamily="18" charset="0"/>
                <a:ea typeface="+mn-ea"/>
                <a:cs typeface="+mn-cs"/>
              </a:rPr>
              <a:t>	NI RF Switch Products</a:t>
            </a:r>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3"/>
          <p:cNvSpPr>
            <a:spLocks noGrp="1" noChangeArrowheads="1"/>
          </p:cNvSpPr>
          <p:nvPr>
            <p:ph type="dt" sz="quarter" idx="1"/>
          </p:nvPr>
        </p:nvSpPr>
        <p:spPr>
          <a:noFill/>
        </p:spPr>
        <p:txBody>
          <a:bodyPr/>
          <a:lstStyle/>
          <a:p>
            <a:r>
              <a:rPr lang="en-US" smtClean="0"/>
              <a:t>	September 2004 Revision</a:t>
            </a:r>
          </a:p>
        </p:txBody>
      </p:sp>
      <p:sp>
        <p:nvSpPr>
          <p:cNvPr id="178179"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1874DC26-46F6-44DE-ABC9-2E4D6B3A88C3}" type="slidenum">
              <a:rPr lang="en-US" smtClean="0">
                <a:latin typeface="Arial Narrow" pitchFamily="34" charset="0"/>
              </a:rPr>
              <a:pPr/>
              <a:t>10</a:t>
            </a:fld>
            <a:r>
              <a:rPr lang="en-US" smtClean="0">
                <a:latin typeface="Arial Narrow" pitchFamily="34" charset="0"/>
              </a:rPr>
              <a:t>	Switch Training</a:t>
            </a:r>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noFill/>
          <a:ln/>
        </p:spPr>
        <p:txBody>
          <a:bodyPr/>
          <a:lstStyle/>
          <a:p>
            <a:pPr eaLnBrk="1" hangingPunct="1">
              <a:spcBef>
                <a:spcPct val="50000"/>
              </a:spcBef>
            </a:pPr>
            <a:r>
              <a:rPr lang="en-US" dirty="0" smtClean="0"/>
              <a:t>This is the most flexible and complicated of the switching topologies.  It can be used to connect multiple instruments to many devices under test (DUT). Any input can be connected to any output. Matrices are typically used for automated test applications because of the simplified wiring schemes. The test system can change internal connection paths without any external manual intervention.</a:t>
            </a:r>
          </a:p>
          <a:p>
            <a:pPr eaLnBrk="1" hangingPunct="1"/>
            <a:endParaRPr lang="en-US" dirty="0"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Slide Image Placeholder 1"/>
          <p:cNvSpPr>
            <a:spLocks noGrp="1" noRot="1" noChangeAspect="1" noTextEdit="1"/>
          </p:cNvSpPr>
          <p:nvPr>
            <p:ph type="sldImg"/>
          </p:nvPr>
        </p:nvSpPr>
        <p:spPr/>
      </p:sp>
      <p:sp>
        <p:nvSpPr>
          <p:cNvPr id="328707" name="Notes Placeholder 2"/>
          <p:cNvSpPr>
            <a:spLocks noGrp="1"/>
          </p:cNvSpPr>
          <p:nvPr>
            <p:ph type="body" idx="1"/>
          </p:nvPr>
        </p:nvSpPr>
        <p:spPr>
          <a:noFill/>
          <a:ln/>
        </p:spPr>
        <p:txBody>
          <a:bodyPr/>
          <a:lstStyle/>
          <a:p>
            <a:r>
              <a:rPr lang="en-US" dirty="0">
                <a:latin typeface="Arial" pitchFamily="34" charset="0"/>
              </a:rPr>
              <a:t>-&gt;   “ch0-&gt;com0” connects channel 0 to common 0.</a:t>
            </a:r>
          </a:p>
          <a:p>
            <a:r>
              <a:rPr lang="en-US" dirty="0">
                <a:latin typeface="Arial" pitchFamily="34" charset="0"/>
              </a:rPr>
              <a:t>~  “~ch0-&gt;com0” disconnects channel 0 and common 0.</a:t>
            </a:r>
          </a:p>
          <a:p>
            <a:endParaRPr lang="en-US" dirty="0">
              <a:latin typeface="Arial" pitchFamily="34" charset="0"/>
            </a:endParaRPr>
          </a:p>
          <a:p>
            <a:r>
              <a:rPr lang="en-US" dirty="0">
                <a:latin typeface="Arial" pitchFamily="34" charset="0"/>
              </a:rPr>
              <a:t>&amp;  the string “ch0-&gt;com0 &amp; ch9-&gt;com1” means connect CH0 to COM0 and CH9 to COM1 (in no particular order and with minimal delay)</a:t>
            </a:r>
          </a:p>
          <a:p>
            <a:r>
              <a:rPr lang="en-US" dirty="0">
                <a:latin typeface="Arial" pitchFamily="34" charset="0"/>
              </a:rPr>
              <a:t>&amp;&amp;  indicates the separation of two actions where there is  a wait for relays to settle in between, “ch0-&gt;com0 &amp;&amp; ch9-&gt;com1” </a:t>
            </a:r>
          </a:p>
          <a:p>
            <a:r>
              <a:rPr lang="en-US" dirty="0">
                <a:latin typeface="Arial" pitchFamily="34" charset="0"/>
              </a:rPr>
              <a:t>:  “ch0:7-&gt;com0;” represents eight scan list entries. </a:t>
            </a:r>
            <a:endParaRPr lang="en-US" dirty="0" smtClean="0">
              <a:latin typeface="Arial" pitchFamily="34" charset="0"/>
            </a:endParaRPr>
          </a:p>
        </p:txBody>
      </p:sp>
      <p:sp>
        <p:nvSpPr>
          <p:cNvPr id="328708" name="Date Placeholder 3"/>
          <p:cNvSpPr>
            <a:spLocks noGrp="1"/>
          </p:cNvSpPr>
          <p:nvPr>
            <p:ph type="dt" sz="quarter" idx="1"/>
          </p:nvPr>
        </p:nvSpPr>
        <p:spPr bwMode="auto">
          <a:noFill/>
          <a:ln>
            <a:miter lim="800000"/>
            <a:headEnd/>
            <a:tailEnd/>
          </a:ln>
        </p:spPr>
        <p:txBody>
          <a:bodyPr/>
          <a:lstStyle/>
          <a:p>
            <a:r>
              <a:rPr lang="en-US" dirty="0" smtClean="0"/>
              <a:t>	September 2004 Revision</a:t>
            </a:r>
          </a:p>
        </p:txBody>
      </p:sp>
      <p:sp>
        <p:nvSpPr>
          <p:cNvPr id="328709" name="Slide Number Placeholder 4"/>
          <p:cNvSpPr>
            <a:spLocks noGrp="1"/>
          </p:cNvSpPr>
          <p:nvPr>
            <p:ph type="sldNum" sz="quarter" idx="5"/>
          </p:nvPr>
        </p:nvSpPr>
        <p:spPr bwMode="auto">
          <a:noFill/>
          <a:ln>
            <a:miter lim="800000"/>
            <a:headEnd/>
            <a:tailEnd/>
          </a:ln>
        </p:spPr>
        <p:txBody>
          <a:bodyPr/>
          <a:lstStyle/>
          <a:p>
            <a:r>
              <a:rPr lang="en-US" dirty="0" smtClean="0"/>
              <a:t>	 </a:t>
            </a:r>
            <a:r>
              <a:rPr lang="en-US" dirty="0" smtClean="0">
                <a:cs typeface="Arial" pitchFamily="34" charset="0"/>
              </a:rPr>
              <a:t>© </a:t>
            </a:r>
            <a:r>
              <a:rPr lang="en-US" dirty="0" smtClean="0"/>
              <a:t>National Instruments Corporation	</a:t>
            </a:r>
            <a:fld id="{F17800BF-7C91-4F52-9B97-E171C567E54F}" type="slidenum">
              <a:rPr lang="en-US" smtClean="0"/>
              <a:pPr/>
              <a:t>107</a:t>
            </a:fld>
            <a:r>
              <a:rPr lang="en-US" dirty="0" smtClean="0"/>
              <a:t>	Switch Training</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b="1" dirty="0" smtClean="0">
                <a:cs typeface="Times New Roman" pitchFamily="18" charset="0"/>
              </a:rPr>
              <a:t>Triggering:</a:t>
            </a:r>
          </a:p>
          <a:p>
            <a:pPr eaLnBrk="1" hangingPunct="1"/>
            <a:r>
              <a:rPr lang="en-US" dirty="0" smtClean="0">
                <a:solidFill>
                  <a:srgbClr val="000000"/>
                </a:solidFill>
                <a:cs typeface="Times New Roman" pitchFamily="18" charset="0"/>
              </a:rPr>
              <a:t>In synchronous scanning the measurement (or source) device emits a digital pulse when it finishes a measurement (or generation) on a channel. This action causes the switch device to advance to the next channel. After a programmable delay has occurred, the measurement (or generation ) device takes another measurement (or generates another waveform) without requiring an external trigger.</a:t>
            </a:r>
            <a:endParaRPr lang="en-US" dirty="0" smtClean="0">
              <a:cs typeface="Times New Roman" pitchFamily="18" charset="0"/>
            </a:endParaRPr>
          </a:p>
          <a:p>
            <a:pPr eaLnBrk="1" hangingPunct="1"/>
            <a:endParaRPr lang="en-US" dirty="0" smtClean="0">
              <a:solidFill>
                <a:srgbClr val="000000"/>
              </a:solidFill>
              <a:cs typeface="Times New Roman" pitchFamily="18"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solidFill>
                  <a:srgbClr val="000000"/>
                </a:solidFill>
                <a:cs typeface="Times New Roman" pitchFamily="18" charset="0"/>
              </a:rPr>
              <a:t>In handshaking , the measurement (or source) device emits a digital pulse when it finishes a measurement (or generation) on a channel. This action causes the switch device to advance to the next channel. When </a:t>
            </a:r>
            <a:r>
              <a:rPr lang="en-US" sz="1200" dirty="0" smtClean="0">
                <a:solidFill>
                  <a:srgbClr val="000000"/>
                </a:solidFill>
                <a:latin typeface="Arial Narrow" pitchFamily="34" charset="0"/>
                <a:cs typeface="Times New Roman" pitchFamily="18" charset="0"/>
              </a:rPr>
              <a:t>the switch device has settled, it emits a digital pulse. When the measurement (or generation) device receives this pulse, it takes another measurement (or generates another waveform).</a:t>
            </a:r>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109</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3"/>
          <p:cNvSpPr>
            <a:spLocks noGrp="1" noChangeArrowheads="1"/>
          </p:cNvSpPr>
          <p:nvPr>
            <p:ph type="dt" sz="quarter" idx="1"/>
          </p:nvPr>
        </p:nvSpPr>
        <p:spPr>
          <a:noFill/>
        </p:spPr>
        <p:txBody>
          <a:bodyPr/>
          <a:lstStyle/>
          <a:p>
            <a:r>
              <a:rPr lang="en-US" smtClean="0"/>
              <a:t>	September 2004 Revision</a:t>
            </a:r>
          </a:p>
        </p:txBody>
      </p:sp>
      <p:sp>
        <p:nvSpPr>
          <p:cNvPr id="281603"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02FA9EE2-549D-457A-B696-ABB19D9578FF}" type="slidenum">
              <a:rPr lang="en-US" smtClean="0">
                <a:latin typeface="Arial Narrow" pitchFamily="34" charset="0"/>
              </a:rPr>
              <a:pPr/>
              <a:t>110</a:t>
            </a:fld>
            <a:r>
              <a:rPr lang="en-US" smtClean="0">
                <a:latin typeface="Arial Narrow" pitchFamily="34" charset="0"/>
              </a:rPr>
              <a:t>	Switch Training</a:t>
            </a:r>
          </a:p>
        </p:txBody>
      </p:sp>
      <p:sp>
        <p:nvSpPr>
          <p:cNvPr id="281604" name="Rectangle 2"/>
          <p:cNvSpPr>
            <a:spLocks noGrp="1" noRot="1" noChangeAspect="1" noChangeArrowheads="1" noTextEdit="1"/>
          </p:cNvSpPr>
          <p:nvPr>
            <p:ph type="sldImg"/>
          </p:nvPr>
        </p:nvSpPr>
        <p:spPr>
          <a:ln/>
        </p:spPr>
      </p:sp>
      <p:sp>
        <p:nvSpPr>
          <p:cNvPr id="281605" name="Rectangle 3"/>
          <p:cNvSpPr>
            <a:spLocks noGrp="1" noChangeArrowheads="1"/>
          </p:cNvSpPr>
          <p:nvPr>
            <p:ph type="body" idx="1"/>
          </p:nvPr>
        </p:nvSpPr>
        <p:spPr>
          <a:noFill/>
          <a:ln/>
        </p:spPr>
        <p:txBody>
          <a:bodyPr/>
          <a:lstStyle/>
          <a:p>
            <a:pPr eaLnBrk="1" hangingPunct="1"/>
            <a:r>
              <a:rPr lang="en-US" dirty="0" smtClean="0"/>
              <a:t>The program</a:t>
            </a:r>
            <a:r>
              <a:rPr lang="en-US" baseline="0" dirty="0" smtClean="0"/>
              <a:t> advances through the user defined scan list with each press of a front panel button.  Notice the configure scan trigger VI has Software Trigger Function selected for trigger input.  Notice also that the block diagram that the front panel “Next Connection” Boolean controls a case structure which sends the trigger when the button is pressed. </a:t>
            </a:r>
            <a:endParaRPr lang="en-US" dirty="0"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3"/>
          <p:cNvSpPr>
            <a:spLocks noGrp="1" noChangeArrowheads="1"/>
          </p:cNvSpPr>
          <p:nvPr>
            <p:ph type="dt" sz="quarter" idx="1"/>
          </p:nvPr>
        </p:nvSpPr>
        <p:spPr>
          <a:noFill/>
        </p:spPr>
        <p:txBody>
          <a:bodyPr/>
          <a:lstStyle/>
          <a:p>
            <a:r>
              <a:rPr lang="en-US" smtClean="0"/>
              <a:t>	September 2004 Revision</a:t>
            </a:r>
          </a:p>
        </p:txBody>
      </p:sp>
      <p:sp>
        <p:nvSpPr>
          <p:cNvPr id="281603"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02FA9EE2-549D-457A-B696-ABB19D9578FF}" type="slidenum">
              <a:rPr lang="en-US" smtClean="0">
                <a:latin typeface="Arial Narrow" pitchFamily="34" charset="0"/>
              </a:rPr>
              <a:pPr/>
              <a:t>112</a:t>
            </a:fld>
            <a:r>
              <a:rPr lang="en-US" smtClean="0">
                <a:latin typeface="Arial Narrow" pitchFamily="34" charset="0"/>
              </a:rPr>
              <a:t>	Switch Training</a:t>
            </a:r>
          </a:p>
        </p:txBody>
      </p:sp>
      <p:sp>
        <p:nvSpPr>
          <p:cNvPr id="281604" name="Rectangle 2"/>
          <p:cNvSpPr>
            <a:spLocks noGrp="1" noRot="1" noChangeAspect="1" noChangeArrowheads="1" noTextEdit="1"/>
          </p:cNvSpPr>
          <p:nvPr>
            <p:ph type="sldImg"/>
          </p:nvPr>
        </p:nvSpPr>
        <p:spPr>
          <a:ln/>
        </p:spPr>
      </p:sp>
      <p:sp>
        <p:nvSpPr>
          <p:cNvPr id="281605" name="Rectangle 3"/>
          <p:cNvSpPr>
            <a:spLocks noGrp="1" noChangeArrowheads="1"/>
          </p:cNvSpPr>
          <p:nvPr>
            <p:ph type="body" idx="1"/>
          </p:nvPr>
        </p:nvSpPr>
        <p:spPr>
          <a:noFill/>
          <a:ln/>
        </p:spPr>
        <p:txBody>
          <a:bodyPr/>
          <a:lstStyle/>
          <a:p>
            <a:pPr eaLnBrk="1" hangingPunct="1"/>
            <a:r>
              <a:rPr lang="en-US" sz="1200" kern="1200" dirty="0" smtClean="0">
                <a:solidFill>
                  <a:schemeClr val="tx1"/>
                </a:solidFill>
                <a:latin typeface="Times New Roman" pitchFamily="18" charset="0"/>
                <a:ea typeface="+mn-ea"/>
                <a:cs typeface="+mn-cs"/>
              </a:rPr>
              <a:t>There are numerous ways to tell the switch when to advance: send a software trigger using the Send SW Trig VI, connect to the Switch Advance terminal on the switch terminal block, connect to the AUX connector (available on some switches and DMMs) using an AUX-AUX cable, use TTL lines on the backplane, etc. </a:t>
            </a:r>
            <a:endParaRPr lang="en-US" dirty="0"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3"/>
          <p:cNvSpPr>
            <a:spLocks noGrp="1" noChangeArrowheads="1"/>
          </p:cNvSpPr>
          <p:nvPr>
            <p:ph type="dt" sz="quarter" idx="1"/>
          </p:nvPr>
        </p:nvSpPr>
        <p:spPr>
          <a:noFill/>
        </p:spPr>
        <p:txBody>
          <a:bodyPr/>
          <a:lstStyle/>
          <a:p>
            <a:r>
              <a:rPr lang="en-US" smtClean="0">
                <a:latin typeface="Arial" pitchFamily="34" charset="0"/>
              </a:rPr>
              <a:t>March 2005 Revision</a:t>
            </a:r>
          </a:p>
        </p:txBody>
      </p:sp>
      <p:sp>
        <p:nvSpPr>
          <p:cNvPr id="289795" name="Rectangle 6"/>
          <p:cNvSpPr>
            <a:spLocks noGrp="1" noChangeArrowheads="1"/>
          </p:cNvSpPr>
          <p:nvPr>
            <p:ph type="ftr" sz="quarter" idx="4"/>
          </p:nvPr>
        </p:nvSpPr>
        <p:spPr>
          <a:xfrm>
            <a:off x="0" y="8829675"/>
            <a:ext cx="2971800" cy="465138"/>
          </a:xfrm>
          <a:prstGeom prst="rect">
            <a:avLst/>
          </a:prstGeom>
          <a:noFill/>
        </p:spPr>
        <p:txBody>
          <a:bodyPr/>
          <a:lstStyle/>
          <a:p>
            <a:r>
              <a:rPr lang="en-US" smtClean="0"/>
              <a:t>© National Instruments Corporation</a:t>
            </a:r>
          </a:p>
        </p:txBody>
      </p:sp>
      <p:sp>
        <p:nvSpPr>
          <p:cNvPr id="289796" name="Rectangle 7"/>
          <p:cNvSpPr>
            <a:spLocks noGrp="1" noChangeArrowheads="1"/>
          </p:cNvSpPr>
          <p:nvPr>
            <p:ph type="sldNum" sz="quarter" idx="5"/>
          </p:nvPr>
        </p:nvSpPr>
        <p:spPr>
          <a:noFill/>
        </p:spPr>
        <p:txBody>
          <a:bodyPr/>
          <a:lstStyle/>
          <a:p>
            <a:fld id="{4D1AAB77-ECFF-4167-B74B-563CBB4B2290}" type="slidenum">
              <a:rPr lang="en-US" smtClean="0"/>
              <a:pPr/>
              <a:t>114</a:t>
            </a:fld>
            <a:endParaRPr lang="en-US" smtClean="0"/>
          </a:p>
        </p:txBody>
      </p:sp>
      <p:sp>
        <p:nvSpPr>
          <p:cNvPr id="289797" name="Rectangle 2"/>
          <p:cNvSpPr>
            <a:spLocks noGrp="1" noRot="1" noChangeAspect="1" noChangeArrowheads="1" noTextEdit="1"/>
          </p:cNvSpPr>
          <p:nvPr>
            <p:ph type="sldImg"/>
          </p:nvPr>
        </p:nvSpPr>
        <p:spPr>
          <a:ln/>
        </p:spPr>
      </p:sp>
      <p:sp>
        <p:nvSpPr>
          <p:cNvPr id="289798" name="Rectangle 3"/>
          <p:cNvSpPr>
            <a:spLocks noGrp="1" noChangeArrowheads="1"/>
          </p:cNvSpPr>
          <p:nvPr>
            <p:ph type="body" idx="1"/>
          </p:nvPr>
        </p:nvSpPr>
        <p:spPr>
          <a:xfrm>
            <a:off x="522288" y="4419600"/>
            <a:ext cx="5888037" cy="4183063"/>
          </a:xfrm>
          <a:noFill/>
          <a:ln/>
        </p:spPr>
        <p:txBody>
          <a:bodyPr/>
          <a:lstStyle/>
          <a:p>
            <a:r>
              <a:rPr lang="en-US" sz="1200" kern="1200" dirty="0" smtClean="0">
                <a:solidFill>
                  <a:schemeClr val="tx1"/>
                </a:solidFill>
                <a:latin typeface="Times New Roman" pitchFamily="18" charset="0"/>
                <a:ea typeface="+mn-ea"/>
                <a:cs typeface="+mn-cs"/>
              </a:rPr>
              <a:t>This exercise shows how to connect signals through a switch module to the analog input of a DAQ device. </a:t>
            </a:r>
          </a:p>
          <a:p>
            <a:r>
              <a:rPr lang="en-US" sz="1200" kern="1200" dirty="0" smtClean="0">
                <a:solidFill>
                  <a:schemeClr val="tx1"/>
                </a:solidFill>
                <a:latin typeface="Times New Roman" pitchFamily="18" charset="0"/>
                <a:ea typeface="+mn-ea"/>
                <a:cs typeface="+mn-cs"/>
              </a:rPr>
              <a:t>In this exercise we will program the switch to advance the user-defined scan list each time the Digital Trigger button on the DAQ Accessory is pressed.  The main take away from this exercise is how to set up a switch with an external hardware trigger using NI-SWITCH.  </a:t>
            </a:r>
          </a:p>
          <a:p>
            <a:r>
              <a:rPr lang="en-US" sz="1200" kern="1200" dirty="0" smtClean="0">
                <a:solidFill>
                  <a:schemeClr val="tx1"/>
                </a:solidFill>
                <a:latin typeface="Times New Roman" pitchFamily="18" charset="0"/>
                <a:ea typeface="+mn-ea"/>
                <a:cs typeface="+mn-cs"/>
              </a:rPr>
              <a:t>This exercise requires the following equipment:</a:t>
            </a:r>
          </a:p>
          <a:p>
            <a:pPr lvl="0"/>
            <a:r>
              <a:rPr lang="en-US" sz="1200" kern="1200" dirty="0" smtClean="0">
                <a:solidFill>
                  <a:schemeClr val="tx1"/>
                </a:solidFill>
                <a:latin typeface="Times New Roman" pitchFamily="18" charset="0"/>
                <a:ea typeface="+mn-ea"/>
                <a:cs typeface="+mn-cs"/>
              </a:rPr>
              <a:t>PXI Chassis</a:t>
            </a:r>
          </a:p>
          <a:p>
            <a:pPr lvl="0"/>
            <a:r>
              <a:rPr lang="en-US" sz="1200" kern="1200" dirty="0" smtClean="0">
                <a:solidFill>
                  <a:schemeClr val="tx1"/>
                </a:solidFill>
                <a:latin typeface="Times New Roman" pitchFamily="18" charset="0"/>
                <a:ea typeface="+mn-ea"/>
                <a:cs typeface="+mn-cs"/>
              </a:rPr>
              <a:t>PXI-6040e DAQ</a:t>
            </a:r>
          </a:p>
          <a:p>
            <a:pPr lvl="0"/>
            <a:r>
              <a:rPr lang="en-US" sz="1200" kern="1200" dirty="0" smtClean="0">
                <a:solidFill>
                  <a:schemeClr val="tx1"/>
                </a:solidFill>
                <a:latin typeface="Times New Roman" pitchFamily="18" charset="0"/>
                <a:ea typeface="+mn-ea"/>
                <a:cs typeface="+mn-cs"/>
              </a:rPr>
              <a:t>PXI-2503 Switch</a:t>
            </a:r>
          </a:p>
          <a:p>
            <a:pPr lvl="0"/>
            <a:r>
              <a:rPr lang="en-US" sz="1200" kern="1200" dirty="0" smtClean="0">
                <a:solidFill>
                  <a:schemeClr val="tx1"/>
                </a:solidFill>
                <a:latin typeface="Times New Roman" pitchFamily="18" charset="0"/>
                <a:ea typeface="+mn-ea"/>
                <a:cs typeface="+mn-cs"/>
              </a:rPr>
              <a:t>DAQ Signal Accessory</a:t>
            </a:r>
          </a:p>
          <a:p>
            <a:pPr lvl="0"/>
            <a:r>
              <a:rPr lang="en-US" sz="1200" kern="1200" dirty="0" smtClean="0">
                <a:solidFill>
                  <a:schemeClr val="tx1"/>
                </a:solidFill>
                <a:latin typeface="Times New Roman" pitchFamily="18" charset="0"/>
                <a:ea typeface="+mn-ea"/>
                <a:cs typeface="+mn-cs"/>
              </a:rPr>
              <a:t>SH68-68 Cable</a:t>
            </a:r>
          </a:p>
          <a:p>
            <a:pPr lvl="0"/>
            <a:r>
              <a:rPr lang="en-US" sz="1200" kern="1200" dirty="0" smtClean="0">
                <a:solidFill>
                  <a:schemeClr val="tx1"/>
                </a:solidFill>
                <a:latin typeface="Times New Roman" pitchFamily="18" charset="0"/>
                <a:ea typeface="+mn-ea"/>
                <a:cs typeface="+mn-cs"/>
              </a:rPr>
              <a:t>DMM/Switch Accessory (The DMM/Switch Accessory is a custom terminal block designed for demonstrating the speed and accuracy of National Instruments digital </a:t>
            </a:r>
            <a:r>
              <a:rPr lang="en-US" sz="1200" kern="1200" dirty="0" err="1" smtClean="0">
                <a:solidFill>
                  <a:schemeClr val="tx1"/>
                </a:solidFill>
                <a:latin typeface="Times New Roman" pitchFamily="18" charset="0"/>
                <a:ea typeface="+mn-ea"/>
                <a:cs typeface="+mn-cs"/>
              </a:rPr>
              <a:t>multimeters</a:t>
            </a:r>
            <a:r>
              <a:rPr lang="en-US" sz="1200" kern="1200" dirty="0" smtClean="0">
                <a:solidFill>
                  <a:schemeClr val="tx1"/>
                </a:solidFill>
                <a:latin typeface="Times New Roman" pitchFamily="18" charset="0"/>
                <a:ea typeface="+mn-ea"/>
                <a:cs typeface="+mn-cs"/>
              </a:rPr>
              <a:t> (DMMs) and NI PXI-2501 or NI PXI-2503 switches. You can route and measure the internal signals on the accessory with National Instruments DMMs and switch modules.)</a:t>
            </a:r>
          </a:p>
          <a:p>
            <a:pPr lvl="0"/>
            <a:r>
              <a:rPr lang="en-US" sz="1200" kern="1200" dirty="0" smtClean="0">
                <a:solidFill>
                  <a:schemeClr val="tx1"/>
                </a:solidFill>
                <a:latin typeface="Times New Roman" pitchFamily="18" charset="0"/>
                <a:ea typeface="+mn-ea"/>
                <a:cs typeface="+mn-cs"/>
              </a:rPr>
              <a:t>Three 5” wires (wires shorter than this will prevent the DMM/Switch Accessory from plugging into the 2503)</a:t>
            </a:r>
            <a:br>
              <a:rPr lang="en-US" sz="1200" kern="1200" dirty="0" smtClean="0">
                <a:solidFill>
                  <a:schemeClr val="tx1"/>
                </a:solidFill>
                <a:latin typeface="Times New Roman" pitchFamily="18" charset="0"/>
                <a:ea typeface="+mn-ea"/>
                <a:cs typeface="+mn-cs"/>
              </a:rPr>
            </a:br>
            <a:endParaRPr lang="en-US" sz="1200" kern="1200" dirty="0" smtClean="0">
              <a:solidFill>
                <a:schemeClr val="tx1"/>
              </a:solidFill>
              <a:latin typeface="Times New Roman" pitchFamily="18" charset="0"/>
              <a:ea typeface="+mn-ea"/>
              <a:cs typeface="+mn-cs"/>
            </a:endParaRPr>
          </a:p>
          <a:p>
            <a:pPr lvl="0"/>
            <a:r>
              <a:rPr lang="en-US" sz="1200" kern="1200" dirty="0" smtClean="0">
                <a:solidFill>
                  <a:schemeClr val="tx1"/>
                </a:solidFill>
                <a:latin typeface="Times New Roman" pitchFamily="18" charset="0"/>
                <a:ea typeface="+mn-ea"/>
                <a:cs typeface="+mn-cs"/>
              </a:rPr>
              <a:t> </a:t>
            </a:r>
            <a:endParaRPr lang="en-US" dirty="0" smtClean="0">
              <a:latin typeface="Arial"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Slide Image Placeholder 1"/>
          <p:cNvSpPr>
            <a:spLocks noGrp="1" noRot="1" noChangeAspect="1" noTextEdit="1"/>
          </p:cNvSpPr>
          <p:nvPr>
            <p:ph type="sldImg"/>
          </p:nvPr>
        </p:nvSpPr>
        <p:spPr/>
      </p:sp>
      <p:sp>
        <p:nvSpPr>
          <p:cNvPr id="342019" name="Notes Placeholder 2"/>
          <p:cNvSpPr>
            <a:spLocks noGrp="1"/>
          </p:cNvSpPr>
          <p:nvPr>
            <p:ph type="body" idx="1"/>
          </p:nvPr>
        </p:nvSpPr>
        <p:spPr>
          <a:noFill/>
          <a:ln/>
        </p:spPr>
        <p:txBody>
          <a:bodyPr/>
          <a:lstStyle/>
          <a:p>
            <a:r>
              <a:rPr lang="en-US" dirty="0" smtClean="0">
                <a:latin typeface="Arial" pitchFamily="34" charset="0"/>
              </a:rPr>
              <a:t>Note:</a:t>
            </a:r>
            <a:r>
              <a:rPr lang="en-US" baseline="0" dirty="0" smtClean="0">
                <a:latin typeface="Arial" pitchFamily="34" charset="0"/>
              </a:rPr>
              <a:t> If the switching tab is grayed out, that’s because you don’t have any real switch modules… simulated switch modules won’t work with this express VI because simulated hardware can’t tell where other simulated hardware is in the simulated system.</a:t>
            </a:r>
            <a:endParaRPr lang="en-US" dirty="0" smtClean="0">
              <a:latin typeface="Arial" pitchFamily="34"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3"/>
          <p:cNvSpPr>
            <a:spLocks noGrp="1" noChangeArrowheads="1"/>
          </p:cNvSpPr>
          <p:nvPr>
            <p:ph type="dt" sz="quarter" idx="1"/>
          </p:nvPr>
        </p:nvSpPr>
        <p:spPr>
          <a:noFill/>
        </p:spPr>
        <p:txBody>
          <a:bodyPr/>
          <a:lstStyle/>
          <a:p>
            <a:r>
              <a:rPr lang="en-US" smtClean="0"/>
              <a:t>	September 2004 Revision</a:t>
            </a:r>
          </a:p>
        </p:txBody>
      </p:sp>
      <p:sp>
        <p:nvSpPr>
          <p:cNvPr id="271363"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957F20ED-CCB7-4900-BBC7-0881BB5DBDF4}" type="slidenum">
              <a:rPr lang="en-US" smtClean="0">
                <a:latin typeface="Arial Narrow" pitchFamily="34" charset="0"/>
              </a:rPr>
              <a:pPr/>
              <a:t>116</a:t>
            </a:fld>
            <a:r>
              <a:rPr lang="en-US" smtClean="0">
                <a:latin typeface="Arial Narrow" pitchFamily="34" charset="0"/>
              </a:rPr>
              <a:t>	Switch Training</a:t>
            </a:r>
          </a:p>
        </p:txBody>
      </p:sp>
      <p:sp>
        <p:nvSpPr>
          <p:cNvPr id="271364" name="Rectangle 2"/>
          <p:cNvSpPr>
            <a:spLocks noGrp="1" noRot="1" noChangeAspect="1" noChangeArrowheads="1" noTextEdit="1"/>
          </p:cNvSpPr>
          <p:nvPr>
            <p:ph type="sldImg"/>
          </p:nvPr>
        </p:nvSpPr>
        <p:spPr>
          <a:ln/>
        </p:spPr>
      </p:sp>
      <p:sp>
        <p:nvSpPr>
          <p:cNvPr id="271365"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3"/>
          <p:cNvSpPr>
            <a:spLocks noGrp="1" noChangeArrowheads="1"/>
          </p:cNvSpPr>
          <p:nvPr>
            <p:ph type="dt" sz="quarter" idx="1"/>
          </p:nvPr>
        </p:nvSpPr>
        <p:spPr>
          <a:noFill/>
        </p:spPr>
        <p:txBody>
          <a:bodyPr/>
          <a:lstStyle/>
          <a:p>
            <a:r>
              <a:rPr lang="en-US" smtClean="0"/>
              <a:t>	September 2004 Revision</a:t>
            </a:r>
          </a:p>
        </p:txBody>
      </p:sp>
      <p:sp>
        <p:nvSpPr>
          <p:cNvPr id="26931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99AB9782-7A84-4CB6-918C-622B123D5319}" type="slidenum">
              <a:rPr lang="en-US" smtClean="0">
                <a:latin typeface="Arial Narrow" pitchFamily="34" charset="0"/>
              </a:rPr>
              <a:pPr/>
              <a:t>117</a:t>
            </a:fld>
            <a:r>
              <a:rPr lang="en-US" smtClean="0">
                <a:latin typeface="Arial Narrow" pitchFamily="34" charset="0"/>
              </a:rPr>
              <a:t>	Switch Training</a:t>
            </a:r>
          </a:p>
        </p:txBody>
      </p:sp>
      <p:sp>
        <p:nvSpPr>
          <p:cNvPr id="269316" name="Rectangle 2"/>
          <p:cNvSpPr>
            <a:spLocks noGrp="1" noRot="1" noChangeAspect="1" noChangeArrowheads="1" noTextEdit="1"/>
          </p:cNvSpPr>
          <p:nvPr>
            <p:ph type="sldImg"/>
          </p:nvPr>
        </p:nvSpPr>
        <p:spPr>
          <a:ln/>
        </p:spPr>
      </p:sp>
      <p:sp>
        <p:nvSpPr>
          <p:cNvPr id="269317" name="Rectangle 3"/>
          <p:cNvSpPr>
            <a:spLocks noGrp="1" noChangeArrowheads="1"/>
          </p:cNvSpPr>
          <p:nvPr>
            <p:ph type="body" idx="1"/>
          </p:nvPr>
        </p:nvSpPr>
        <p:spPr>
          <a:noFill/>
          <a:ln/>
        </p:spPr>
        <p:txBody>
          <a:bodyPr/>
          <a:lstStyle/>
          <a:p>
            <a:pPr eaLnBrk="1" hangingPunct="1"/>
            <a:r>
              <a:rPr lang="en-US" dirty="0" smtClean="0"/>
              <a:t>This is the documentation installed by NI-SWITCH and the location.</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3"/>
          <p:cNvSpPr>
            <a:spLocks noGrp="1" noChangeArrowheads="1"/>
          </p:cNvSpPr>
          <p:nvPr>
            <p:ph type="dt" sz="quarter" idx="1"/>
          </p:nvPr>
        </p:nvSpPr>
        <p:spPr>
          <a:noFill/>
        </p:spPr>
        <p:txBody>
          <a:bodyPr/>
          <a:lstStyle/>
          <a:p>
            <a:r>
              <a:rPr lang="en-US" smtClean="0"/>
              <a:t>	September 2004 Revision</a:t>
            </a:r>
          </a:p>
        </p:txBody>
      </p:sp>
      <p:sp>
        <p:nvSpPr>
          <p:cNvPr id="282627"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0A05A5AE-A3BE-4B85-8B9C-46556F9A9680}" type="slidenum">
              <a:rPr lang="en-US" smtClean="0">
                <a:latin typeface="Arial Narrow" pitchFamily="34" charset="0"/>
              </a:rPr>
              <a:pPr/>
              <a:t>118</a:t>
            </a:fld>
            <a:r>
              <a:rPr lang="en-US" smtClean="0">
                <a:latin typeface="Arial Narrow" pitchFamily="34" charset="0"/>
              </a:rPr>
              <a:t>	Switch Training</a:t>
            </a:r>
          </a:p>
        </p:txBody>
      </p:sp>
      <p:sp>
        <p:nvSpPr>
          <p:cNvPr id="282628" name="Rectangle 2"/>
          <p:cNvSpPr>
            <a:spLocks noGrp="1" noRot="1" noChangeAspect="1" noChangeArrowheads="1" noTextEdit="1"/>
          </p:cNvSpPr>
          <p:nvPr>
            <p:ph type="sldImg"/>
          </p:nvPr>
        </p:nvSpPr>
        <p:spPr>
          <a:ln/>
        </p:spPr>
      </p:sp>
      <p:sp>
        <p:nvSpPr>
          <p:cNvPr id="282629" name="Rectangle 3"/>
          <p:cNvSpPr>
            <a:spLocks noGrp="1" noChangeArrowheads="1"/>
          </p:cNvSpPr>
          <p:nvPr>
            <p:ph type="body" idx="1"/>
          </p:nvPr>
        </p:nvSpPr>
        <p:spPr>
          <a:noFill/>
          <a:ln/>
        </p:spPr>
        <p:txBody>
          <a:bodyPr/>
          <a:lstStyle/>
          <a:p>
            <a:pPr marL="228600" indent="-228600" eaLnBrk="1" hangingPunct="1">
              <a:buAutoNum type="arabicPeriod"/>
            </a:pPr>
            <a:r>
              <a:rPr lang="en-US" dirty="0" smtClean="0"/>
              <a:t>NI-Switch, NI-</a:t>
            </a:r>
            <a:r>
              <a:rPr lang="en-US" dirty="0" err="1" smtClean="0"/>
              <a:t>DAQmx</a:t>
            </a:r>
            <a:r>
              <a:rPr lang="en-US" baseline="0" dirty="0" smtClean="0"/>
              <a:t> » Switches, Switch Executive, IVI</a:t>
            </a:r>
          </a:p>
          <a:p>
            <a:pPr marL="228600" indent="-228600" eaLnBrk="1" hangingPunct="1">
              <a:buAutoNum type="arabicPeriod"/>
            </a:pPr>
            <a:r>
              <a:rPr lang="en-US" baseline="0" dirty="0" smtClean="0"/>
              <a:t>A. Switch - IVI compliance</a:t>
            </a:r>
          </a:p>
          <a:p>
            <a:pPr marL="228600" indent="-228600" eaLnBrk="1" hangingPunct="1">
              <a:buNone/>
            </a:pPr>
            <a:r>
              <a:rPr lang="en-US" baseline="0" dirty="0" smtClean="0"/>
              <a:t>     B. </a:t>
            </a:r>
            <a:r>
              <a:rPr lang="en-US" baseline="0" dirty="0" err="1" smtClean="0"/>
              <a:t>DAQmx</a:t>
            </a:r>
            <a:r>
              <a:rPr lang="en-US" baseline="0" dirty="0" smtClean="0"/>
              <a:t> - Easier multi-module scanning, some Linux support</a:t>
            </a:r>
          </a:p>
          <a:p>
            <a:pPr marL="228600" indent="-228600" eaLnBrk="1" hangingPunct="1">
              <a:buNone/>
            </a:pPr>
            <a:r>
              <a:rPr lang="en-US" baseline="0" dirty="0" smtClean="0"/>
              <a:t>     C. Switch Executive - Save multiple configurations, Configurations given logical names</a:t>
            </a:r>
          </a:p>
          <a:p>
            <a:pPr marL="228600" indent="-228600" eaLnBrk="1" hangingPunct="1">
              <a:buNone/>
            </a:pPr>
            <a:r>
              <a:rPr lang="en-US" baseline="0" dirty="0" smtClean="0"/>
              <a:t>     D. IVI – No Reasons…</a:t>
            </a:r>
          </a:p>
          <a:p>
            <a:pPr marL="228600" indent="-228600" eaLnBrk="1" hangingPunct="1">
              <a:buNone/>
            </a:pPr>
            <a:r>
              <a:rPr lang="en-US" baseline="0" dirty="0" smtClean="0"/>
              <a:t>3.  Immediate </a:t>
            </a:r>
            <a:r>
              <a:rPr lang="en-US" baseline="0" dirty="0" err="1" smtClean="0"/>
              <a:t>vs</a:t>
            </a:r>
            <a:r>
              <a:rPr lang="en-US" baseline="0" dirty="0" smtClean="0"/>
              <a:t> Scanning</a:t>
            </a:r>
          </a:p>
          <a:p>
            <a:pPr marL="228600" indent="-228600" eaLnBrk="1" hangingPunct="1">
              <a:buNone/>
            </a:pPr>
            <a:r>
              <a:rPr lang="en-US" baseline="0" dirty="0" smtClean="0"/>
              <a:t>4.  Downloading a scan list to the module then executing through hardware timed switching</a:t>
            </a:r>
          </a:p>
          <a:p>
            <a:pPr marL="228600" indent="-228600" eaLnBrk="1" hangingPunct="1">
              <a:buNone/>
            </a:pPr>
            <a:endParaRPr lang="en-US" baseline="0" dirty="0" smtClean="0"/>
          </a:p>
          <a:p>
            <a:pPr marL="228600" indent="-228600" eaLnBrk="1" hangingPunct="1">
              <a:buAutoNum type="arabicPeriod"/>
            </a:pPr>
            <a:endParaRPr lang="en-US" baseline="0" dirty="0" smtClean="0"/>
          </a:p>
          <a:p>
            <a:pPr marL="228600" indent="-228600" eaLnBrk="1" hangingPunct="1">
              <a:buAutoNum type="arabicPeriod"/>
            </a:pPr>
            <a:endParaRPr lang="en-US" baseline="0" dirty="0"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3"/>
          <p:cNvSpPr>
            <a:spLocks noGrp="1" noChangeArrowheads="1"/>
          </p:cNvSpPr>
          <p:nvPr>
            <p:ph type="dt" sz="quarter" idx="1"/>
          </p:nvPr>
        </p:nvSpPr>
        <p:spPr>
          <a:noFill/>
        </p:spPr>
        <p:txBody>
          <a:bodyPr/>
          <a:lstStyle/>
          <a:p>
            <a:r>
              <a:rPr lang="en-US" smtClean="0"/>
              <a:t>	September 2004 Revision</a:t>
            </a:r>
          </a:p>
        </p:txBody>
      </p:sp>
      <p:sp>
        <p:nvSpPr>
          <p:cNvPr id="163843"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A01C5F06-6093-4D22-AB32-5417CA156910}" type="slidenum">
              <a:rPr lang="en-US" smtClean="0">
                <a:latin typeface="Arial Narrow" pitchFamily="34" charset="0"/>
              </a:rPr>
              <a:pPr/>
              <a:t>119</a:t>
            </a:fld>
            <a:r>
              <a:rPr lang="en-US" smtClean="0">
                <a:latin typeface="Arial Narrow" pitchFamily="34" charset="0"/>
              </a:rPr>
              <a:t>	Switch Training</a:t>
            </a:r>
          </a:p>
        </p:txBody>
      </p:sp>
      <p:sp>
        <p:nvSpPr>
          <p:cNvPr id="163844" name="Rectangle 2"/>
          <p:cNvSpPr>
            <a:spLocks noGrp="1" noRot="1" noChangeAspect="1" noChangeArrowheads="1" noTextEdit="1"/>
          </p:cNvSpPr>
          <p:nvPr>
            <p:ph type="sldImg"/>
          </p:nvPr>
        </p:nvSpPr>
        <p:spPr>
          <a:ln/>
        </p:spPr>
      </p:sp>
      <p:sp>
        <p:nvSpPr>
          <p:cNvPr id="163845"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3"/>
          <p:cNvSpPr>
            <a:spLocks noGrp="1" noChangeArrowheads="1"/>
          </p:cNvSpPr>
          <p:nvPr>
            <p:ph type="dt" sz="quarter" idx="1"/>
          </p:nvPr>
        </p:nvSpPr>
        <p:spPr>
          <a:noFill/>
        </p:spPr>
        <p:txBody>
          <a:bodyPr/>
          <a:lstStyle/>
          <a:p>
            <a:r>
              <a:rPr lang="en-US" smtClean="0"/>
              <a:t>	September 2004 Revision</a:t>
            </a:r>
          </a:p>
        </p:txBody>
      </p:sp>
      <p:sp>
        <p:nvSpPr>
          <p:cNvPr id="222211"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30C42D4-A29D-45E2-924F-2D446A314BAB}" type="slidenum">
              <a:rPr lang="en-US" smtClean="0">
                <a:latin typeface="Arial Narrow" pitchFamily="34" charset="0"/>
              </a:rPr>
              <a:pPr/>
              <a:t>11</a:t>
            </a:fld>
            <a:r>
              <a:rPr lang="en-US" smtClean="0">
                <a:latin typeface="Arial Narrow" pitchFamily="34" charset="0"/>
              </a:rPr>
              <a:t>	Switch Training</a:t>
            </a:r>
          </a:p>
        </p:txBody>
      </p:sp>
      <p:sp>
        <p:nvSpPr>
          <p:cNvPr id="222212" name="Rectangle 1026"/>
          <p:cNvSpPr>
            <a:spLocks noGrp="1" noRot="1" noChangeAspect="1" noChangeArrowheads="1" noTextEdit="1"/>
          </p:cNvSpPr>
          <p:nvPr>
            <p:ph type="sldImg"/>
          </p:nvPr>
        </p:nvSpPr>
        <p:spPr>
          <a:ln/>
        </p:spPr>
      </p:sp>
      <p:sp>
        <p:nvSpPr>
          <p:cNvPr id="222213" name="Rectangle 1027"/>
          <p:cNvSpPr>
            <a:spLocks noGrp="1" noChangeArrowheads="1"/>
          </p:cNvSpPr>
          <p:nvPr>
            <p:ph type="body" idx="1"/>
          </p:nvPr>
        </p:nvSpPr>
        <p:spPr>
          <a:noFill/>
          <a:ln/>
        </p:spPr>
        <p:txBody>
          <a:bodyPr/>
          <a:lstStyle/>
          <a:p>
            <a:pPr eaLnBrk="1" hangingPunct="1"/>
            <a:endParaRPr lang="en-US" dirty="0" smtClean="0"/>
          </a:p>
          <a:p>
            <a:pPr eaLnBrk="1" hangingPunct="1"/>
            <a:r>
              <a:rPr lang="en-US" dirty="0" smtClean="0"/>
              <a:t>Row-Column:</a:t>
            </a:r>
            <a:r>
              <a:rPr lang="en-US" baseline="0" dirty="0" smtClean="0"/>
              <a:t> </a:t>
            </a:r>
            <a:r>
              <a:rPr lang="en-US" dirty="0" smtClean="0"/>
              <a:t> Putting instruments on the rows and DUTs on the columns allows for easy DUT expansion or easy instrument expansion, but not both.  This configuration is flexible in that it can be expanded by both rows and columns.  In this example, to expand the number of both DUTs and instruments requires the addition of two more modules. </a:t>
            </a:r>
          </a:p>
          <a:p>
            <a:pPr eaLnBrk="1" hangingPunct="1"/>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Column-Column: Putting both instruments and DUTs on the columns of a matrix allows for further expansion of both by adding only one more module and</a:t>
            </a:r>
            <a:r>
              <a:rPr lang="en-US" baseline="0" dirty="0" smtClean="0"/>
              <a:t> doing column expansion</a:t>
            </a:r>
            <a:r>
              <a:rPr lang="en-US" dirty="0" smtClean="0"/>
              <a:t>.  This</a:t>
            </a:r>
            <a:r>
              <a:rPr lang="en-US" baseline="0" dirty="0" smtClean="0"/>
              <a:t> configuration </a:t>
            </a:r>
            <a:r>
              <a:rPr lang="en-US" dirty="0" smtClean="0"/>
              <a:t>is limited in the number of simultaneous</a:t>
            </a:r>
            <a:r>
              <a:rPr lang="en-US" baseline="0" dirty="0" smtClean="0"/>
              <a:t> connections that can be made being equal to the number of rows.  To increase the number of possible simultaneous connections you must add additional modules for row expansion.</a:t>
            </a:r>
            <a:endParaRPr lang="en-US" dirty="0" smtClean="0"/>
          </a:p>
          <a:p>
            <a:pPr eaLnBrk="1" hangingPunct="1"/>
            <a:endParaRPr lang="en-US" dirty="0" smtClean="0"/>
          </a:p>
          <a:p>
            <a:pPr eaLnBrk="1" hangingPunct="1"/>
            <a:endParaRPr lang="en-US" dirty="0"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120</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121</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connector block is also referred to as a breakout box.</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122</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123</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124</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125</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1806BC-9200-4C8F-948C-344CE8989E9E}" type="slidenum">
              <a:rPr lang="en-US"/>
              <a:pPr/>
              <a:t>128</a:t>
            </a:fld>
            <a:endParaRPr lang="en-US"/>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r>
              <a:rPr lang="en-US"/>
              <a:t>As I mentioned earlier, NI switches come with a number of different connectivity options.  Low-density switches like the 2501 or 2503 have terminal blocks that can be used for simple switch prototyping.  When it’s time to deploy them, you can switch to the cable option.  Other switches like the 2567 or 1167 have such common connectors (78-pin dsubs) that we don’t offer a cable ourselves – we ship a cable backshell and connector.  There are a number of vendors on the market that can provide cheap dsub cables for these modules.  (One vendor is listed on the slide.)</a:t>
            </a:r>
          </a:p>
          <a:p>
            <a:endParaRPr lang="en-US"/>
          </a:p>
          <a:p>
            <a:r>
              <a:rPr lang="en-US"/>
              <a:t>For large ATE systems, all of our modules are compatible with mass interconnect solutions.  What is mass interconnect?</a:t>
            </a:r>
          </a:p>
          <a:p>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3508C0-20AC-464F-A2E7-ABF3751EDF7B}" type="slidenum">
              <a:rPr lang="en-US"/>
              <a:pPr/>
              <a:t>129</a:t>
            </a:fld>
            <a:endParaRPr lang="en-US"/>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r>
              <a:rPr lang="en-US" dirty="0" smtClean="0"/>
              <a:t>Customized</a:t>
            </a:r>
            <a:r>
              <a:rPr lang="en-US" baseline="0" dirty="0" smtClean="0"/>
              <a:t> signal connections.  Designed specifically for custom applications.  EXTREMELY CUSTOM! </a:t>
            </a:r>
          </a:p>
          <a:p>
            <a:endParaRPr lang="en-US" baseline="0" dirty="0" smtClean="0"/>
          </a:p>
          <a:p>
            <a:r>
              <a:rPr lang="en-US" baseline="0" dirty="0" smtClean="0"/>
              <a:t>Both Virginia Panel and MAC Panel are NI Alliance members that produce mass interconnect products.</a:t>
            </a:r>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noChangeArrowheads="1"/>
          </p:cNvSpPr>
          <p:nvPr>
            <p:ph type="dt" sz="quarter" idx="1"/>
          </p:nvPr>
        </p:nvSpPr>
        <p:spPr>
          <a:noFill/>
        </p:spPr>
        <p:txBody>
          <a:bodyPr/>
          <a:lstStyle/>
          <a:p>
            <a:r>
              <a:rPr lang="en-US" smtClean="0"/>
              <a:t>	September 2004 Revision</a:t>
            </a:r>
          </a:p>
        </p:txBody>
      </p:sp>
      <p:sp>
        <p:nvSpPr>
          <p:cNvPr id="17203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A56E50-0E86-4880-84E5-17B0C8836E7D}" type="slidenum">
              <a:rPr lang="en-US" smtClean="0">
                <a:latin typeface="Arial Narrow" pitchFamily="34" charset="0"/>
              </a:rPr>
              <a:pPr/>
              <a:t>130</a:t>
            </a:fld>
            <a:r>
              <a:rPr lang="en-US" smtClean="0">
                <a:latin typeface="Arial Narrow" pitchFamily="34" charset="0"/>
              </a:rPr>
              <a:t>	Switch Training</a:t>
            </a:r>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r>
              <a:rPr lang="en-US" dirty="0" smtClean="0"/>
              <a:t>The three most common switch topologies for switching applications are General Purpose (GP), </a:t>
            </a:r>
            <a:r>
              <a:rPr lang="en-US" dirty="0" err="1" smtClean="0"/>
              <a:t>Multipexer</a:t>
            </a:r>
            <a:r>
              <a:rPr lang="en-US" dirty="0" smtClean="0"/>
              <a:t> (</a:t>
            </a:r>
            <a:r>
              <a:rPr lang="en-US" dirty="0" err="1" smtClean="0"/>
              <a:t>Mux</a:t>
            </a:r>
            <a:r>
              <a:rPr lang="en-US" dirty="0" smtClean="0"/>
              <a:t>), and Matrix . The following slides will discuss the topologies in more detail and give NI examples of each.</a:t>
            </a:r>
          </a:p>
          <a:p>
            <a:pPr eaLnBrk="1" hangingPunct="1"/>
            <a:endParaRPr lang="en-US" dirty="0" smtClean="0"/>
          </a:p>
          <a:p>
            <a:pPr eaLnBrk="1" hangingPunct="1"/>
            <a:endParaRPr lang="en-US" dirty="0"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Only</a:t>
            </a:r>
            <a:r>
              <a:rPr lang="en-US" baseline="0" dirty="0" smtClean="0"/>
              <a:t> short circuit the COMs in a low frequency application. When use high frequency application, could get reflections from destination back to the second multiplexer</a:t>
            </a:r>
            <a:r>
              <a:rPr lang="en-US" baseline="0" smtClean="0"/>
              <a:t>.  </a:t>
            </a:r>
            <a:endParaRPr lang="en-US" baseline="0" dirty="0" smtClean="0"/>
          </a:p>
          <a:p>
            <a:endParaRPr lang="en-US" baseline="0" dirty="0" smtClean="0"/>
          </a:p>
          <a:p>
            <a:r>
              <a:rPr lang="en-US" baseline="0" dirty="0" smtClean="0"/>
              <a:t>Later in the presentation, we will discuss how you can do matrix and multiplexer expansion with NI switches specifically.</a:t>
            </a:r>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131</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Fault</a:t>
            </a:r>
            <a:r>
              <a:rPr lang="en-US" baseline="0" dirty="0" smtClean="0"/>
              <a:t> Insertion Topology allows you to put a switch into a system, and in normal conditions, the channel is closed to the </a:t>
            </a:r>
            <a:r>
              <a:rPr lang="en-US" baseline="0" dirty="0" err="1" smtClean="0"/>
              <a:t>dut</a:t>
            </a:r>
            <a:r>
              <a:rPr lang="en-US" baseline="0" dirty="0" smtClean="0"/>
              <a:t> and it is as if the switch is not there. However, the user has the ability to open or short any channel, allowing for the insertion of faults at the </a:t>
            </a:r>
            <a:r>
              <a:rPr lang="en-US" baseline="0" dirty="0" err="1" smtClean="0"/>
              <a:t>dut</a:t>
            </a:r>
            <a:r>
              <a:rPr lang="en-US" baseline="0" dirty="0" smtClean="0"/>
              <a:t>. This topology is used in HIL (Hardware in the loop) testing. </a:t>
            </a:r>
          </a:p>
          <a:p>
            <a:endParaRPr lang="en-US" baseline="0" dirty="0" smtClean="0"/>
          </a:p>
          <a:p>
            <a:r>
              <a:rPr lang="en-US" baseline="0" dirty="0" smtClean="0"/>
              <a:t>For example, BMW uses out 2510 FIU to test their engines. They are able to introduce shorts in order to verify that the engine behaves in a safe manner, regardless of wiring faults. </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12</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Only</a:t>
            </a:r>
            <a:r>
              <a:rPr lang="en-US" baseline="0" dirty="0" smtClean="0"/>
              <a:t> short circuit the COMs in a low frequency application. When use high frequency application, could get reflections from destination back to the second multiplexer</a:t>
            </a:r>
            <a:r>
              <a:rPr lang="en-US" baseline="0" smtClean="0"/>
              <a:t>.  </a:t>
            </a:r>
            <a:endParaRPr lang="en-US" baseline="0" dirty="0" smtClean="0"/>
          </a:p>
          <a:p>
            <a:endParaRPr lang="en-US" baseline="0" dirty="0" smtClean="0"/>
          </a:p>
          <a:p>
            <a:r>
              <a:rPr lang="en-US" baseline="0" dirty="0" smtClean="0"/>
              <a:t>Later in the presentation, we will discuss how you can do matrix and multiplexer expansion with NI switches specifically.</a:t>
            </a:r>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132</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3"/>
          <p:cNvSpPr>
            <a:spLocks noGrp="1" noChangeArrowheads="1"/>
          </p:cNvSpPr>
          <p:nvPr>
            <p:ph type="dt" sz="quarter" idx="1"/>
          </p:nvPr>
        </p:nvSpPr>
        <p:spPr>
          <a:noFill/>
        </p:spPr>
        <p:txBody>
          <a:bodyPr/>
          <a:lstStyle/>
          <a:p>
            <a:r>
              <a:rPr lang="en-US" smtClean="0"/>
              <a:t>	September 2004 Revision</a:t>
            </a:r>
          </a:p>
        </p:txBody>
      </p:sp>
      <p:sp>
        <p:nvSpPr>
          <p:cNvPr id="180227"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DF4D15BC-F2B9-4362-809E-79B162FE1245}" type="slidenum">
              <a:rPr lang="en-US" smtClean="0">
                <a:latin typeface="Arial Narrow" pitchFamily="34" charset="0"/>
              </a:rPr>
              <a:pPr/>
              <a:t>133</a:t>
            </a:fld>
            <a:r>
              <a:rPr lang="en-US" smtClean="0">
                <a:latin typeface="Arial Narrow" pitchFamily="34" charset="0"/>
              </a:rPr>
              <a:t>	Switch Training</a:t>
            </a:r>
          </a:p>
        </p:txBody>
      </p:sp>
      <p:sp>
        <p:nvSpPr>
          <p:cNvPr id="180228" name="Rectangle 2"/>
          <p:cNvSpPr>
            <a:spLocks noGrp="1" noRot="1" noChangeAspect="1" noChangeArrowheads="1" noTextEdit="1"/>
          </p:cNvSpPr>
          <p:nvPr>
            <p:ph type="sldImg"/>
          </p:nvPr>
        </p:nvSpPr>
        <p:spPr>
          <a:ln/>
        </p:spPr>
      </p:sp>
      <p:sp>
        <p:nvSpPr>
          <p:cNvPr id="180229" name="Rectangle 3"/>
          <p:cNvSpPr>
            <a:spLocks noGrp="1" noChangeArrowheads="1"/>
          </p:cNvSpPr>
          <p:nvPr>
            <p:ph type="body" idx="1"/>
          </p:nvPr>
        </p:nvSpPr>
        <p:spPr>
          <a:noFill/>
          <a:ln/>
        </p:spPr>
        <p:txBody>
          <a:bodyPr/>
          <a:lstStyle/>
          <a:p>
            <a:pPr eaLnBrk="1" hangingPunct="1"/>
            <a:r>
              <a:rPr lang="en-US" smtClean="0"/>
              <a:t>For applications that require larger matrices than can be provided by a single module, multiple modules may be connected.  Matrices with thousands of cross-points are possible for applications that have large numbers of test points.  Connecting rows together increases the number of columns available.  Connecting columns together increases the number of rows.</a:t>
            </a:r>
          </a:p>
          <a:p>
            <a:pPr eaLnBrk="1" hangingPunct="1"/>
            <a:endParaRPr lang="en-US"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3"/>
          <p:cNvSpPr>
            <a:spLocks noGrp="1" noChangeArrowheads="1"/>
          </p:cNvSpPr>
          <p:nvPr>
            <p:ph type="dt" sz="quarter" idx="1"/>
          </p:nvPr>
        </p:nvSpPr>
        <p:spPr>
          <a:noFill/>
        </p:spPr>
        <p:txBody>
          <a:bodyPr/>
          <a:lstStyle/>
          <a:p>
            <a:r>
              <a:rPr lang="en-US" smtClean="0"/>
              <a:t>	September 2004 Revision</a:t>
            </a:r>
          </a:p>
        </p:txBody>
      </p:sp>
      <p:sp>
        <p:nvSpPr>
          <p:cNvPr id="181251"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639A2A8-303E-4E7E-A1D5-2A306496209B}" type="slidenum">
              <a:rPr lang="en-US" smtClean="0">
                <a:latin typeface="Arial Narrow" pitchFamily="34" charset="0"/>
              </a:rPr>
              <a:pPr/>
              <a:t>134</a:t>
            </a:fld>
            <a:r>
              <a:rPr lang="en-US" smtClean="0">
                <a:latin typeface="Arial Narrow" pitchFamily="34" charset="0"/>
              </a:rPr>
              <a:t>	Switch Training</a:t>
            </a:r>
          </a:p>
        </p:txBody>
      </p:sp>
      <p:sp>
        <p:nvSpPr>
          <p:cNvPr id="181252" name="Rectangle 2"/>
          <p:cNvSpPr>
            <a:spLocks noGrp="1" noRot="1" noChangeAspect="1" noChangeArrowheads="1" noTextEdit="1"/>
          </p:cNvSpPr>
          <p:nvPr>
            <p:ph type="sldImg"/>
          </p:nvPr>
        </p:nvSpPr>
        <p:spPr>
          <a:ln/>
        </p:spPr>
      </p:sp>
      <p:sp>
        <p:nvSpPr>
          <p:cNvPr id="181253" name="Rectangle 3"/>
          <p:cNvSpPr>
            <a:spLocks noGrp="1" noChangeArrowheads="1"/>
          </p:cNvSpPr>
          <p:nvPr>
            <p:ph type="body" idx="1"/>
          </p:nvPr>
        </p:nvSpPr>
        <p:spPr>
          <a:noFill/>
          <a:ln/>
        </p:spPr>
        <p:txBody>
          <a:bodyPr/>
          <a:lstStyle/>
          <a:p>
            <a:pPr eaLnBrk="1" hangingPunct="1"/>
            <a:r>
              <a:rPr lang="en-US" smtClean="0"/>
              <a:t>Connecting the rows of these two 3x4 matrices creates a single 3x8 matrix. </a:t>
            </a:r>
          </a:p>
          <a:p>
            <a:pPr eaLnBrk="1" hangingPunct="1"/>
            <a:endParaRPr lang="en-US"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3"/>
          <p:cNvSpPr>
            <a:spLocks noGrp="1" noChangeArrowheads="1"/>
          </p:cNvSpPr>
          <p:nvPr>
            <p:ph type="dt" sz="quarter" idx="1"/>
          </p:nvPr>
        </p:nvSpPr>
        <p:spPr>
          <a:noFill/>
        </p:spPr>
        <p:txBody>
          <a:bodyPr/>
          <a:lstStyle/>
          <a:p>
            <a:r>
              <a:rPr lang="en-US" smtClean="0"/>
              <a:t>	September 2004 Revision</a:t>
            </a:r>
          </a:p>
        </p:txBody>
      </p:sp>
      <p:sp>
        <p:nvSpPr>
          <p:cNvPr id="18227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15E00127-AE44-4E53-AB90-4F76282C481C}" type="slidenum">
              <a:rPr lang="en-US" smtClean="0">
                <a:latin typeface="Arial Narrow" pitchFamily="34" charset="0"/>
              </a:rPr>
              <a:pPr/>
              <a:t>135</a:t>
            </a:fld>
            <a:r>
              <a:rPr lang="en-US" smtClean="0">
                <a:latin typeface="Arial Narrow" pitchFamily="34" charset="0"/>
              </a:rPr>
              <a:t>	Switch Training</a:t>
            </a:r>
          </a:p>
        </p:txBody>
      </p:sp>
      <p:sp>
        <p:nvSpPr>
          <p:cNvPr id="182276" name="Rectangle 2"/>
          <p:cNvSpPr>
            <a:spLocks noGrp="1" noRot="1" noChangeAspect="1" noChangeArrowheads="1" noTextEdit="1"/>
          </p:cNvSpPr>
          <p:nvPr>
            <p:ph type="sldImg"/>
          </p:nvPr>
        </p:nvSpPr>
        <p:spPr>
          <a:ln/>
        </p:spPr>
      </p:sp>
      <p:sp>
        <p:nvSpPr>
          <p:cNvPr id="182277" name="Rectangle 3"/>
          <p:cNvSpPr>
            <a:spLocks noGrp="1" noChangeArrowheads="1"/>
          </p:cNvSpPr>
          <p:nvPr>
            <p:ph type="body" idx="1"/>
          </p:nvPr>
        </p:nvSpPr>
        <p:spPr>
          <a:noFill/>
          <a:ln/>
        </p:spPr>
        <p:txBody>
          <a:bodyPr/>
          <a:lstStyle/>
          <a:p>
            <a:pPr eaLnBrk="1" hangingPunct="1"/>
            <a:r>
              <a:rPr lang="en-US" smtClean="0"/>
              <a:t>Connecting the columns of the two 3x4 matrices creates a single 6x4 matrix.</a:t>
            </a:r>
          </a:p>
          <a:p>
            <a:pPr eaLnBrk="1" hangingPunct="1"/>
            <a:endParaRPr lang="en-US"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3"/>
          <p:cNvSpPr>
            <a:spLocks noGrp="1" noChangeArrowheads="1"/>
          </p:cNvSpPr>
          <p:nvPr>
            <p:ph type="dt" sz="quarter" idx="1"/>
          </p:nvPr>
        </p:nvSpPr>
        <p:spPr>
          <a:noFill/>
        </p:spPr>
        <p:txBody>
          <a:bodyPr/>
          <a:lstStyle/>
          <a:p>
            <a:r>
              <a:rPr lang="en-US" smtClean="0"/>
              <a:t>	September 2004 Revision</a:t>
            </a:r>
          </a:p>
        </p:txBody>
      </p:sp>
      <p:sp>
        <p:nvSpPr>
          <p:cNvPr id="183299"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CC0755-96E7-417E-B665-3BD94C1EA4EC}" type="slidenum">
              <a:rPr lang="en-US" smtClean="0">
                <a:latin typeface="Arial Narrow" pitchFamily="34" charset="0"/>
              </a:rPr>
              <a:pPr/>
              <a:t>136</a:t>
            </a:fld>
            <a:r>
              <a:rPr lang="en-US" smtClean="0">
                <a:latin typeface="Arial Narrow" pitchFamily="34" charset="0"/>
              </a:rPr>
              <a:t>	Switch Training</a:t>
            </a:r>
          </a:p>
        </p:txBody>
      </p:sp>
      <p:sp>
        <p:nvSpPr>
          <p:cNvPr id="183300" name="Rectangle 2"/>
          <p:cNvSpPr>
            <a:spLocks noGrp="1" noRot="1" noChangeAspect="1" noChangeArrowheads="1" noTextEdit="1"/>
          </p:cNvSpPr>
          <p:nvPr>
            <p:ph type="sldImg"/>
          </p:nvPr>
        </p:nvSpPr>
        <p:spPr>
          <a:ln/>
        </p:spPr>
      </p:sp>
      <p:sp>
        <p:nvSpPr>
          <p:cNvPr id="183301" name="Rectangle 3"/>
          <p:cNvSpPr>
            <a:spLocks noGrp="1" noChangeArrowheads="1"/>
          </p:cNvSpPr>
          <p:nvPr>
            <p:ph type="body" idx="1"/>
          </p:nvPr>
        </p:nvSpPr>
        <p:spPr>
          <a:noFill/>
          <a:ln/>
        </p:spPr>
        <p:txBody>
          <a:bodyPr/>
          <a:lstStyle/>
          <a:p>
            <a:pPr eaLnBrk="1" hangingPunct="1"/>
            <a:r>
              <a:rPr lang="en-US" smtClean="0"/>
              <a:t>Combining row and column connection using four 4x64 matrices creates a single 8x128 matrix.  This requires 136 individual wires, which is very time consuming.</a:t>
            </a:r>
          </a:p>
          <a:p>
            <a:pPr eaLnBrk="1" hangingPunct="1"/>
            <a:endParaRPr 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Mention Switch  block expressly designed for this purpose- high density matrices, will go into detail later</a:t>
            </a:r>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137</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3"/>
          <p:cNvSpPr>
            <a:spLocks noGrp="1" noChangeArrowheads="1"/>
          </p:cNvSpPr>
          <p:nvPr>
            <p:ph type="dt" sz="quarter" idx="1"/>
          </p:nvPr>
        </p:nvSpPr>
        <p:spPr>
          <a:noFill/>
        </p:spPr>
        <p:txBody>
          <a:bodyPr/>
          <a:lstStyle/>
          <a:p>
            <a:r>
              <a:rPr lang="en-US" smtClean="0"/>
              <a:t>	September 2004 Revision</a:t>
            </a:r>
          </a:p>
        </p:txBody>
      </p:sp>
      <p:sp>
        <p:nvSpPr>
          <p:cNvPr id="184323"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6B2C3BD9-9CBF-426D-907D-242EFB5F7420}" type="slidenum">
              <a:rPr lang="en-US" smtClean="0">
                <a:latin typeface="Arial Narrow" pitchFamily="34" charset="0"/>
              </a:rPr>
              <a:pPr/>
              <a:t>138</a:t>
            </a:fld>
            <a:r>
              <a:rPr lang="en-US" smtClean="0">
                <a:latin typeface="Arial Narrow" pitchFamily="34" charset="0"/>
              </a:rPr>
              <a:t>	Switch Training</a:t>
            </a:r>
          </a:p>
        </p:txBody>
      </p:sp>
      <p:sp>
        <p:nvSpPr>
          <p:cNvPr id="184324" name="Rectangle 2"/>
          <p:cNvSpPr>
            <a:spLocks noGrp="1" noRot="1" noChangeAspect="1" noChangeArrowheads="1" noTextEdit="1"/>
          </p:cNvSpPr>
          <p:nvPr>
            <p:ph type="sldImg"/>
          </p:nvPr>
        </p:nvSpPr>
        <p:spPr>
          <a:ln/>
        </p:spPr>
      </p:sp>
      <p:sp>
        <p:nvSpPr>
          <p:cNvPr id="184325" name="Rectangle 3"/>
          <p:cNvSpPr>
            <a:spLocks noGrp="1" noChangeArrowheads="1"/>
          </p:cNvSpPr>
          <p:nvPr>
            <p:ph type="body" idx="1"/>
          </p:nvPr>
        </p:nvSpPr>
        <p:spPr>
          <a:noFill/>
          <a:ln/>
        </p:spPr>
        <p:txBody>
          <a:bodyPr/>
          <a:lstStyle/>
          <a:p>
            <a:pPr eaLnBrk="1" hangingPunct="1"/>
            <a:r>
              <a:rPr lang="en-US" dirty="0" smtClean="0"/>
              <a:t>1 General Purpose, Matrix, MUX, Independent</a:t>
            </a:r>
          </a:p>
          <a:p>
            <a:pPr eaLnBrk="1" hangingPunct="1"/>
            <a:r>
              <a:rPr lang="en-US" dirty="0" smtClean="0"/>
              <a:t>2 Allows one or more inputs to be routed to a single output, or vice versa</a:t>
            </a:r>
          </a:p>
          <a:p>
            <a:pPr eaLnBrk="1" hangingPunct="1"/>
            <a:r>
              <a:rPr lang="en-US" dirty="0" smtClean="0"/>
              <a:t>3 Any number</a:t>
            </a:r>
            <a:r>
              <a:rPr lang="en-US" baseline="0" dirty="0" smtClean="0"/>
              <a:t> of</a:t>
            </a:r>
            <a:r>
              <a:rPr lang="en-US" dirty="0" smtClean="0"/>
              <a:t> inputs</a:t>
            </a:r>
            <a:r>
              <a:rPr lang="en-US" baseline="0" dirty="0" smtClean="0"/>
              <a:t> can be connected to any number of outputs</a:t>
            </a:r>
          </a:p>
          <a:p>
            <a:pPr eaLnBrk="1" hangingPunct="1"/>
            <a:r>
              <a:rPr lang="en-US" baseline="0" dirty="0" smtClean="0"/>
              <a:t>4 The name indicates the number of wires that are routed in parallel through the switch for each channel</a:t>
            </a:r>
          </a:p>
          <a:p>
            <a:pPr eaLnBrk="1" hangingPunct="1"/>
            <a:r>
              <a:rPr lang="en-US" baseline="0" dirty="0" smtClean="0"/>
              <a:t>5 Columns</a:t>
            </a:r>
            <a:endParaRPr lang="en-US" dirty="0"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139</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140</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3"/>
          <p:cNvSpPr>
            <a:spLocks noGrp="1" noChangeArrowheads="1"/>
          </p:cNvSpPr>
          <p:nvPr>
            <p:ph type="dt" sz="quarter" idx="1"/>
          </p:nvPr>
        </p:nvSpPr>
        <p:spPr>
          <a:noFill/>
        </p:spPr>
        <p:txBody>
          <a:bodyPr/>
          <a:lstStyle/>
          <a:p>
            <a:r>
              <a:rPr lang="en-US" smtClean="0"/>
              <a:t>	September 2004 Revision</a:t>
            </a:r>
          </a:p>
        </p:txBody>
      </p:sp>
      <p:sp>
        <p:nvSpPr>
          <p:cNvPr id="21299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E8193473-C682-4EEF-A918-12586BD03F74}" type="slidenum">
              <a:rPr lang="en-US" smtClean="0">
                <a:latin typeface="Arial Narrow" pitchFamily="34" charset="0"/>
              </a:rPr>
              <a:pPr/>
              <a:t>141</a:t>
            </a:fld>
            <a:r>
              <a:rPr lang="en-US" smtClean="0">
                <a:latin typeface="Arial Narrow" pitchFamily="34" charset="0"/>
              </a:rPr>
              <a:t>	Switch Training</a:t>
            </a:r>
          </a:p>
        </p:txBody>
      </p:sp>
      <p:sp>
        <p:nvSpPr>
          <p:cNvPr id="212996" name="Rectangle 2"/>
          <p:cNvSpPr>
            <a:spLocks noGrp="1" noRot="1" noChangeAspect="1" noChangeArrowheads="1" noTextEdit="1"/>
          </p:cNvSpPr>
          <p:nvPr>
            <p:ph type="sldImg"/>
          </p:nvPr>
        </p:nvSpPr>
        <p:spPr>
          <a:ln/>
        </p:spPr>
      </p:sp>
      <p:sp>
        <p:nvSpPr>
          <p:cNvPr id="212997" name="Rectangle 3"/>
          <p:cNvSpPr>
            <a:spLocks noGrp="1" noChangeArrowheads="1"/>
          </p:cNvSpPr>
          <p:nvPr>
            <p:ph type="body" idx="1"/>
          </p:nvPr>
        </p:nvSpPr>
        <p:spPr>
          <a:noFill/>
          <a:ln/>
        </p:spPr>
        <p:txBody>
          <a:bodyPr/>
          <a:lstStyle/>
          <a:p>
            <a:pPr eaLnBrk="1" hangingPunct="1"/>
            <a:r>
              <a:rPr lang="en-US" dirty="0" smtClean="0"/>
              <a:t>The HVAB (High Voltage Analog Bus)</a:t>
            </a:r>
            <a:r>
              <a:rPr lang="en-US" baseline="0" dirty="0" smtClean="0"/>
              <a:t> </a:t>
            </a:r>
            <a:r>
              <a:rPr lang="en-US" dirty="0" smtClean="0"/>
              <a:t>is essential for routing signals between modules, to a DMM, and expanding rows on multiplexer and matrix configurations.</a:t>
            </a:r>
          </a:p>
          <a:p>
            <a:pPr eaLnBrk="1" hangingPunct="1"/>
            <a:r>
              <a:rPr lang="en-US" dirty="0" smtClean="0"/>
              <a:t>For example, using the SCXI-1357 above, we could use the HV Analog IN connector to transfer signals from the switch module to one of our DMMs via the HV8-BAN4 cable. The HV Analog OUT on the SCXI-1357 could then be routed to another SCXI-1127 module’s HV Analog IN connector using an analog bus plug. </a:t>
            </a:r>
            <a:r>
              <a:rPr lang="en-US" b="1" dirty="0" smtClean="0"/>
              <a:t>See slide 63 for a picture of some of these cables used with this adapter.</a:t>
            </a:r>
          </a:p>
          <a:p>
            <a:pPr eaLnBrk="1" hangingPunct="1"/>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r>
              <a:rPr lang="en-US"/>
              <a:t>	September 2004 Revision</a:t>
            </a:r>
          </a:p>
        </p:txBody>
      </p:sp>
      <p:sp>
        <p:nvSpPr>
          <p:cNvPr id="5" name="Rectangle 7"/>
          <p:cNvSpPr>
            <a:spLocks noGrp="1" noChangeArrowheads="1"/>
          </p:cNvSpPr>
          <p:nvPr>
            <p:ph type="sldNum" sz="quarter" idx="5"/>
          </p:nvPr>
        </p:nvSpPr>
        <p:spPr>
          <a:ln/>
        </p:spPr>
        <p:txBody>
          <a:bodyPr/>
          <a:lstStyle/>
          <a:p>
            <a:r>
              <a:rPr lang="en-US"/>
              <a:t>	 </a:t>
            </a:r>
            <a:r>
              <a:rPr lang="en-US">
                <a:latin typeface="Arial Narrow" pitchFamily="34" charset="0"/>
                <a:cs typeface="Arial" pitchFamily="34" charset="0"/>
              </a:rPr>
              <a:t>© </a:t>
            </a:r>
            <a:r>
              <a:rPr lang="en-US">
                <a:latin typeface="Arial Narrow" pitchFamily="34" charset="0"/>
              </a:rPr>
              <a:t>National Instruments Corporation	</a:t>
            </a:r>
            <a:fld id="{3FAE83BF-7E98-4014-B924-FEAEC8DB5A1D}" type="slidenum">
              <a:rPr lang="en-US">
                <a:latin typeface="Arial Narrow" pitchFamily="34" charset="0"/>
              </a:rPr>
              <a:pPr/>
              <a:t>13</a:t>
            </a:fld>
            <a:r>
              <a:rPr lang="en-US">
                <a:latin typeface="Arial Narrow" pitchFamily="34" charset="0"/>
              </a:rPr>
              <a:t>	Switch Training</a:t>
            </a:r>
          </a:p>
        </p:txBody>
      </p:sp>
      <p:sp>
        <p:nvSpPr>
          <p:cNvPr id="716802" name="Rectangle 2"/>
          <p:cNvSpPr>
            <a:spLocks noGrp="1" noRot="1" noChangeAspect="1" noChangeArrowheads="1" noTextEdit="1"/>
          </p:cNvSpPr>
          <p:nvPr>
            <p:ph type="sldImg"/>
          </p:nvPr>
        </p:nvSpPr>
        <p:spPr>
          <a:ln/>
        </p:spPr>
      </p:sp>
      <p:sp>
        <p:nvSpPr>
          <p:cNvPr id="716803" name="Rectangle 3"/>
          <p:cNvSpPr>
            <a:spLocks noGrp="1" noChangeArrowheads="1"/>
          </p:cNvSpPr>
          <p:nvPr>
            <p:ph type="body" idx="1"/>
          </p:nvPr>
        </p:nvSpPr>
        <p:spPr/>
        <p:txBody>
          <a:bodyPr/>
          <a:lstStyle/>
          <a:p>
            <a:r>
              <a:rPr lang="en-US" dirty="0"/>
              <a:t>This figure represents a standard system where the relay is used to close a circuit between a power supply and a load. If the rating of the load exceeds the rating of the relay then, a new relay needs to be installed. To drive this new high power relay, you can use a relay driver which will close the circuitry between the new high power relay and its power supply.</a:t>
            </a:r>
          </a:p>
          <a:p>
            <a:endParaRPr lang="en-US" dirty="0"/>
          </a:p>
          <a:p>
            <a:r>
              <a:rPr lang="en-US" dirty="0"/>
              <a:t>National Instruments relay drivers are the ideal choice when the current and voltage requirements for relays exceed those found in existing relay modules (or for relays embedded in a test system). Like NI switches, relay drive modules are controlled with NI-SWITCH driver software, so engineers can program external relays connected to the relay driver and standard PXI and SCXI switch modules identically. For added safety against </a:t>
            </a:r>
            <a:r>
              <a:rPr lang="en-US" dirty="0" err="1"/>
              <a:t>flyback</a:t>
            </a:r>
            <a:r>
              <a:rPr lang="en-US" dirty="0"/>
              <a:t> voltages, a </a:t>
            </a:r>
            <a:r>
              <a:rPr lang="en-US" dirty="0" err="1"/>
              <a:t>flyback</a:t>
            </a:r>
            <a:r>
              <a:rPr lang="en-US" dirty="0"/>
              <a:t> diode has been added across the relay. The SCXI-1167 has a 5 V source and the PXI-2567 has a 5 V and a 12 V source available to drive relays. The 5 V source on the SCXI-1167 can provide up to 0.75 A of current. The 5 V source on the PXI-2567 can provide up to 1.25 A of current and the 12 V source can proved 0.50 A of current.</a:t>
            </a:r>
            <a:br>
              <a:rPr lang="en-US" dirty="0"/>
            </a:br>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3"/>
          <p:cNvSpPr>
            <a:spLocks noGrp="1" noChangeArrowheads="1"/>
          </p:cNvSpPr>
          <p:nvPr>
            <p:ph type="dt" sz="quarter" idx="1"/>
          </p:nvPr>
        </p:nvSpPr>
        <p:spPr>
          <a:noFill/>
        </p:spPr>
        <p:txBody>
          <a:bodyPr/>
          <a:lstStyle/>
          <a:p>
            <a:r>
              <a:rPr lang="en-US" smtClean="0"/>
              <a:t>	September 2004 Revision</a:t>
            </a:r>
          </a:p>
        </p:txBody>
      </p:sp>
      <p:sp>
        <p:nvSpPr>
          <p:cNvPr id="214019"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ED1C953C-F296-48C2-8E48-75C705540A48}" type="slidenum">
              <a:rPr lang="en-US" smtClean="0">
                <a:latin typeface="Arial Narrow" pitchFamily="34" charset="0"/>
              </a:rPr>
              <a:pPr/>
              <a:t>142</a:t>
            </a:fld>
            <a:r>
              <a:rPr lang="en-US" smtClean="0">
                <a:latin typeface="Arial Narrow" pitchFamily="34" charset="0"/>
              </a:rPr>
              <a:t>	Switch Training</a:t>
            </a:r>
          </a:p>
        </p:txBody>
      </p:sp>
      <p:sp>
        <p:nvSpPr>
          <p:cNvPr id="214020" name="Rectangle 2"/>
          <p:cNvSpPr>
            <a:spLocks noGrp="1" noRot="1" noChangeAspect="1" noChangeArrowheads="1" noTextEdit="1"/>
          </p:cNvSpPr>
          <p:nvPr>
            <p:ph type="sldImg"/>
          </p:nvPr>
        </p:nvSpPr>
        <p:spPr>
          <a:ln/>
        </p:spPr>
      </p:sp>
      <p:sp>
        <p:nvSpPr>
          <p:cNvPr id="214021" name="Rectangle 3"/>
          <p:cNvSpPr>
            <a:spLocks noGrp="1" noChangeArrowheads="1"/>
          </p:cNvSpPr>
          <p:nvPr>
            <p:ph type="body" idx="1"/>
          </p:nvPr>
        </p:nvSpPr>
        <p:spPr>
          <a:noFill/>
          <a:ln/>
        </p:spPr>
        <p:txBody>
          <a:bodyPr/>
          <a:lstStyle/>
          <a:p>
            <a:pPr eaLnBrk="1" hangingPunct="1"/>
            <a:r>
              <a:rPr lang="en-US" dirty="0" smtClean="0"/>
              <a:t>The SCXI-1357 kit includes one 2-slot HVAB adapter, two 1-slot adapters, and the necessary cables.</a:t>
            </a:r>
          </a:p>
          <a:p>
            <a:pPr eaLnBrk="1" hangingPunct="1"/>
            <a:r>
              <a:rPr lang="en-US" dirty="0" smtClean="0"/>
              <a:t>The SCXI-1358 kit includes one 8-slot HVAB adapter, one 2-slot adapter, two 1-slot adapters, and necessary cables.</a:t>
            </a:r>
          </a:p>
          <a:p>
            <a:pPr eaLnBrk="1" hangingPunct="1"/>
            <a:r>
              <a:rPr lang="en-US" dirty="0" smtClean="0"/>
              <a:t>The</a:t>
            </a:r>
            <a:r>
              <a:rPr lang="en-US" baseline="0" dirty="0" smtClean="0"/>
              <a:t> SCXI-1359 kit includes </a:t>
            </a:r>
            <a:r>
              <a:rPr lang="en-US" dirty="0" smtClean="0"/>
              <a:t>the NI SCXI-1357 high-voltage 2-slot backplane adapter and cable that connects the digital control lines of NI 407x DMMs, NI 4060 DMMs, or NI 4021 switch controllers to the switch modules. </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3"/>
          <p:cNvSpPr>
            <a:spLocks noGrp="1" noChangeArrowheads="1"/>
          </p:cNvSpPr>
          <p:nvPr>
            <p:ph type="dt" sz="quarter" idx="1"/>
          </p:nvPr>
        </p:nvSpPr>
        <p:spPr>
          <a:noFill/>
        </p:spPr>
        <p:txBody>
          <a:bodyPr/>
          <a:lstStyle/>
          <a:p>
            <a:r>
              <a:rPr lang="en-US" smtClean="0"/>
              <a:t>	September 2004 Revision</a:t>
            </a:r>
          </a:p>
        </p:txBody>
      </p:sp>
      <p:sp>
        <p:nvSpPr>
          <p:cNvPr id="217091"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5B57B1FE-97C4-497B-9725-6EEFDD11B3CB}" type="slidenum">
              <a:rPr lang="en-US" smtClean="0">
                <a:latin typeface="Arial Narrow" pitchFamily="34" charset="0"/>
              </a:rPr>
              <a:pPr/>
              <a:t>143</a:t>
            </a:fld>
            <a:r>
              <a:rPr lang="en-US" smtClean="0">
                <a:latin typeface="Arial Narrow" pitchFamily="34" charset="0"/>
              </a:rPr>
              <a:t>	Switch Training</a:t>
            </a:r>
          </a:p>
        </p:txBody>
      </p:sp>
      <p:sp>
        <p:nvSpPr>
          <p:cNvPr id="217092" name="Rectangle 2"/>
          <p:cNvSpPr>
            <a:spLocks noGrp="1" noRot="1" noChangeAspect="1" noChangeArrowheads="1" noTextEdit="1"/>
          </p:cNvSpPr>
          <p:nvPr>
            <p:ph type="sldImg"/>
          </p:nvPr>
        </p:nvSpPr>
        <p:spPr>
          <a:ln/>
        </p:spPr>
      </p:sp>
      <p:sp>
        <p:nvSpPr>
          <p:cNvPr id="217093" name="Rectangle 3"/>
          <p:cNvSpPr>
            <a:spLocks noGrp="1" noChangeArrowheads="1"/>
          </p:cNvSpPr>
          <p:nvPr>
            <p:ph type="body" idx="1"/>
          </p:nvPr>
        </p:nvSpPr>
        <p:spPr>
          <a:noFill/>
          <a:ln/>
        </p:spPr>
        <p:txBody>
          <a:bodyPr/>
          <a:lstStyle/>
          <a:p>
            <a:pPr eaLnBrk="1" hangingPunct="1"/>
            <a:r>
              <a:rPr lang="en-US" b="1" smtClean="0">
                <a:solidFill>
                  <a:srgbClr val="000000"/>
                </a:solidFill>
                <a:latin typeface="geneva"/>
              </a:rPr>
              <a:t>For a more detailed discussion, check out the Matrix Switch Expansion Guide (AN 174) on Dev Zone.</a:t>
            </a:r>
            <a:r>
              <a:rPr lang="en-US" smtClean="0">
                <a:solidFill>
                  <a:srgbClr val="000000"/>
                </a:solidFill>
                <a:latin typeface="geneva"/>
              </a:rPr>
              <a:t/>
            </a:r>
            <a:br>
              <a:rPr lang="en-US" smtClean="0">
                <a:solidFill>
                  <a:srgbClr val="000000"/>
                </a:solidFill>
                <a:latin typeface="geneva"/>
              </a:rPr>
            </a:br>
            <a:endParaRPr lang="en-US" smtClean="0">
              <a:solidFill>
                <a:srgbClr val="000000"/>
              </a:solidFill>
              <a:latin typeface="geneva"/>
            </a:endParaRPr>
          </a:p>
          <a:p>
            <a:pPr eaLnBrk="1" hangingPunct="1"/>
            <a:r>
              <a:rPr lang="en-US" smtClean="0"/>
              <a:t>Figure 3 of Matrix Switch Expansion Guide gives more details about the connections to make. </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3"/>
          <p:cNvSpPr>
            <a:spLocks noGrp="1" noChangeArrowheads="1"/>
          </p:cNvSpPr>
          <p:nvPr>
            <p:ph type="dt" sz="quarter" idx="1"/>
          </p:nvPr>
        </p:nvSpPr>
        <p:spPr>
          <a:noFill/>
        </p:spPr>
        <p:txBody>
          <a:bodyPr/>
          <a:lstStyle/>
          <a:p>
            <a:r>
              <a:rPr lang="en-US" smtClean="0"/>
              <a:t>	September 2004 Revision</a:t>
            </a:r>
          </a:p>
        </p:txBody>
      </p:sp>
      <p:sp>
        <p:nvSpPr>
          <p:cNvPr id="216067"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11C90C56-2E06-46B3-B947-D408006C7759}" type="slidenum">
              <a:rPr lang="en-US" smtClean="0">
                <a:latin typeface="Arial Narrow" pitchFamily="34" charset="0"/>
              </a:rPr>
              <a:pPr/>
              <a:t>144</a:t>
            </a:fld>
            <a:r>
              <a:rPr lang="en-US" smtClean="0">
                <a:latin typeface="Arial Narrow" pitchFamily="34" charset="0"/>
              </a:rPr>
              <a:t>	Switch Training</a:t>
            </a:r>
          </a:p>
        </p:txBody>
      </p:sp>
      <p:sp>
        <p:nvSpPr>
          <p:cNvPr id="216068" name="Rectangle 2"/>
          <p:cNvSpPr>
            <a:spLocks noGrp="1" noRot="1" noChangeAspect="1" noChangeArrowheads="1" noTextEdit="1"/>
          </p:cNvSpPr>
          <p:nvPr>
            <p:ph type="sldImg"/>
          </p:nvPr>
        </p:nvSpPr>
        <p:spPr>
          <a:ln/>
        </p:spPr>
      </p:sp>
      <p:sp>
        <p:nvSpPr>
          <p:cNvPr id="216069" name="Rectangle 3"/>
          <p:cNvSpPr>
            <a:spLocks noGrp="1" noChangeArrowheads="1"/>
          </p:cNvSpPr>
          <p:nvPr>
            <p:ph type="body" idx="1"/>
          </p:nvPr>
        </p:nvSpPr>
        <p:spPr>
          <a:noFill/>
          <a:ln/>
        </p:spPr>
        <p:txBody>
          <a:bodyPr/>
          <a:lstStyle/>
          <a:p>
            <a:pPr eaLnBrk="1" hangingPunct="1"/>
            <a:r>
              <a:rPr lang="en-US" smtClean="0"/>
              <a:t>Expansion plugs make column expansion quick and easy.  Connecting two adjacent matrix modules creates a matrix with twice the number columns.  Connection points are at both the top and bottom of the terminal blocks, making it possible to connect an entire chassis of modules into a single matrix.</a:t>
            </a:r>
          </a:p>
          <a:p>
            <a:pPr eaLnBrk="1" hangingPunct="1"/>
            <a:endParaRPr lang="en-US" smtClean="0"/>
          </a:p>
          <a:p>
            <a:pPr eaLnBrk="1" hangingPunct="1"/>
            <a:r>
              <a:rPr lang="en-US" smtClean="0"/>
              <a:t>Expansion cables allow you to increase your column count</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145</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3"/>
          <p:cNvSpPr>
            <a:spLocks noGrp="1" noChangeArrowheads="1"/>
          </p:cNvSpPr>
          <p:nvPr>
            <p:ph type="dt" sz="quarter" idx="1"/>
          </p:nvPr>
        </p:nvSpPr>
        <p:spPr>
          <a:noFill/>
        </p:spPr>
        <p:txBody>
          <a:bodyPr/>
          <a:lstStyle/>
          <a:p>
            <a:r>
              <a:rPr lang="en-US" smtClean="0"/>
              <a:t>	September 2004 Revision</a:t>
            </a:r>
          </a:p>
        </p:txBody>
      </p:sp>
      <p:sp>
        <p:nvSpPr>
          <p:cNvPr id="219139"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ED059757-B9F4-4ED1-B1D2-FC85ED88537A}" type="slidenum">
              <a:rPr lang="en-US" smtClean="0">
                <a:latin typeface="Arial Narrow" pitchFamily="34" charset="0"/>
              </a:rPr>
              <a:pPr/>
              <a:t>146</a:t>
            </a:fld>
            <a:r>
              <a:rPr lang="en-US" smtClean="0">
                <a:latin typeface="Arial Narrow" pitchFamily="34" charset="0"/>
              </a:rPr>
              <a:t>	Switch Training</a:t>
            </a:r>
          </a:p>
        </p:txBody>
      </p:sp>
      <p:sp>
        <p:nvSpPr>
          <p:cNvPr id="219140" name="Rectangle 2"/>
          <p:cNvSpPr>
            <a:spLocks noGrp="1" noRot="1" noChangeAspect="1" noChangeArrowheads="1" noTextEdit="1"/>
          </p:cNvSpPr>
          <p:nvPr>
            <p:ph type="sldImg"/>
          </p:nvPr>
        </p:nvSpPr>
        <p:spPr>
          <a:ln/>
        </p:spPr>
      </p:sp>
      <p:sp>
        <p:nvSpPr>
          <p:cNvPr id="219141" name="Rectangle 3"/>
          <p:cNvSpPr>
            <a:spLocks noGrp="1" noChangeArrowheads="1"/>
          </p:cNvSpPr>
          <p:nvPr>
            <p:ph type="body" idx="1"/>
          </p:nvPr>
        </p:nvSpPr>
        <p:spPr>
          <a:noFill/>
          <a:ln/>
        </p:spPr>
        <p:txBody>
          <a:bodyPr/>
          <a:lstStyle/>
          <a:p>
            <a:pPr eaLnBrk="1" hangingPunct="1"/>
            <a:r>
              <a:rPr lang="en-US" dirty="0" smtClean="0"/>
              <a:t>The TB-2605 terminal block is</a:t>
            </a:r>
            <a:r>
              <a:rPr lang="en-US" baseline="0" dirty="0" smtClean="0"/>
              <a:t> sold with one</a:t>
            </a:r>
            <a:r>
              <a:rPr lang="en-US" dirty="0" smtClean="0"/>
              <a:t> analog</a:t>
            </a:r>
            <a:r>
              <a:rPr lang="en-US" baseline="0" dirty="0" smtClean="0"/>
              <a:t> bus </a:t>
            </a:r>
            <a:r>
              <a:rPr lang="en-US" dirty="0" smtClean="0"/>
              <a:t>connector piece. This connector plugs</a:t>
            </a:r>
            <a:r>
              <a:rPr lang="en-US" baseline="0" dirty="0" smtClean="0"/>
              <a:t> into the front of two adjacent TB-2605s, in one of the plugs seen circles in the picture, to </a:t>
            </a:r>
            <a:r>
              <a:rPr lang="en-US" dirty="0" smtClean="0"/>
              <a:t>route signals from one PXI 2501/2503 module to another. Connecting two NI PXI-2501/2503 modules using their analog bus in 2-wire 24×1 multiplexer topology creates a 2-wire 48×1 multiplexer. </a:t>
            </a:r>
          </a:p>
          <a:p>
            <a:pPr eaLnBrk="1" hangingPunct="1"/>
            <a:endParaRPr lang="en-US" dirty="0" smtClean="0"/>
          </a:p>
          <a:p>
            <a:pPr eaLnBrk="1" hangingPunct="1"/>
            <a:r>
              <a:rPr lang="en-US" dirty="0" smtClean="0"/>
              <a:t>You can also route the signals to another device such as a DMM.</a:t>
            </a:r>
            <a:r>
              <a:rPr lang="en-US" baseline="0" dirty="0" smtClean="0"/>
              <a:t> </a:t>
            </a:r>
            <a:r>
              <a:rPr lang="en-US" dirty="0" smtClean="0"/>
              <a:t>Using the LV6-BAN4 cable you can also route the common to an NI 4070 DMM for measurement</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147</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148</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3"/>
          <p:cNvSpPr>
            <a:spLocks noGrp="1" noChangeArrowheads="1"/>
          </p:cNvSpPr>
          <p:nvPr>
            <p:ph type="dt" sz="quarter" idx="1"/>
          </p:nvPr>
        </p:nvSpPr>
        <p:spPr>
          <a:noFill/>
        </p:spPr>
        <p:txBody>
          <a:bodyPr/>
          <a:lstStyle/>
          <a:p>
            <a:r>
              <a:rPr lang="en-US" smtClean="0"/>
              <a:t>	September 2004 Revision</a:t>
            </a:r>
          </a:p>
        </p:txBody>
      </p:sp>
      <p:sp>
        <p:nvSpPr>
          <p:cNvPr id="21811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1FAEB24-8148-4562-95BF-BE22248B171F}" type="slidenum">
              <a:rPr lang="en-US" smtClean="0">
                <a:latin typeface="Arial Narrow" pitchFamily="34" charset="0"/>
              </a:rPr>
              <a:pPr/>
              <a:t>149</a:t>
            </a:fld>
            <a:r>
              <a:rPr lang="en-US" smtClean="0">
                <a:latin typeface="Arial Narrow" pitchFamily="34" charset="0"/>
              </a:rPr>
              <a:t>	Switch Training</a:t>
            </a:r>
          </a:p>
        </p:txBody>
      </p:sp>
      <p:sp>
        <p:nvSpPr>
          <p:cNvPr id="218116" name="Rectangle 2"/>
          <p:cNvSpPr>
            <a:spLocks noGrp="1" noRot="1" noChangeAspect="1" noChangeArrowheads="1" noTextEdit="1"/>
          </p:cNvSpPr>
          <p:nvPr>
            <p:ph type="sldImg"/>
          </p:nvPr>
        </p:nvSpPr>
        <p:spPr>
          <a:ln/>
        </p:spPr>
      </p:sp>
      <p:sp>
        <p:nvSpPr>
          <p:cNvPr id="218117" name="Rectangle 3"/>
          <p:cNvSpPr>
            <a:spLocks noGrp="1" noChangeArrowheads="1"/>
          </p:cNvSpPr>
          <p:nvPr>
            <p:ph type="body" idx="1"/>
          </p:nvPr>
        </p:nvSpPr>
        <p:spPr>
          <a:noFill/>
          <a:ln/>
        </p:spPr>
        <p:txBody>
          <a:bodyPr/>
          <a:lstStyle/>
          <a:p>
            <a:pPr eaLnBrk="1" hangingPunct="1"/>
            <a:r>
              <a:rPr lang="en-US" dirty="0" smtClean="0"/>
              <a:t>For more information:</a:t>
            </a:r>
          </a:p>
          <a:p>
            <a:pPr eaLnBrk="1" hangingPunct="1"/>
            <a:endParaRPr lang="en-US" dirty="0" smtClean="0"/>
          </a:p>
          <a:p>
            <a:pPr eaLnBrk="1" hangingPunct="1"/>
            <a:r>
              <a:rPr lang="en-US" b="1" dirty="0" smtClean="0"/>
              <a:t>Matrix Switch Expansion Guide</a:t>
            </a:r>
          </a:p>
          <a:p>
            <a:pPr eaLnBrk="1" hangingPunct="1"/>
            <a:r>
              <a:rPr lang="en-US" dirty="0" smtClean="0"/>
              <a:t>http://zone.ni.com/devzone/cda/tut/p/id/3628</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3"/>
          <p:cNvSpPr>
            <a:spLocks noGrp="1" noChangeArrowheads="1"/>
          </p:cNvSpPr>
          <p:nvPr>
            <p:ph type="dt" sz="quarter" idx="1"/>
          </p:nvPr>
        </p:nvSpPr>
        <p:spPr>
          <a:noFill/>
        </p:spPr>
        <p:txBody>
          <a:bodyPr/>
          <a:lstStyle/>
          <a:p>
            <a:r>
              <a:rPr lang="en-US" smtClean="0"/>
              <a:t>	September 2004 Revision</a:t>
            </a:r>
          </a:p>
        </p:txBody>
      </p:sp>
      <p:sp>
        <p:nvSpPr>
          <p:cNvPr id="221187"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96335D2E-0BD9-4E26-B87E-9C53DEE022B4}" type="slidenum">
              <a:rPr lang="en-US" smtClean="0">
                <a:latin typeface="Arial Narrow" pitchFamily="34" charset="0"/>
              </a:rPr>
              <a:pPr/>
              <a:t>150</a:t>
            </a:fld>
            <a:r>
              <a:rPr lang="en-US" smtClean="0">
                <a:latin typeface="Arial Narrow" pitchFamily="34" charset="0"/>
              </a:rPr>
              <a:t>	Switch Training</a:t>
            </a:r>
          </a:p>
        </p:txBody>
      </p:sp>
      <p:sp>
        <p:nvSpPr>
          <p:cNvPr id="221188" name="Rectangle 3"/>
          <p:cNvSpPr>
            <a:spLocks noGrp="1" noChangeArrowheads="1"/>
          </p:cNvSpPr>
          <p:nvPr>
            <p:ph type="body" idx="1"/>
          </p:nvPr>
        </p:nvSpPr>
        <p:spPr>
          <a:xfrm>
            <a:off x="914400" y="984250"/>
            <a:ext cx="5029200" cy="7615238"/>
          </a:xfrm>
          <a:noFill/>
          <a:ln/>
        </p:spPr>
        <p:txBody>
          <a:bodyPr/>
          <a:lstStyle/>
          <a:p>
            <a:pPr marL="228600" indent="-228600" eaLnBrk="1" hangingPunct="1"/>
            <a:r>
              <a:rPr lang="en-US" dirty="0" smtClean="0"/>
              <a:t>Solution:</a:t>
            </a:r>
          </a:p>
          <a:p>
            <a:pPr marL="228600" indent="-228600" eaLnBrk="1" hangingPunct="1"/>
            <a:endParaRPr lang="en-US" dirty="0" smtClean="0"/>
          </a:p>
          <a:p>
            <a:pPr marL="228600" indent="-228600" eaLnBrk="1" hangingPunct="1"/>
            <a:r>
              <a:rPr lang="en-US" dirty="0" smtClean="0"/>
              <a:t>1. If you use a SCXI-1336, you can configure the SCXI-1129 in a 16X16 matrix.</a:t>
            </a:r>
          </a:p>
          <a:p>
            <a:pPr marL="228600" indent="-228600" eaLnBrk="1" hangingPunct="1"/>
            <a:r>
              <a:rPr lang="en-US" dirty="0" smtClean="0"/>
              <a:t>Rows: 16/16 = 1</a:t>
            </a:r>
          </a:p>
          <a:p>
            <a:pPr marL="228600" indent="-228600" eaLnBrk="1" hangingPunct="1"/>
            <a:r>
              <a:rPr lang="en-US" dirty="0" smtClean="0"/>
              <a:t>Columns: 128/16 = 8</a:t>
            </a:r>
          </a:p>
          <a:p>
            <a:pPr marL="228600" indent="-228600" eaLnBrk="1" hangingPunct="1"/>
            <a:r>
              <a:rPr lang="en-US" dirty="0" smtClean="0"/>
              <a:t>1 times 8 = 8 modules</a:t>
            </a:r>
          </a:p>
          <a:p>
            <a:pPr marL="228600" indent="-228600" eaLnBrk="1" hangingPunct="1"/>
            <a:endParaRPr lang="en-US" dirty="0" smtClean="0"/>
          </a:p>
          <a:p>
            <a:pPr marL="228600" indent="-228600" eaLnBrk="1" hangingPunct="1"/>
            <a:r>
              <a:rPr lang="en-US" dirty="0" smtClean="0"/>
              <a:t>2. If you use a TB-2643, you can configure the PXI-2532 in a 2-wire 4X64 matrix</a:t>
            </a:r>
          </a:p>
          <a:p>
            <a:pPr marL="228600" indent="-228600" eaLnBrk="1" hangingPunct="1"/>
            <a:r>
              <a:rPr lang="en-US" dirty="0" smtClean="0"/>
              <a:t>Rows: 16/4 = 4</a:t>
            </a:r>
          </a:p>
          <a:p>
            <a:pPr marL="228600" indent="-228600" eaLnBrk="1" hangingPunct="1"/>
            <a:r>
              <a:rPr lang="en-US" dirty="0" smtClean="0"/>
              <a:t>Columns: 128/64 = 2</a:t>
            </a:r>
          </a:p>
          <a:p>
            <a:pPr marL="228600" indent="-228600" eaLnBrk="1" hangingPunct="1"/>
            <a:r>
              <a:rPr lang="en-US" dirty="0" smtClean="0"/>
              <a:t>4 times 2 = 8 modules</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Searching for PXI, Matrix, and 100mA, there are several products. You need to choose a 2-wire configuration, </a:t>
            </a:r>
            <a:r>
              <a:rPr lang="en-US" baseline="0" dirty="0" smtClean="0">
                <a:solidFill>
                  <a:srgbClr val="C00000"/>
                </a:solidFill>
              </a:rPr>
              <a:t>but BE CAREFUL!</a:t>
            </a:r>
            <a:r>
              <a:rPr lang="en-US" baseline="0" dirty="0" smtClean="0"/>
              <a:t> Some of them list the multiplexer (1-wire) in the results page, but have 2-wire matrix configurations when you compare them. Also, because the customer asks for 200 </a:t>
            </a:r>
            <a:r>
              <a:rPr lang="en-US" baseline="0" dirty="0" err="1" smtClean="0"/>
              <a:t>mA</a:t>
            </a:r>
            <a:r>
              <a:rPr lang="en-US" baseline="0" dirty="0" smtClean="0"/>
              <a:t>, some AEs will choose “At least 1A”, but that will eliminate the switches that handle a max of 400 or 500 </a:t>
            </a:r>
            <a:r>
              <a:rPr lang="en-US" baseline="0" dirty="0" err="1" smtClean="0"/>
              <a:t>mA</a:t>
            </a:r>
            <a:r>
              <a:rPr lang="en-US" baseline="0" dirty="0" smtClean="0"/>
              <a:t>, which should be considered.</a:t>
            </a:r>
          </a:p>
          <a:p>
            <a:endParaRPr lang="en-US" baseline="0" dirty="0" smtClean="0"/>
          </a:p>
          <a:p>
            <a:r>
              <a:rPr lang="en-US" baseline="0" dirty="0" smtClean="0"/>
              <a:t>Removing modules in the compare screen to 2-wire and scanning speed, there are four:</a:t>
            </a:r>
            <a:r>
              <a:rPr lang="en-US" dirty="0" smtClean="0"/>
              <a:t> (</a:t>
            </a:r>
            <a:r>
              <a:rPr lang="en-US" baseline="0" dirty="0" smtClean="0"/>
              <a:t>2530, 2532, 2503, 2501)</a:t>
            </a:r>
          </a:p>
          <a:p>
            <a:r>
              <a:rPr lang="en-US" b="1" dirty="0" smtClean="0"/>
              <a:t>2530	4x16	$1,799	2 modules</a:t>
            </a:r>
            <a:r>
              <a:rPr lang="en-US" b="1" baseline="0" dirty="0" smtClean="0"/>
              <a:t> = $3,598 + 2x$249 (TBs) = $4,096</a:t>
            </a:r>
            <a:endParaRPr lang="en-US" b="1" dirty="0" smtClean="0"/>
          </a:p>
          <a:p>
            <a:r>
              <a:rPr lang="en-US" dirty="0" smtClean="0"/>
              <a:t>2532	</a:t>
            </a:r>
            <a:r>
              <a:rPr lang="en-US" baseline="0" dirty="0" smtClean="0"/>
              <a:t>4x64	$5,099	1 modules = $5,099 + $299 (TB) = $5,398</a:t>
            </a:r>
          </a:p>
          <a:p>
            <a:r>
              <a:rPr lang="en-US" dirty="0" smtClean="0"/>
              <a:t>2503	4x6	$1,099	5 modules = $5,495</a:t>
            </a:r>
            <a:endParaRPr lang="en-US" b="1" dirty="0" smtClean="0"/>
          </a:p>
          <a:p>
            <a:endParaRPr lang="en-US" b="0" dirty="0" smtClean="0"/>
          </a:p>
          <a:p>
            <a:r>
              <a:rPr lang="en-US" b="0" dirty="0" smtClean="0"/>
              <a:t>Note: Prices are from 1/30/2008</a:t>
            </a:r>
          </a:p>
          <a:p>
            <a:endParaRPr lang="en-US" baseline="0" dirty="0" smtClean="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151</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Select this topology to utilize the full routing capabilities of the Switch Module. The</a:t>
            </a:r>
            <a:r>
              <a:rPr lang="en-US" baseline="0" dirty="0" smtClean="0"/>
              <a:t> Independent topology allows every relay on the board to be accessed. </a:t>
            </a:r>
            <a:r>
              <a:rPr lang="en-US" dirty="0" smtClean="0"/>
              <a:t>With the independent topology, you can control the individual relays using the </a:t>
            </a:r>
            <a:r>
              <a:rPr lang="en-US" dirty="0" err="1" smtClean="0"/>
              <a:t>niSwitch</a:t>
            </a:r>
            <a:r>
              <a:rPr lang="en-US" dirty="0" smtClean="0"/>
              <a:t> Relay Control VI or the </a:t>
            </a:r>
            <a:r>
              <a:rPr lang="en-US" dirty="0" err="1" smtClean="0"/>
              <a:t>niSwitch</a:t>
            </a:r>
            <a:r>
              <a:rPr lang="en-US" dirty="0" smtClean="0"/>
              <a:t> Relay Control function, or you can use the </a:t>
            </a:r>
            <a:r>
              <a:rPr lang="en-US" dirty="0" err="1" smtClean="0"/>
              <a:t>niSwitch</a:t>
            </a:r>
            <a:r>
              <a:rPr lang="en-US" baseline="0" dirty="0" smtClean="0"/>
              <a:t> Connect Channels</a:t>
            </a:r>
            <a:r>
              <a:rPr lang="en-US" dirty="0" smtClean="0"/>
              <a:t> VI or the </a:t>
            </a:r>
            <a:r>
              <a:rPr lang="en-US" dirty="0" err="1" smtClean="0"/>
              <a:t>niSwich</a:t>
            </a:r>
            <a:r>
              <a:rPr lang="en-US" baseline="0" dirty="0" smtClean="0"/>
              <a:t> Connect f</a:t>
            </a:r>
            <a:r>
              <a:rPr lang="en-US" dirty="0" smtClean="0"/>
              <a:t>unction.</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For example, the NI PXI-2593 supports the independent topology. Possible configurations include 3x1 multiplexers and dimensionally flexible sparse</a:t>
            </a:r>
            <a:r>
              <a:rPr lang="en-US" baseline="0" dirty="0" smtClean="0"/>
              <a:t> matrices</a:t>
            </a:r>
            <a:r>
              <a:rPr lang="en-US" dirty="0" smtClean="0"/>
              <a:t>. For another</a:t>
            </a:r>
            <a:r>
              <a:rPr lang="en-US" baseline="0" dirty="0" smtClean="0"/>
              <a:t> example</a:t>
            </a:r>
            <a:r>
              <a:rPr lang="en-US" dirty="0" smtClean="0"/>
              <a:t>, when measuring stacked signals, use the independent topology to configure the NI PXI-2584 as an interleaved</a:t>
            </a:r>
            <a:r>
              <a:rPr lang="en-US" baseline="0" dirty="0" smtClean="0"/>
              <a:t> multiplexer</a:t>
            </a:r>
            <a:r>
              <a:rPr lang="en-US" dirty="0" smtClean="0">
                <a:solidFill>
                  <a:schemeClr val="tx1"/>
                </a:solidFill>
              </a:rPr>
              <a:t>. </a:t>
            </a:r>
            <a:endParaRPr lang="en-US" dirty="0">
              <a:solidFill>
                <a:schemeClr val="tx1"/>
              </a:solidFill>
            </a:endParaRPr>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14</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2530	4x16	$1,799	19 modules</a:t>
            </a:r>
            <a:r>
              <a:rPr lang="en-US" baseline="0" dirty="0" smtClean="0"/>
              <a:t> = $34,181</a:t>
            </a:r>
            <a:endParaRPr lang="en-US" dirty="0" smtClean="0"/>
          </a:p>
          <a:p>
            <a:r>
              <a:rPr lang="en-US" b="1" dirty="0" smtClean="0"/>
              <a:t>2531	</a:t>
            </a:r>
            <a:r>
              <a:rPr lang="en-US" b="1" baseline="0" dirty="0" smtClean="0"/>
              <a:t>4x64	$5,099	5 modules = $25,495 – not to mention all the chassis and terminal blocks needed for other setups.  Better yet, let’s look at </a:t>
            </a:r>
            <a:r>
              <a:rPr lang="en-US" b="1" baseline="0" dirty="0" err="1" smtClean="0"/>
              <a:t>SwitchBlock</a:t>
            </a:r>
            <a:r>
              <a:rPr lang="en-US" b="1" baseline="0" dirty="0" smtClean="0"/>
              <a:t> (all expansion is internal)</a:t>
            </a:r>
          </a:p>
          <a:p>
            <a:r>
              <a:rPr lang="en-US" dirty="0" smtClean="0"/>
              <a:t>2503	4x6	$1,099	50 modules = $54950</a:t>
            </a:r>
          </a:p>
          <a:p>
            <a:endParaRPr lang="en-US" dirty="0" smtClean="0"/>
          </a:p>
          <a:p>
            <a:r>
              <a:rPr lang="en-US" b="0" dirty="0" smtClean="0"/>
              <a:t>Note: Prices are from 1/30/2008</a:t>
            </a:r>
          </a:p>
          <a:p>
            <a:endParaRPr lang="en-US" dirty="0" smtClean="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152</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Used for large</a:t>
            </a:r>
            <a:r>
              <a:rPr lang="en-US" baseline="0" dirty="0" smtClean="0"/>
              <a:t> matrix applications.  This is an advanced switch topic and will be discussed later in this training.</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153</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The </a:t>
            </a:r>
            <a:r>
              <a:rPr lang="en-US" dirty="0" err="1" smtClean="0"/>
              <a:t>SwitchBlock</a:t>
            </a:r>
            <a:r>
              <a:rPr lang="en-US" dirty="0" smtClean="0"/>
              <a:t> is made up of three components.</a:t>
            </a:r>
          </a:p>
          <a:p>
            <a:pPr eaLnBrk="1" hangingPunct="1">
              <a:spcBef>
                <a:spcPct val="0"/>
              </a:spcBef>
            </a:pPr>
            <a:endParaRPr lang="en-US" dirty="0" smtClean="0"/>
          </a:p>
          <a:p>
            <a:pPr eaLnBrk="1" hangingPunct="1">
              <a:spcBef>
                <a:spcPct val="0"/>
              </a:spcBef>
            </a:pPr>
            <a:r>
              <a:rPr lang="en-US" dirty="0" smtClean="0"/>
              <a:t>The first is the four-slot PXI Carrier which fits into any hybrid-compatible PXI-slot, includes an integrated analog bus and holds up to 6 relay cards. </a:t>
            </a:r>
          </a:p>
          <a:p>
            <a:pPr eaLnBrk="1" hangingPunct="1">
              <a:spcBef>
                <a:spcPct val="0"/>
              </a:spcBef>
            </a:pPr>
            <a:endParaRPr lang="en-US" dirty="0" smtClean="0"/>
          </a:p>
          <a:p>
            <a:pPr eaLnBrk="1" hangingPunct="1">
              <a:spcBef>
                <a:spcPct val="0"/>
              </a:spcBef>
            </a:pPr>
            <a:r>
              <a:rPr lang="en-US" dirty="0" smtClean="0"/>
              <a:t>Our initial set of relay cards are reed matrices that come in both 0.5 and 1 A versions. Additional relay cards are already in development for future expansion of the NI </a:t>
            </a:r>
            <a:r>
              <a:rPr lang="en-US" dirty="0" err="1" smtClean="0"/>
              <a:t>SwitchBlock</a:t>
            </a:r>
            <a:r>
              <a:rPr lang="en-US" dirty="0" smtClean="0"/>
              <a:t> offering.</a:t>
            </a:r>
          </a:p>
          <a:p>
            <a:pPr eaLnBrk="1" hangingPunct="1">
              <a:spcBef>
                <a:spcPct val="0"/>
              </a:spcBef>
            </a:pPr>
            <a:endParaRPr lang="en-US" dirty="0" smtClean="0"/>
          </a:p>
          <a:p>
            <a:pPr eaLnBrk="1" hangingPunct="1">
              <a:spcBef>
                <a:spcPct val="0"/>
              </a:spcBef>
            </a:pPr>
            <a:r>
              <a:rPr lang="en-US" dirty="0" smtClean="0"/>
              <a:t>The NI </a:t>
            </a:r>
            <a:r>
              <a:rPr lang="en-US" dirty="0" err="1" smtClean="0"/>
              <a:t>SwitchBlock</a:t>
            </a:r>
            <a:r>
              <a:rPr lang="en-US" dirty="0" smtClean="0"/>
              <a:t> Expansion Bridge can be used to build large switch matrices by connecting adjacent carriers and extending their analog bus lines.</a:t>
            </a:r>
          </a:p>
        </p:txBody>
      </p:sp>
      <p:sp>
        <p:nvSpPr>
          <p:cNvPr id="44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2649E43-A6A1-4543-B6D8-5A4F6D22B124}" type="slidenum">
              <a:rPr lang="en-US">
                <a:solidFill>
                  <a:prstClr val="black"/>
                </a:solidFill>
              </a:rPr>
              <a:pPr>
                <a:defRPr/>
              </a:pPr>
              <a:t>155</a:t>
            </a:fld>
            <a:endParaRPr lang="en-US">
              <a:solidFill>
                <a:prstClr val="black"/>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p:spPr>
      </p:sp>
      <p:sp>
        <p:nvSpPr>
          <p:cNvPr id="46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The NI SwitchBlock architecture performs matrix expansion by connecting the rows of each individual matrix module to the analog bus on the carrier, allowing signals to get from one module to the next. Relay cards can be used as part of a larger matrix, or as individual matrix modules by connecting or disconnecting the analog bus relays.</a:t>
            </a:r>
          </a:p>
        </p:txBody>
      </p:sp>
      <p:sp>
        <p:nvSpPr>
          <p:cNvPr id="48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C3835ED-7A9D-4CFA-B387-EB06261B0CEE}" type="slidenum">
              <a:rPr lang="en-US" smtClean="0"/>
              <a:pPr fontAlgn="base">
                <a:spcBef>
                  <a:spcPct val="0"/>
                </a:spcBef>
                <a:spcAft>
                  <a:spcPct val="0"/>
                </a:spcAft>
                <a:defRPr/>
              </a:pPr>
              <a:t>156</a:t>
            </a:fld>
            <a:endParaRPr lang="en-US"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a:t>
            </a:r>
            <a:r>
              <a:rPr lang="en-US" baseline="0" dirty="0" smtClean="0"/>
              <a:t> look at the relationship between the cards and carrier connections.</a:t>
            </a:r>
          </a:p>
          <a:p>
            <a:r>
              <a:rPr lang="en-US" baseline="0" dirty="0" smtClean="0"/>
              <a:t>Relays at the junction between rows and columns on each board.  And relays on each board that connect and disconnect the rows to the Carrier’s Analog Bus.</a:t>
            </a:r>
          </a:p>
          <a:p>
            <a:endParaRPr lang="en-US" baseline="0" dirty="0" smtClean="0"/>
          </a:p>
          <a:p>
            <a:endParaRPr lang="en-US" baseline="0" dirty="0" smtClean="0"/>
          </a:p>
          <a:p>
            <a:endParaRPr lang="en-US" baseline="0" dirty="0" smtClean="0"/>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157</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To optimize bandwidth and reduce capacitance, NI </a:t>
            </a:r>
            <a:r>
              <a:rPr lang="en-US" dirty="0" err="1" smtClean="0"/>
              <a:t>SwitchBlock</a:t>
            </a:r>
            <a:r>
              <a:rPr lang="en-US" dirty="0" smtClean="0"/>
              <a:t> relay cards come in a Type A and Type B design.  </a:t>
            </a:r>
          </a:p>
          <a:p>
            <a:pPr eaLnBrk="1" hangingPunct="1">
              <a:spcBef>
                <a:spcPct val="0"/>
              </a:spcBef>
            </a:pPr>
            <a:endParaRPr lang="en-US" dirty="0" smtClean="0"/>
          </a:p>
          <a:p>
            <a:pPr eaLnBrk="1" hangingPunct="1">
              <a:spcBef>
                <a:spcPct val="0"/>
              </a:spcBef>
            </a:pPr>
            <a:r>
              <a:rPr lang="en-US" dirty="0" smtClean="0"/>
              <a:t>The front connector on the Type B relay cards provides direct access only to the columns of the relay card. </a:t>
            </a:r>
          </a:p>
          <a:p>
            <a:pPr eaLnBrk="1" hangingPunct="1">
              <a:spcBef>
                <a:spcPct val="0"/>
              </a:spcBef>
            </a:pPr>
            <a:endParaRPr lang="en-US" dirty="0" smtClean="0"/>
          </a:p>
          <a:p>
            <a:pPr eaLnBrk="1" hangingPunct="1">
              <a:spcBef>
                <a:spcPct val="0"/>
              </a:spcBef>
            </a:pPr>
            <a:r>
              <a:rPr lang="en-US" dirty="0" smtClean="0"/>
              <a:t>By contrast, the front connector on the Type A relay cards provides direct access to the analog bus of the carrier, as well as the columns of the relay card.</a:t>
            </a:r>
          </a:p>
          <a:p>
            <a:pPr eaLnBrk="1" hangingPunct="1">
              <a:spcBef>
                <a:spcPct val="0"/>
              </a:spcBef>
            </a:pPr>
            <a:endParaRPr lang="en-US" dirty="0" smtClean="0"/>
          </a:p>
          <a:p>
            <a:pPr eaLnBrk="1" hangingPunct="1">
              <a:spcBef>
                <a:spcPct val="0"/>
              </a:spcBef>
            </a:pPr>
            <a:r>
              <a:rPr lang="en-US" dirty="0" smtClean="0"/>
              <a:t>Adding</a:t>
            </a:r>
            <a:r>
              <a:rPr lang="en-US" baseline="0" dirty="0" smtClean="0"/>
              <a:t> the connections to the analog bus increases capacitance and reduces system bandwidth.  Therefore NI recommends the need for a single Type A card per </a:t>
            </a:r>
            <a:r>
              <a:rPr lang="en-US" baseline="0" dirty="0" err="1" smtClean="0"/>
              <a:t>SwitchBlock</a:t>
            </a:r>
            <a:r>
              <a:rPr lang="en-US" baseline="0" dirty="0" smtClean="0"/>
              <a:t> system.  See next slide.</a:t>
            </a:r>
            <a:endParaRPr lang="en-US" dirty="0" smtClean="0"/>
          </a:p>
        </p:txBody>
      </p:sp>
      <p:sp>
        <p:nvSpPr>
          <p:cNvPr id="49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56EF43D-0EEC-4AE5-A8C1-AE59A0B99822}" type="slidenum">
              <a:rPr lang="en-US" smtClean="0"/>
              <a:pPr fontAlgn="base">
                <a:spcBef>
                  <a:spcPct val="0"/>
                </a:spcBef>
                <a:spcAft>
                  <a:spcPct val="0"/>
                </a:spcAft>
                <a:defRPr/>
              </a:pPr>
              <a:t>158</a:t>
            </a:fld>
            <a:endParaRPr lang="en-US" smtClean="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Now, here's how all of this fits together:</a:t>
            </a:r>
          </a:p>
          <a:p>
            <a:pPr eaLnBrk="1" hangingPunct="1">
              <a:spcBef>
                <a:spcPct val="0"/>
              </a:spcBef>
            </a:pPr>
            <a:endParaRPr lang="en-US" dirty="0" smtClean="0"/>
          </a:p>
          <a:p>
            <a:pPr eaLnBrk="1" hangingPunct="1">
              <a:spcBef>
                <a:spcPct val="0"/>
              </a:spcBef>
            </a:pPr>
            <a:r>
              <a:rPr lang="en-US" dirty="0" smtClean="0"/>
              <a:t>For Row-to-Column Signal Routing: Use one A card placed in the center of the NI </a:t>
            </a:r>
            <a:r>
              <a:rPr lang="en-US" dirty="0" err="1" smtClean="0"/>
              <a:t>SwitchBlock</a:t>
            </a:r>
            <a:r>
              <a:rPr lang="en-US" dirty="0" smtClean="0"/>
              <a:t> and fill the rest of the slots with Type B cards. For multicarrier switch systems, the Type A card should be placed in the middle of the adjacent carriers. The Type A card will provide access to the rows through the analog bus lines on the front connector.</a:t>
            </a:r>
          </a:p>
          <a:p>
            <a:pPr eaLnBrk="1" hangingPunct="1">
              <a:spcBef>
                <a:spcPct val="0"/>
              </a:spcBef>
            </a:pPr>
            <a:endParaRPr lang="en-US" dirty="0" smtClean="0"/>
          </a:p>
          <a:p>
            <a:pPr eaLnBrk="1" hangingPunct="1">
              <a:spcBef>
                <a:spcPct val="0"/>
              </a:spcBef>
            </a:pPr>
            <a:r>
              <a:rPr lang="en-US" dirty="0" smtClean="0"/>
              <a:t>For Column-to-Column Signal Routing: Use only Type B cards</a:t>
            </a:r>
          </a:p>
        </p:txBody>
      </p:sp>
      <p:sp>
        <p:nvSpPr>
          <p:cNvPr id="50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5EDFF04-CAAF-4C56-869D-5A8747A5B780}" type="slidenum">
              <a:rPr lang="en-US">
                <a:solidFill>
                  <a:prstClr val="black"/>
                </a:solidFill>
              </a:rPr>
              <a:pPr>
                <a:defRPr/>
              </a:pPr>
              <a:t>159</a:t>
            </a:fld>
            <a:endParaRPr lang="en-US">
              <a:solidFill>
                <a:prstClr val="black"/>
              </a:solidFill>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The Carrier for the NI SwitchBlock has been designed with a specific focus on safety.</a:t>
            </a:r>
          </a:p>
          <a:p>
            <a:pPr eaLnBrk="1" hangingPunct="1">
              <a:spcBef>
                <a:spcPct val="0"/>
              </a:spcBef>
            </a:pPr>
            <a:endParaRPr lang="en-US" smtClean="0"/>
          </a:p>
          <a:p>
            <a:pPr eaLnBrk="1" hangingPunct="1">
              <a:spcBef>
                <a:spcPct val="0"/>
              </a:spcBef>
            </a:pPr>
            <a:r>
              <a:rPr lang="en-US" smtClean="0"/>
              <a:t>It is rated for Measurement CAT I, and can carry signals up to 150 V on the integrated analog bus lines.</a:t>
            </a:r>
          </a:p>
          <a:p>
            <a:pPr eaLnBrk="1" hangingPunct="1">
              <a:spcBef>
                <a:spcPct val="0"/>
              </a:spcBef>
            </a:pPr>
            <a:endParaRPr lang="en-US" smtClean="0"/>
          </a:p>
          <a:p>
            <a:pPr eaLnBrk="1" hangingPunct="1">
              <a:spcBef>
                <a:spcPct val="0"/>
              </a:spcBef>
            </a:pPr>
            <a:r>
              <a:rPr lang="en-US" smtClean="0"/>
              <a:t>I'd also like to point out that the hybid connector is on the back of the second slot of the NI SwitchBlock carrier. With this placement, you should be able to put 4 carriers side by side in all of our 18-slot PXI chassis with the exception of the PXIe-1075.</a:t>
            </a:r>
          </a:p>
        </p:txBody>
      </p:sp>
      <p:sp>
        <p:nvSpPr>
          <p:cNvPr id="52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D1D5B3B-2E88-49A9-9DB1-F78FD7F6AA3F}" type="slidenum">
              <a:rPr lang="en-US" smtClean="0"/>
              <a:pPr fontAlgn="base">
                <a:spcBef>
                  <a:spcPct val="0"/>
                </a:spcBef>
                <a:spcAft>
                  <a:spcPct val="0"/>
                </a:spcAft>
                <a:defRPr/>
              </a:pPr>
              <a:t>160</a:t>
            </a:fld>
            <a:endParaRPr lang="en-US"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2000" dirty="0" smtClean="0"/>
              <a:t>Relay status can be unknown if the test signal’s path contains a known bad relay.  In</a:t>
            </a:r>
            <a:r>
              <a:rPr lang="en-US" sz="2000" baseline="0" dirty="0" smtClean="0"/>
              <a:t> this case the test signal cannot get to the relay trying to be tested, so that relays status cannot be determined.</a:t>
            </a:r>
            <a:endParaRPr lang="en-US" sz="2000" dirty="0" smtClean="0"/>
          </a:p>
          <a:p>
            <a:endParaRPr lang="en-US" dirty="0" smtClean="0"/>
          </a:p>
          <a:p>
            <a:r>
              <a:rPr lang="en-US" dirty="0" smtClean="0"/>
              <a:t>There was tremendous</a:t>
            </a:r>
            <a:r>
              <a:rPr lang="en-US" baseline="0" dirty="0" smtClean="0"/>
              <a:t> customer demand for this (NI Switch Health Center) and relay self test.</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163</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3"/>
          <p:cNvSpPr>
            <a:spLocks noGrp="1" noChangeArrowheads="1"/>
          </p:cNvSpPr>
          <p:nvPr>
            <p:ph type="dt" sz="quarter" idx="1"/>
          </p:nvPr>
        </p:nvSpPr>
        <p:spPr>
          <a:noFill/>
        </p:spPr>
        <p:txBody>
          <a:bodyPr/>
          <a:lstStyle/>
          <a:p>
            <a:r>
              <a:rPr lang="en-US" smtClean="0"/>
              <a:t>	September 2004 Revision</a:t>
            </a:r>
          </a:p>
        </p:txBody>
      </p:sp>
      <p:sp>
        <p:nvSpPr>
          <p:cNvPr id="221187"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96335D2E-0BD9-4E26-B87E-9C53DEE022B4}" type="slidenum">
              <a:rPr lang="en-US" smtClean="0">
                <a:latin typeface="Arial Narrow" pitchFamily="34" charset="0"/>
              </a:rPr>
              <a:pPr/>
              <a:t>166</a:t>
            </a:fld>
            <a:r>
              <a:rPr lang="en-US" smtClean="0">
                <a:latin typeface="Arial Narrow" pitchFamily="34" charset="0"/>
              </a:rPr>
              <a:t>	Switch Training</a:t>
            </a:r>
          </a:p>
        </p:txBody>
      </p:sp>
      <p:sp>
        <p:nvSpPr>
          <p:cNvPr id="221188" name="Rectangle 3"/>
          <p:cNvSpPr>
            <a:spLocks noGrp="1" noChangeArrowheads="1"/>
          </p:cNvSpPr>
          <p:nvPr>
            <p:ph type="body" idx="1"/>
          </p:nvPr>
        </p:nvSpPr>
        <p:spPr>
          <a:xfrm>
            <a:off x="914400" y="984250"/>
            <a:ext cx="5029200" cy="7615238"/>
          </a:xfrm>
          <a:noFill/>
          <a:ln/>
        </p:spPr>
        <p:txBody>
          <a:bodyPr/>
          <a:lstStyle/>
          <a:p>
            <a:pPr marL="228600" indent="-228600" eaLnBrk="1" hangingPunct="1"/>
            <a:r>
              <a:rPr lang="en-US" dirty="0" smtClean="0"/>
              <a:t>Solution:</a:t>
            </a:r>
          </a:p>
          <a:p>
            <a:pPr marL="228600" indent="-228600" eaLnBrk="1" hangingPunct="1">
              <a:buAutoNum type="arabicPeriod"/>
            </a:pPr>
            <a:r>
              <a:rPr lang="en-US" baseline="0" dirty="0" smtClean="0"/>
              <a:t>2 carriers filled with 9 NI 2816s (8x46 matrix cards will create a 8*414)</a:t>
            </a:r>
          </a:p>
          <a:p>
            <a:pPr marL="228600" marR="0" indent="-228600" algn="l" defTabSz="914400" rtl="0" eaLnBrk="1" fontAlgn="base" latinLnBrk="0" hangingPunct="1">
              <a:lnSpc>
                <a:spcPct val="100000"/>
              </a:lnSpc>
              <a:spcBef>
                <a:spcPct val="30000"/>
              </a:spcBef>
              <a:spcAft>
                <a:spcPct val="0"/>
              </a:spcAft>
              <a:buClrTx/>
              <a:buSzTx/>
              <a:buFontTx/>
              <a:buAutoNum type="arabicPeriod"/>
              <a:tabLst/>
              <a:defRPr/>
            </a:pPr>
            <a:r>
              <a:rPr lang="en-US" baseline="0" dirty="0" smtClean="0"/>
              <a:t>3 carriers filled with 18 NI 2816s (8x46 matrix cards will create a 8*828)</a:t>
            </a:r>
          </a:p>
          <a:p>
            <a:pPr marL="228600" indent="-228600" eaLnBrk="1" hangingPunct="1">
              <a:buAutoNum type="arabicPeriod"/>
            </a:pPr>
            <a:r>
              <a:rPr lang="en-US" baseline="0" dirty="0" smtClean="0"/>
              <a:t>2 carriers filled with 10 NI 2817s (8x22 matrix cards will create a 8*220)</a:t>
            </a:r>
          </a:p>
          <a:p>
            <a:pPr marL="228600" indent="-228600" eaLnBrk="1" hangingPunct="1">
              <a:buAutoNum type="arabicPeriod"/>
            </a:pP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p:cNvSpPr>
            <a:spLocks noGrp="1" noChangeArrowheads="1"/>
          </p:cNvSpPr>
          <p:nvPr>
            <p:ph type="dt" sz="quarter" idx="1"/>
          </p:nvPr>
        </p:nvSpPr>
        <p:spPr>
          <a:noFill/>
        </p:spPr>
        <p:txBody>
          <a:bodyPr/>
          <a:lstStyle/>
          <a:p>
            <a:r>
              <a:rPr lang="en-US" smtClean="0"/>
              <a:t>	September 2004 Revision</a:t>
            </a:r>
          </a:p>
        </p:txBody>
      </p:sp>
      <p:sp>
        <p:nvSpPr>
          <p:cNvPr id="179203"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DCF79046-8DFB-4F75-988A-36033CD038B0}" type="slidenum">
              <a:rPr lang="en-US" smtClean="0">
                <a:latin typeface="Arial Narrow" pitchFamily="34" charset="0"/>
              </a:rPr>
              <a:pPr/>
              <a:t>15</a:t>
            </a:fld>
            <a:r>
              <a:rPr lang="en-US" smtClean="0">
                <a:latin typeface="Arial Narrow" pitchFamily="34" charset="0"/>
              </a:rPr>
              <a:t>	Switch Training</a:t>
            </a:r>
          </a:p>
        </p:txBody>
      </p:sp>
      <p:sp>
        <p:nvSpPr>
          <p:cNvPr id="179204" name="Rectangle 2"/>
          <p:cNvSpPr>
            <a:spLocks noGrp="1" noRot="1" noChangeAspect="1" noChangeArrowheads="1" noTextEdit="1"/>
          </p:cNvSpPr>
          <p:nvPr>
            <p:ph type="sldImg"/>
          </p:nvPr>
        </p:nvSpPr>
        <p:spPr>
          <a:ln/>
        </p:spPr>
      </p:sp>
      <p:sp>
        <p:nvSpPr>
          <p:cNvPr id="179205" name="Rectangle 3"/>
          <p:cNvSpPr>
            <a:spLocks noGrp="1" noChangeArrowheads="1"/>
          </p:cNvSpPr>
          <p:nvPr>
            <p:ph type="body" idx="1"/>
          </p:nvPr>
        </p:nvSpPr>
        <p:spPr>
          <a:noFill/>
          <a:ln/>
        </p:spPr>
        <p:txBody>
          <a:bodyPr/>
          <a:lstStyle/>
          <a:p>
            <a:pPr eaLnBrk="1" hangingPunct="1"/>
            <a:r>
              <a:rPr lang="en-US" dirty="0" smtClean="0">
                <a:solidFill>
                  <a:srgbClr val="000000"/>
                </a:solidFill>
              </a:rPr>
              <a:t>A sparse matrix is made using two multiplexers and connecting their commons as illustrated in the diagram. </a:t>
            </a:r>
            <a:r>
              <a:rPr lang="en-US" dirty="0" smtClean="0"/>
              <a:t>The COM connection of the switch module provides the row-columns of a matrix. </a:t>
            </a:r>
            <a:r>
              <a:rPr lang="en-US" dirty="0" smtClean="0">
                <a:solidFill>
                  <a:srgbClr val="000000"/>
                </a:solidFill>
              </a:rPr>
              <a:t>It will connect any input from the first multiplexer to any input from the second multiplexer. This configuration provides an equidistant path for all connections from each end. The advantage of this is that each path will have the same impedance. However, only one connection can be made at a time. </a:t>
            </a:r>
            <a:r>
              <a:rPr lang="en-US" baseline="0" dirty="0" smtClean="0">
                <a:solidFill>
                  <a:srgbClr val="000000"/>
                </a:solidFill>
              </a:rPr>
              <a:t> </a:t>
            </a:r>
            <a:r>
              <a:rPr lang="en-US" dirty="0" smtClean="0">
                <a:solidFill>
                  <a:srgbClr val="000000"/>
                </a:solidFill>
              </a:rPr>
              <a:t>You may also prefer a sparse matrix if you are concerned about safety and do not want to short any inputs R. </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primary consideration for low voltage measurements is the Thermal EMF or Offset Voltage associated with the relay.</a:t>
            </a:r>
            <a:br>
              <a:rPr lang="en-US" dirty="0" smtClean="0"/>
            </a:br>
            <a:r>
              <a:rPr lang="en-US" dirty="0" smtClean="0"/>
              <a:t/>
            </a:r>
            <a:br>
              <a:rPr lang="en-US" dirty="0" smtClean="0"/>
            </a:br>
            <a:r>
              <a:rPr lang="en-US" b="1" dirty="0" smtClean="0"/>
              <a:t>Thermal EMF</a:t>
            </a:r>
            <a:r>
              <a:rPr lang="en-US" dirty="0" smtClean="0"/>
              <a:t/>
            </a:r>
            <a:br>
              <a:rPr lang="en-US" dirty="0" smtClean="0"/>
            </a:br>
            <a:r>
              <a:rPr lang="en-US" dirty="0" smtClean="0"/>
              <a:t>When two, dissimilar metals are joined a voltage is created. This voltage is known as the thermal electromotive force (EMF) or the </a:t>
            </a:r>
            <a:r>
              <a:rPr lang="en-US" dirty="0" err="1" smtClean="0"/>
              <a:t>Seebeck</a:t>
            </a:r>
            <a:r>
              <a:rPr lang="en-US" dirty="0" smtClean="0"/>
              <a:t> voltage. The </a:t>
            </a:r>
            <a:r>
              <a:rPr lang="en-US" dirty="0" err="1" smtClean="0"/>
              <a:t>Seebeck</a:t>
            </a:r>
            <a:r>
              <a:rPr lang="en-US" dirty="0" smtClean="0"/>
              <a:t> voltage is dependent on the temperature of the junction and the composition of the metals joined. The specific metal-to-metal junctions result in specific temperature coefficients (µV/°C), also known as </a:t>
            </a:r>
            <a:r>
              <a:rPr lang="en-US" dirty="0" err="1" smtClean="0"/>
              <a:t>Seebeck</a:t>
            </a:r>
            <a:r>
              <a:rPr lang="en-US" dirty="0" smtClean="0"/>
              <a:t> coefficients. The following table lists the most common metals and their respective </a:t>
            </a:r>
            <a:r>
              <a:rPr lang="en-US" dirty="0" err="1" smtClean="0"/>
              <a:t>Seebeck</a:t>
            </a:r>
            <a:r>
              <a:rPr lang="en-US" dirty="0" smtClean="0"/>
              <a:t> coefficients.</a:t>
            </a:r>
          </a:p>
          <a:p>
            <a:endParaRPr lang="en-US" b="1" dirty="0" smtClean="0"/>
          </a:p>
          <a:p>
            <a:r>
              <a:rPr lang="en-US" b="1" dirty="0" smtClean="0"/>
              <a:t>Thermal EMF in switches</a:t>
            </a:r>
            <a:endParaRPr lang="en-US" dirty="0" smtClean="0"/>
          </a:p>
          <a:p>
            <a:r>
              <a:rPr lang="en-US" dirty="0" smtClean="0"/>
              <a:t>The leads of electromechanical relays are usually composed of metal alloys, most often nickel-iron alloy, while the PCB of a switch module is usually composed of copper or copper alloy. The junction between these two, dissimilar metals creates a thermocouple, as illustrated in the figure below.</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Note</a:t>
            </a:r>
            <a:r>
              <a:rPr lang="en-US" dirty="0" smtClean="0"/>
              <a:t>  the offset voltage developed in a relay is dependent on the temperature of the junction. The temperature of a junction varies according to the ambient temperature, the number of relays activated, the air flow inside the switch module, and the types of switch modules located in the adjacent slots. </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 signal path can transverse a single relay or multiple relays. The sum of all the thermocouples in a signal path is expressed as the thermal EMF. Thermal EMF can be specified as single path (single wire) or differential path thermal EMF. </a:t>
            </a:r>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169</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Using a 2-wire topology minimizes</a:t>
            </a:r>
            <a:r>
              <a:rPr lang="en-US" baseline="0" dirty="0" smtClean="0"/>
              <a:t> the effects of thermal </a:t>
            </a:r>
            <a:r>
              <a:rPr lang="en-US" baseline="0" dirty="0" err="1" smtClean="0"/>
              <a:t>emf</a:t>
            </a:r>
            <a:r>
              <a:rPr lang="en-US" baseline="0" dirty="0" smtClean="0"/>
              <a:t>. </a:t>
            </a:r>
          </a:p>
          <a:p>
            <a:r>
              <a:rPr lang="en-US" baseline="0" dirty="0" smtClean="0"/>
              <a:t>1. Similar voltages are introduced on each path through the switch module, and therefore cancel out. </a:t>
            </a:r>
          </a:p>
          <a:p>
            <a:r>
              <a:rPr lang="en-US" baseline="0" dirty="0" smtClean="0"/>
              <a:t>2. Modules are specifically designed such that signals passing through more than one junction or relay will see relays of alternating direction.  Alternating the direction allows the voltage introduced by one relay to be negated by the next. </a:t>
            </a:r>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170</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a:t>
            </a:r>
            <a:r>
              <a:rPr lang="en-US" baseline="0" dirty="0" smtClean="0"/>
              <a:t> an ideal system, so we do see some current leakage. Currents can leak to ground, as well as to other channels on </a:t>
            </a:r>
            <a:r>
              <a:rPr lang="en-US" baseline="0" smtClean="0"/>
              <a:t>the relay board. </a:t>
            </a:r>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171</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173</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3"/>
          <p:cNvSpPr>
            <a:spLocks noGrp="1" noChangeArrowheads="1"/>
          </p:cNvSpPr>
          <p:nvPr>
            <p:ph type="dt" sz="quarter" idx="1"/>
          </p:nvPr>
        </p:nvSpPr>
        <p:spPr>
          <a:noFill/>
        </p:spPr>
        <p:txBody>
          <a:bodyPr/>
          <a:lstStyle/>
          <a:p>
            <a:r>
              <a:rPr lang="en-US" smtClean="0"/>
              <a:t>	September 2004 Revision</a:t>
            </a:r>
          </a:p>
        </p:txBody>
      </p:sp>
      <p:sp>
        <p:nvSpPr>
          <p:cNvPr id="224259"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DB775B3D-E59A-44EC-8691-6314EF08B80D}" type="slidenum">
              <a:rPr lang="en-US" smtClean="0">
                <a:latin typeface="Arial Narrow" pitchFamily="34" charset="0"/>
              </a:rPr>
              <a:pPr/>
              <a:t>182</a:t>
            </a:fld>
            <a:r>
              <a:rPr lang="en-US" smtClean="0">
                <a:latin typeface="Arial Narrow" pitchFamily="34" charset="0"/>
              </a:rPr>
              <a:t>	Switch Training</a:t>
            </a:r>
          </a:p>
        </p:txBody>
      </p:sp>
      <p:sp>
        <p:nvSpPr>
          <p:cNvPr id="224260" name="Rectangle 2"/>
          <p:cNvSpPr>
            <a:spLocks noGrp="1" noRot="1" noChangeAspect="1" noChangeArrowheads="1" noTextEdit="1"/>
          </p:cNvSpPr>
          <p:nvPr>
            <p:ph type="sldImg"/>
          </p:nvPr>
        </p:nvSpPr>
        <p:spPr>
          <a:ln/>
        </p:spPr>
      </p:sp>
      <p:sp>
        <p:nvSpPr>
          <p:cNvPr id="224261"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183</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to Instructor: If you are instructing this course and aren’t comfortable with these</a:t>
            </a:r>
            <a:r>
              <a:rPr lang="en-US" baseline="0" dirty="0" smtClean="0"/>
              <a:t> RF concepts, please contact the Switches PSE or PME to get a brief tutorial on this information.</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185</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67BD00-6B45-418A-A4F1-CCDBBFAA9E5E}" type="slidenum">
              <a:rPr lang="en-US"/>
              <a:pPr/>
              <a:t>186</a:t>
            </a:fld>
            <a:endParaRPr lang="en-US"/>
          </a:p>
        </p:txBody>
      </p:sp>
      <p:sp>
        <p:nvSpPr>
          <p:cNvPr id="52226" name="Rectangle 2"/>
          <p:cNvSpPr>
            <a:spLocks noGrp="1" noRot="1" noChangeAspect="1" noChangeArrowheads="1" noTextEdit="1"/>
          </p:cNvSpPr>
          <p:nvPr>
            <p:ph type="sldImg"/>
          </p:nvPr>
        </p:nvSpPr>
        <p:spPr>
          <a:xfrm>
            <a:off x="1117600" y="706438"/>
            <a:ext cx="4622800" cy="3467100"/>
          </a:xfrm>
          <a:ln/>
        </p:spPr>
      </p:sp>
      <p:sp>
        <p:nvSpPr>
          <p:cNvPr id="52227" name="Rectangle 3"/>
          <p:cNvSpPr>
            <a:spLocks noGrp="1" noChangeArrowheads="1"/>
          </p:cNvSpPr>
          <p:nvPr>
            <p:ph type="body" idx="1"/>
          </p:nvPr>
        </p:nvSpPr>
        <p:spPr>
          <a:xfrm>
            <a:off x="915989" y="4414177"/>
            <a:ext cx="5026025" cy="4183380"/>
          </a:xfrm>
        </p:spPr>
        <p:txBody>
          <a:bodyPr/>
          <a:lstStyle/>
          <a:p>
            <a:r>
              <a:rPr lang="en-US"/>
              <a:t>Insertion Loss is defined as the ratio of power entering a device (like a switch) to the power leaving it.  </a:t>
            </a:r>
          </a:p>
          <a:p>
            <a:r>
              <a:rPr lang="en-US"/>
              <a:t>IL is always negative when expressed in terms of dB. (power cannot be generated by a passive transmission line).</a:t>
            </a:r>
          </a:p>
          <a:p>
            <a:endParaRPr lang="en-US"/>
          </a:p>
          <a:p>
            <a:r>
              <a:rPr lang="en-US"/>
              <a:t>Because any cable will always have some resistance and conductance, insertion loss is always greater than zero.  </a:t>
            </a:r>
          </a:p>
          <a:p>
            <a:r>
              <a:rPr lang="en-US"/>
              <a:t>Series resistance of the cable increases with frequency (due to the skin effect).  Shunt conductance also increases with frequency.  Thus, insertion loss will become larger as frequency increases.  </a:t>
            </a:r>
          </a:p>
          <a:p>
            <a:endParaRPr lang="en-US" b="1"/>
          </a:p>
          <a:p>
            <a:r>
              <a:rPr lang="en-US"/>
              <a:t>The above example assumes a perfectly impedance matched system.  In an unmatched system, power that is reflected back to the source due to impedance mismatch will cause a higher insertion loss (see return loss slide for more information)</a:t>
            </a:r>
          </a:p>
          <a:p>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PXI-2547</a:t>
            </a:r>
            <a:r>
              <a:rPr lang="en-US" baseline="0" dirty="0" smtClean="0"/>
              <a:t> bandwidth – 2.7 GHz</a:t>
            </a:r>
          </a:p>
          <a:p>
            <a:pPr marL="0" lvl="1">
              <a:lnSpc>
                <a:spcPct val="90000"/>
              </a:lnSpc>
              <a:spcBef>
                <a:spcPct val="20000"/>
              </a:spcBef>
              <a:buFont typeface="Arial" pitchFamily="34" charset="0"/>
              <a:buChar char="•"/>
              <a:tabLst>
                <a:tab pos="1539875" algn="l"/>
              </a:tabLst>
              <a:defRPr/>
            </a:pPr>
            <a:r>
              <a:rPr lang="en-US" sz="1200" b="0" kern="0" dirty="0" smtClean="0">
                <a:solidFill>
                  <a:schemeClr val="tx1"/>
                </a:solidFill>
                <a:latin typeface="Times New Roman" pitchFamily="18" charset="0"/>
                <a:ea typeface="+mn-ea"/>
                <a:cs typeface="+mn-cs"/>
              </a:rPr>
              <a:t>Industry standard: Bandwidth is -3dB point, disregarding other factors.</a:t>
            </a:r>
          </a:p>
          <a:p>
            <a:pPr marL="0" lvl="1">
              <a:lnSpc>
                <a:spcPct val="90000"/>
              </a:lnSpc>
              <a:spcBef>
                <a:spcPct val="20000"/>
              </a:spcBef>
              <a:buFont typeface="Arial" pitchFamily="34" charset="0"/>
              <a:buChar char="•"/>
              <a:tabLst>
                <a:tab pos="1539875" algn="l"/>
              </a:tabLst>
              <a:defRPr/>
            </a:pPr>
            <a:r>
              <a:rPr lang="en-US" sz="1200" b="0" kern="0" dirty="0" smtClean="0">
                <a:solidFill>
                  <a:schemeClr val="tx1"/>
                </a:solidFill>
                <a:latin typeface="Times New Roman" pitchFamily="18" charset="0"/>
                <a:ea typeface="+mn-ea"/>
                <a:cs typeface="+mn-cs"/>
              </a:rPr>
              <a:t>NI lists bandwidth as useful limit of module, including other factors.</a:t>
            </a:r>
          </a:p>
          <a:p>
            <a:pPr marL="457200" lvl="2">
              <a:lnSpc>
                <a:spcPct val="90000"/>
              </a:lnSpc>
              <a:spcBef>
                <a:spcPct val="20000"/>
              </a:spcBef>
              <a:buFont typeface="Arial" pitchFamily="34" charset="0"/>
              <a:buChar char="•"/>
              <a:tabLst>
                <a:tab pos="1539875" algn="l"/>
              </a:tabLst>
              <a:defRPr/>
            </a:pPr>
            <a:r>
              <a:rPr lang="en-US" sz="1200" b="0" kern="0" dirty="0" smtClean="0">
                <a:solidFill>
                  <a:schemeClr val="tx1"/>
                </a:solidFill>
                <a:latin typeface="Times New Roman" pitchFamily="18" charset="0"/>
                <a:ea typeface="+mn-ea"/>
                <a:cs typeface="+mn-cs"/>
              </a:rPr>
              <a:t> PXI-2547 bandwidth is 2.7 GHz, which is not the -3 dB point.</a:t>
            </a:r>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188</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190</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p:cNvSpPr>
            <a:spLocks noGrp="1" noChangeArrowheads="1"/>
          </p:cNvSpPr>
          <p:nvPr>
            <p:ph type="dt" sz="quarter" idx="1"/>
          </p:nvPr>
        </p:nvSpPr>
        <p:spPr>
          <a:noFill/>
        </p:spPr>
        <p:txBody>
          <a:bodyPr/>
          <a:lstStyle/>
          <a:p>
            <a:r>
              <a:rPr lang="en-US" smtClean="0"/>
              <a:t>	September 2004 Revision</a:t>
            </a:r>
          </a:p>
        </p:txBody>
      </p:sp>
      <p:sp>
        <p:nvSpPr>
          <p:cNvPr id="179203"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DCF79046-8DFB-4F75-988A-36033CD038B0}" type="slidenum">
              <a:rPr lang="en-US" smtClean="0">
                <a:latin typeface="Arial Narrow" pitchFamily="34" charset="0"/>
              </a:rPr>
              <a:pPr/>
              <a:t>16</a:t>
            </a:fld>
            <a:r>
              <a:rPr lang="en-US" smtClean="0">
                <a:latin typeface="Arial Narrow" pitchFamily="34" charset="0"/>
              </a:rPr>
              <a:t>	Switch Training</a:t>
            </a:r>
          </a:p>
        </p:txBody>
      </p:sp>
      <p:sp>
        <p:nvSpPr>
          <p:cNvPr id="179204" name="Rectangle 2"/>
          <p:cNvSpPr>
            <a:spLocks noGrp="1" noRot="1" noChangeAspect="1" noChangeArrowheads="1" noTextEdit="1"/>
          </p:cNvSpPr>
          <p:nvPr>
            <p:ph type="sldImg"/>
          </p:nvPr>
        </p:nvSpPr>
        <p:spPr>
          <a:ln/>
        </p:spPr>
      </p:sp>
      <p:sp>
        <p:nvSpPr>
          <p:cNvPr id="179205" name="Rectangle 3"/>
          <p:cNvSpPr>
            <a:spLocks noGrp="1" noChangeArrowheads="1"/>
          </p:cNvSpPr>
          <p:nvPr>
            <p:ph type="body" idx="1"/>
          </p:nvPr>
        </p:nvSpPr>
        <p:spPr>
          <a:noFill/>
          <a:ln/>
        </p:spPr>
        <p:txBody>
          <a:bodyPr/>
          <a:lstStyle/>
          <a:p>
            <a:pPr eaLnBrk="1" hangingPunct="1"/>
            <a:r>
              <a:rPr lang="en-US" baseline="0" dirty="0" smtClean="0">
                <a:solidFill>
                  <a:srgbClr val="000000"/>
                </a:solidFill>
              </a:rPr>
              <a:t>A typical matrix will have stubs (the name for the unused, unconnected portion of the matrix row or column). These stubs are un-terminated and allow reflections which degrade VSWR, to be discussed later.  While VSWR is not an important factor at low frequencies, managing these stubs is important in High Frequency applications like those in RF systems.</a:t>
            </a:r>
          </a:p>
          <a:p>
            <a:pPr eaLnBrk="1" hangingPunct="1"/>
            <a:endParaRPr lang="en-US" baseline="0" dirty="0" smtClean="0">
              <a:solidFill>
                <a:srgbClr val="000000"/>
              </a:solidFill>
            </a:endParaRPr>
          </a:p>
          <a:p>
            <a:pPr eaLnBrk="1" hangingPunct="1"/>
            <a:r>
              <a:rPr lang="en-US" baseline="0" dirty="0" smtClean="0">
                <a:solidFill>
                  <a:srgbClr val="000000"/>
                </a:solidFill>
              </a:rPr>
              <a:t>Blocking Matrices are arranged in such a way so as to not have stubs. To do this, we use a series of form C multiplexers to make one continuous path, from source to load with no stubs. </a:t>
            </a:r>
          </a:p>
          <a:p>
            <a:pPr eaLnBrk="1" hangingPunct="1"/>
            <a:endParaRPr lang="en-US" baseline="0" dirty="0" smtClean="0">
              <a:solidFill>
                <a:srgbClr val="000000"/>
              </a:solidFill>
            </a:endParaRPr>
          </a:p>
          <a:p>
            <a:pPr marL="228600" indent="-228600" eaLnBrk="1" hangingPunct="1">
              <a:lnSpc>
                <a:spcPct val="80000"/>
              </a:lnSpc>
              <a:spcBef>
                <a:spcPct val="50000"/>
              </a:spcBef>
              <a:buFontTx/>
              <a:buChar char="•"/>
            </a:pPr>
            <a:r>
              <a:rPr lang="en-US" sz="1200" b="0" dirty="0" smtClean="0">
                <a:solidFill>
                  <a:schemeClr val="tx1"/>
                </a:solidFill>
                <a:latin typeface="Arial Narrow" pitchFamily="34" charset="0"/>
              </a:rPr>
              <a:t>Requires N Multiplexers of size (N-1)x1 </a:t>
            </a:r>
          </a:p>
          <a:p>
            <a:pPr marL="228600" indent="-228600" eaLnBrk="1" hangingPunct="1">
              <a:lnSpc>
                <a:spcPct val="80000"/>
              </a:lnSpc>
              <a:spcBef>
                <a:spcPct val="50000"/>
              </a:spcBef>
              <a:buFontTx/>
              <a:buChar char="•"/>
            </a:pPr>
            <a:r>
              <a:rPr lang="en-US" sz="1200" b="0" dirty="0" smtClean="0">
                <a:solidFill>
                  <a:schemeClr val="tx1"/>
                </a:solidFill>
                <a:latin typeface="Arial Narrow" pitchFamily="34" charset="0"/>
              </a:rPr>
              <a:t>Any terminal can connect to up to one other terminal </a:t>
            </a:r>
          </a:p>
          <a:p>
            <a:pPr marL="228600" indent="-228600" eaLnBrk="1" hangingPunct="1">
              <a:lnSpc>
                <a:spcPct val="80000"/>
              </a:lnSpc>
              <a:spcBef>
                <a:spcPct val="50000"/>
              </a:spcBef>
              <a:buFontTx/>
              <a:buChar char="•"/>
            </a:pPr>
            <a:r>
              <a:rPr lang="en-US" sz="1200" b="0" dirty="0" smtClean="0">
                <a:solidFill>
                  <a:schemeClr val="tx1"/>
                </a:solidFill>
                <a:latin typeface="Arial Narrow" pitchFamily="34" charset="0"/>
              </a:rPr>
              <a:t>N/2 simultaneous connections</a:t>
            </a:r>
          </a:p>
          <a:p>
            <a:pPr marL="228600" indent="-228600" eaLnBrk="1" hangingPunct="1">
              <a:lnSpc>
                <a:spcPct val="80000"/>
              </a:lnSpc>
              <a:spcBef>
                <a:spcPct val="50000"/>
              </a:spcBef>
              <a:buFontTx/>
              <a:buChar char="•"/>
            </a:pPr>
            <a:r>
              <a:rPr lang="en-US" sz="1200" b="0" dirty="0" smtClean="0">
                <a:solidFill>
                  <a:schemeClr val="tx1"/>
                </a:solidFill>
                <a:latin typeface="Arial Narrow" pitchFamily="34" charset="0"/>
              </a:rPr>
              <a:t>Always used in RF applications</a:t>
            </a:r>
          </a:p>
          <a:p>
            <a:pPr eaLnBrk="1" hangingPunct="1"/>
            <a:endParaRPr lang="en-US" dirty="0" smtClean="0">
              <a:solidFill>
                <a:srgbClr val="000000"/>
              </a:solidFill>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FFE6C6-9ECA-4371-87AE-59D765BD8027}" type="slidenum">
              <a:rPr lang="en-US"/>
              <a:pPr/>
              <a:t>191</a:t>
            </a:fld>
            <a:endParaRPr lang="en-US"/>
          </a:p>
        </p:txBody>
      </p:sp>
      <p:sp>
        <p:nvSpPr>
          <p:cNvPr id="58370" name="Rectangle 2"/>
          <p:cNvSpPr>
            <a:spLocks noGrp="1" noRot="1" noChangeAspect="1" noChangeArrowheads="1" noTextEdit="1"/>
          </p:cNvSpPr>
          <p:nvPr>
            <p:ph type="sldImg"/>
          </p:nvPr>
        </p:nvSpPr>
        <p:spPr>
          <a:xfrm>
            <a:off x="1117600" y="706438"/>
            <a:ext cx="4622800" cy="3467100"/>
          </a:xfrm>
          <a:ln/>
        </p:spPr>
      </p:sp>
      <p:sp>
        <p:nvSpPr>
          <p:cNvPr id="58371" name="Rectangle 3"/>
          <p:cNvSpPr>
            <a:spLocks noGrp="1" noChangeArrowheads="1"/>
          </p:cNvSpPr>
          <p:nvPr>
            <p:ph type="body" idx="1"/>
          </p:nvPr>
        </p:nvSpPr>
        <p:spPr>
          <a:xfrm>
            <a:off x="915989" y="4414177"/>
            <a:ext cx="5026025" cy="4183380"/>
          </a:xfrm>
        </p:spPr>
        <p:txBody>
          <a:bodyPr/>
          <a:lstStyle/>
          <a:p>
            <a:r>
              <a:rPr lang="en-US" sz="1000"/>
              <a:t>Characteristic Impedance is not an impedance can be measured with a DMM or other DC measurement device.</a:t>
            </a:r>
          </a:p>
          <a:p>
            <a:endParaRPr lang="en-US" sz="1000"/>
          </a:p>
          <a:p>
            <a:r>
              <a:rPr lang="en-US" sz="1000"/>
              <a:t>The illustration above represents an ideal transmission line model.</a:t>
            </a:r>
          </a:p>
          <a:p>
            <a:endParaRPr lang="en-US" sz="1000"/>
          </a:p>
          <a:p>
            <a:r>
              <a:rPr lang="en-US" sz="1000"/>
              <a:t>Characteristic Impedance is a property based on the Per Unit Length (PUL) ratio of Capacitance and Inductance (and series resistance and shunt conductance, when lossy  transmission lines are considered).  </a:t>
            </a:r>
          </a:p>
          <a:p>
            <a:endParaRPr lang="en-US" sz="1000"/>
          </a:p>
          <a:p>
            <a:r>
              <a:rPr lang="en-US" sz="1000"/>
              <a:t>Any transmission line has a characteristic impedance.</a:t>
            </a:r>
          </a:p>
          <a:p>
            <a:endParaRPr lang="en-US" sz="1000"/>
          </a:p>
          <a:p>
            <a:r>
              <a:rPr lang="en-US" sz="1000"/>
              <a:t>Because it is based on PUL values, characteristic impedance does not change with cable length (like a DC impedance would).</a:t>
            </a:r>
          </a:p>
          <a:p>
            <a:r>
              <a:rPr lang="en-US" sz="1000"/>
              <a:t>For common geometries (coax, twinax, microstrip, coplanar waveguide, etc..) characteristic impedance can be calculated using formulas that have already been derived.  Just plug in dimensions and physical properties.</a:t>
            </a:r>
          </a:p>
          <a:p>
            <a:endParaRPr lang="en-US" sz="1000"/>
          </a:p>
          <a:p>
            <a:r>
              <a:rPr lang="en-US" sz="1000"/>
              <a:t>At DC, Impedance = resistance.</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187AF228-F493-40A2-98EA-F333B6596207}" type="slidenum">
              <a:rPr lang="en-US"/>
              <a:pPr/>
              <a:t>192</a:t>
            </a:fld>
            <a:endParaRPr lang="en-US"/>
          </a:p>
        </p:txBody>
      </p:sp>
      <p:sp>
        <p:nvSpPr>
          <p:cNvPr id="107523" name="Rectangle 2"/>
          <p:cNvSpPr>
            <a:spLocks noGrp="1" noRot="1" noChangeAspect="1" noChangeArrowheads="1" noTextEdit="1"/>
          </p:cNvSpPr>
          <p:nvPr>
            <p:ph type="sldImg"/>
          </p:nvPr>
        </p:nvSpPr>
        <p:spPr>
          <a:xfrm>
            <a:off x="1117600" y="706438"/>
            <a:ext cx="4622800" cy="3467100"/>
          </a:xfrm>
          <a:ln/>
        </p:spPr>
      </p:sp>
      <p:sp>
        <p:nvSpPr>
          <p:cNvPr id="107524" name="Rectangle 3"/>
          <p:cNvSpPr>
            <a:spLocks noGrp="1" noChangeArrowheads="1"/>
          </p:cNvSpPr>
          <p:nvPr>
            <p:ph type="body" idx="1"/>
          </p:nvPr>
        </p:nvSpPr>
        <p:spPr>
          <a:xfrm>
            <a:off x="915989" y="4414177"/>
            <a:ext cx="5026025" cy="4183380"/>
          </a:xfrm>
          <a:noFill/>
          <a:ln/>
        </p:spPr>
        <p:txBody>
          <a:bodyPr/>
          <a:lstStyle/>
          <a:p>
            <a:pPr eaLnBrk="1" hangingPunct="1"/>
            <a:r>
              <a:rPr lang="en-US" smtClean="0"/>
              <a:t>Reflection coefficient is a ratio of the incident and reflected voltage waves at the point where the load (ZL) connects to the transmission line (Zo)</a:t>
            </a:r>
          </a:p>
          <a:p>
            <a:pPr eaLnBrk="1" hangingPunct="1"/>
            <a:r>
              <a:rPr lang="en-US" smtClean="0"/>
              <a:t>For RC = 0, the system is matched, and for RC=1, the load is an open or short circuit.</a:t>
            </a:r>
          </a:p>
          <a:p>
            <a:pPr eaLnBrk="1" hangingPunct="1"/>
            <a:endParaRPr lang="en-US" smtClean="0"/>
          </a:p>
          <a:p>
            <a:pPr eaLnBrk="1" hangingPunct="1"/>
            <a:r>
              <a:rPr lang="en-US" smtClean="0"/>
              <a:t>This equation applies only to a single impedance discontinuity between a transmission line and load.  In an actual system, impedance may vary over the length of the, making the VSWR equation more complex.</a:t>
            </a:r>
          </a:p>
          <a:p>
            <a:pPr eaLnBrk="1" hangingPunct="1"/>
            <a:endParaRPr lang="en-US" smtClean="0"/>
          </a:p>
          <a:p>
            <a:pPr eaLnBrk="1" hangingPunct="1"/>
            <a:r>
              <a:rPr lang="en-US" smtClean="0"/>
              <a:t>A </a:t>
            </a:r>
            <a:r>
              <a:rPr lang="en-US" b="1" smtClean="0"/>
              <a:t>standing wave</a:t>
            </a:r>
            <a:r>
              <a:rPr lang="en-US" smtClean="0"/>
              <a:t> is formed by the superposition of two waves propagating in opposite directions.</a:t>
            </a:r>
          </a:p>
          <a:p>
            <a:pPr eaLnBrk="1" hangingPunct="1"/>
            <a:endParaRPr lang="en-US" smtClean="0"/>
          </a:p>
          <a:p>
            <a:pPr eaLnBrk="1" hangingPunct="1"/>
            <a:r>
              <a:rPr lang="en-US" smtClean="0"/>
              <a:t>VSWR and Return Loss measure the same thing: how well the transmission line is impedance matched to source and load.</a:t>
            </a:r>
          </a:p>
          <a:p>
            <a:pPr eaLnBrk="1" hangingPunct="1"/>
            <a:r>
              <a:rPr lang="en-US" smtClean="0"/>
              <a:t>VSWR is frequency dependant.</a:t>
            </a:r>
          </a:p>
          <a:p>
            <a:pPr eaLnBrk="1" hangingPunct="1"/>
            <a:r>
              <a:rPr lang="en-US" smtClean="0"/>
              <a:t>VSWR is unitless </a:t>
            </a:r>
          </a:p>
          <a:p>
            <a:pPr eaLnBrk="1" hangingPunct="1"/>
            <a:endParaRPr lang="en-US" smtClean="0"/>
          </a:p>
          <a:p>
            <a:pPr eaLnBrk="1" hangingPunct="1"/>
            <a:r>
              <a:rPr lang="en-US" smtClean="0"/>
              <a:t>An example will be used to demonstrate VSWR</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52DC3-DFC5-4B4B-BF81-35B4096CCA36}" type="slidenum">
              <a:rPr lang="en-US"/>
              <a:pPr/>
              <a:t>193</a:t>
            </a:fld>
            <a:endParaRPr lang="en-US"/>
          </a:p>
        </p:txBody>
      </p:sp>
      <p:sp>
        <p:nvSpPr>
          <p:cNvPr id="62466" name="Rectangle 2"/>
          <p:cNvSpPr>
            <a:spLocks noGrp="1" noRot="1" noChangeAspect="1" noChangeArrowheads="1" noTextEdit="1"/>
          </p:cNvSpPr>
          <p:nvPr>
            <p:ph type="sldImg"/>
          </p:nvPr>
        </p:nvSpPr>
        <p:spPr>
          <a:xfrm>
            <a:off x="1117600" y="706438"/>
            <a:ext cx="4622800" cy="3467100"/>
          </a:xfrm>
          <a:ln/>
        </p:spPr>
      </p:sp>
      <p:sp>
        <p:nvSpPr>
          <p:cNvPr id="62467" name="Rectangle 3"/>
          <p:cNvSpPr>
            <a:spLocks noGrp="1" noChangeArrowheads="1"/>
          </p:cNvSpPr>
          <p:nvPr>
            <p:ph type="body" idx="1"/>
          </p:nvPr>
        </p:nvSpPr>
        <p:spPr>
          <a:xfrm>
            <a:off x="915989" y="4414177"/>
            <a:ext cx="5026025" cy="4183380"/>
          </a:xfrm>
        </p:spPr>
        <p:txBody>
          <a:bodyPr/>
          <a:lstStyle/>
          <a:p>
            <a:r>
              <a:rPr lang="en-US"/>
              <a:t>Assume we use a signal generator to put a 1Vp-p sine wave into a transmission line whose other end is terminated.</a:t>
            </a:r>
          </a:p>
          <a:p>
            <a:r>
              <a:rPr lang="en-US"/>
              <a:t>Also assume that a 0.1Vp-p wave is reflected at the interface between the function generator and the cable.</a:t>
            </a:r>
          </a:p>
          <a:p>
            <a:endParaRPr lang="en-US"/>
          </a:p>
          <a:p>
            <a:r>
              <a:rPr lang="en-US"/>
              <a:t>Because the waves travel in opposite directions, a standing wave is created.  A some time, the two waves will be in phase with each other, and at another time, the waves will be 180° out of phase.  If we know the magnitude of the voltage at these two times, we can then calculate the VSWR for the cable.</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ECBC1E-1F02-4E9A-8D16-8D3DD6B5F7CC}" type="slidenum">
              <a:rPr lang="en-US"/>
              <a:pPr/>
              <a:t>194</a:t>
            </a:fld>
            <a:endParaRPr lang="en-US"/>
          </a:p>
        </p:txBody>
      </p:sp>
      <p:sp>
        <p:nvSpPr>
          <p:cNvPr id="64514" name="Rectangle 2"/>
          <p:cNvSpPr>
            <a:spLocks noGrp="1" noRot="1" noChangeAspect="1" noChangeArrowheads="1" noTextEdit="1"/>
          </p:cNvSpPr>
          <p:nvPr>
            <p:ph type="sldImg"/>
          </p:nvPr>
        </p:nvSpPr>
        <p:spPr>
          <a:xfrm>
            <a:off x="1117600" y="706438"/>
            <a:ext cx="4622800" cy="3467100"/>
          </a:xfrm>
          <a:ln/>
        </p:spPr>
      </p:sp>
      <p:sp>
        <p:nvSpPr>
          <p:cNvPr id="64515" name="Rectangle 3"/>
          <p:cNvSpPr>
            <a:spLocks noGrp="1" noChangeArrowheads="1"/>
          </p:cNvSpPr>
          <p:nvPr>
            <p:ph type="body" idx="1"/>
          </p:nvPr>
        </p:nvSpPr>
        <p:spPr>
          <a:xfrm>
            <a:off x="915989" y="4414177"/>
            <a:ext cx="5026025" cy="4183380"/>
          </a:xfrm>
        </p:spPr>
        <p:txBody>
          <a:bodyPr/>
          <a:lstStyle/>
          <a:p>
            <a:r>
              <a:rPr lang="en-US" dirty="0" smtClean="0"/>
              <a:t>This slide is hidden but included as an extra reference.</a:t>
            </a:r>
          </a:p>
          <a:p>
            <a:endParaRPr lang="en-US" dirty="0" smtClean="0"/>
          </a:p>
          <a:p>
            <a:r>
              <a:rPr lang="en-US" dirty="0" smtClean="0"/>
              <a:t>VSWR </a:t>
            </a:r>
            <a:r>
              <a:rPr lang="en-US" dirty="0"/>
              <a:t>= Magnitude of largest standing wave / magnitude of smallest standing wave.</a:t>
            </a:r>
          </a:p>
          <a:p>
            <a:endParaRPr lang="en-US" dirty="0"/>
          </a:p>
          <a:p>
            <a:r>
              <a:rPr lang="en-US" dirty="0"/>
              <a:t>Note that with more than a single reflected wave, largest or smallest standing waves may not occur when the reflections are in phase/180° out of phase with the incident wave.</a:t>
            </a:r>
          </a:p>
          <a:p>
            <a:endParaRPr lang="en-US" dirty="0"/>
          </a:p>
          <a:p>
            <a:r>
              <a:rPr lang="en-US" dirty="0"/>
              <a:t>Each time an impedance transition is crossed, part of the wave’s power is reflected back.  This means an infinite number of reflections for any system with &gt; 1 impedance transitions.  This is because of the multiple internal reflections within the transmission line.</a:t>
            </a:r>
          </a:p>
          <a:p>
            <a:endParaRPr lang="en-US" dirty="0"/>
          </a:p>
          <a:p>
            <a:r>
              <a:rPr lang="en-US" dirty="0"/>
              <a:t>One way to measure VSWR is using a Vector Network Analyzer (VNA)</a:t>
            </a:r>
          </a:p>
          <a:p>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6844F8-F5C2-4709-A606-2F6C2592C389}" type="slidenum">
              <a:rPr lang="en-US"/>
              <a:pPr/>
              <a:t>195</a:t>
            </a:fld>
            <a:endParaRPr lang="en-US"/>
          </a:p>
        </p:txBody>
      </p:sp>
      <p:sp>
        <p:nvSpPr>
          <p:cNvPr id="66562" name="Rectangle 2"/>
          <p:cNvSpPr>
            <a:spLocks noGrp="1" noRot="1" noChangeAspect="1" noChangeArrowheads="1" noTextEdit="1"/>
          </p:cNvSpPr>
          <p:nvPr>
            <p:ph type="sldImg"/>
          </p:nvPr>
        </p:nvSpPr>
        <p:spPr>
          <a:xfrm>
            <a:off x="1117600" y="706438"/>
            <a:ext cx="4622800" cy="3467100"/>
          </a:xfrm>
          <a:ln/>
        </p:spPr>
      </p:sp>
      <p:sp>
        <p:nvSpPr>
          <p:cNvPr id="66563" name="Rectangle 3"/>
          <p:cNvSpPr>
            <a:spLocks noGrp="1" noChangeArrowheads="1"/>
          </p:cNvSpPr>
          <p:nvPr>
            <p:ph type="body" idx="1"/>
          </p:nvPr>
        </p:nvSpPr>
        <p:spPr>
          <a:xfrm>
            <a:off x="915989" y="4414177"/>
            <a:ext cx="5026025" cy="4183380"/>
          </a:xfrm>
        </p:spPr>
        <p:txBody>
          <a:bodyPr/>
          <a:lstStyle/>
          <a:p>
            <a:r>
              <a:rPr lang="en-US"/>
              <a:t>When a wave propagating in one circuit (‘source’) induces an unwanted signal on another channel (‘victim’), this is called crosstalk.  Crosstalk is usually specified for switches in terms of dB.  Crosstalk can be improved by moving the source and victim further apart, or by adding some shielding.</a:t>
            </a:r>
          </a:p>
          <a:p>
            <a:endParaRPr lang="en-US"/>
          </a:p>
          <a:p>
            <a:r>
              <a:rPr lang="en-US"/>
              <a:t>Terminated switches usually exhibit better crosstalk performance because there are at least two open relay contacts between the source and victim channels.</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198</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BE2E1A-2010-47E2-8DC9-234DD7341DA2}" type="slidenum">
              <a:rPr lang="en-US"/>
              <a:pPr/>
              <a:t>199</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xfrm>
            <a:off x="914400" y="4415790"/>
            <a:ext cx="5029200" cy="4183380"/>
          </a:xfrm>
        </p:spPr>
        <p:txBody>
          <a:bodyPr/>
          <a:lstStyle/>
          <a:p>
            <a:r>
              <a:rPr lang="en-US"/>
              <a:t>To see why you would need high bandwidth for these time domain measurements, let’s take a look at a real signal. One of the most common measurements when characterizing the shape of a pulse or square wave is rise time. </a:t>
            </a:r>
          </a:p>
          <a:p>
            <a:endParaRPr lang="en-US"/>
          </a:p>
          <a:p>
            <a:r>
              <a:rPr lang="en-US"/>
              <a:t>To measure the rise time of a signal accurately, the digitizer’s rise time much be much smaller/faster and here you can see the relationship between rise time and bandwidth. As bandwidth goes up, rise time goes down (i.e. faster rise time). To understand this further, let’s take a look at this image, which was captured using a 20 MHz digitizer. As you can see the rising edge of the pulse has a curve to it. This is because a square wave  is built by a sine wave as fundamental frequency plus many of its harmonics, and by limiting the bandwidth of the digitizer, the higher harmonics have been filtered out.</a:t>
            </a:r>
          </a:p>
          <a:p>
            <a:endParaRPr lang="en-US"/>
          </a:p>
          <a:p>
            <a:r>
              <a:rPr lang="en-US"/>
              <a:t>Now, let’s take a look at the same pulse captured by a 300 MHz digitizer. </a:t>
            </a:r>
          </a:p>
          <a:p>
            <a:r>
              <a:rPr lang="en-US"/>
              <a:t>&lt;build animation&gt; </a:t>
            </a:r>
          </a:p>
          <a:p>
            <a:r>
              <a:rPr lang="en-US"/>
              <a:t>Here you can see that the rising edge is much sharper and has a faster rise time. </a:t>
            </a:r>
          </a:p>
          <a:p>
            <a:r>
              <a:rPr lang="en-US"/>
              <a:t>Large bandwidth is essential for measurements of fast occurring phenomena such as small rise times and glitches.</a:t>
            </a:r>
          </a:p>
          <a:p>
            <a:endParaRPr lang="en-US"/>
          </a:p>
          <a:p>
            <a:r>
              <a:rPr lang="en-US"/>
              <a:t>Next, we’ll see a demo of this measurement using a new 2 GS/s PXI scope.</a:t>
            </a: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dirty="0" smtClean="0"/>
              <a:t>Insertion</a:t>
            </a:r>
            <a:r>
              <a:rPr lang="en-US" baseline="0" dirty="0" smtClean="0"/>
              <a:t> loss and Voltage Standing Wave Ratio (VSWR)</a:t>
            </a:r>
          </a:p>
          <a:p>
            <a:pPr>
              <a:buFont typeface="Arial" pitchFamily="34" charset="0"/>
              <a:buChar char="•"/>
            </a:pPr>
            <a:r>
              <a:rPr lang="en-US" baseline="0" dirty="0" smtClean="0"/>
              <a:t>Proper termination prevents reflections from damaging hardware</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200</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noChangeArrowheads="1"/>
          </p:cNvSpPr>
          <p:nvPr>
            <p:ph type="dt" sz="quarter" idx="1"/>
          </p:nvPr>
        </p:nvSpPr>
        <p:spPr>
          <a:noFill/>
        </p:spPr>
        <p:txBody>
          <a:bodyPr/>
          <a:lstStyle/>
          <a:p>
            <a:r>
              <a:rPr lang="en-US" smtClean="0"/>
              <a:t>	September 2004 Revision</a:t>
            </a:r>
          </a:p>
        </p:txBody>
      </p:sp>
      <p:sp>
        <p:nvSpPr>
          <p:cNvPr id="17203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A56E50-0E86-4880-84E5-17B0C8836E7D}" type="slidenum">
              <a:rPr lang="en-US" smtClean="0">
                <a:latin typeface="Arial Narrow" pitchFamily="34" charset="0"/>
              </a:rPr>
              <a:pPr/>
              <a:t>19</a:t>
            </a:fld>
            <a:r>
              <a:rPr lang="en-US" smtClean="0">
                <a:latin typeface="Arial Narrow" pitchFamily="34" charset="0"/>
              </a:rPr>
              <a:t>	Switch Training</a:t>
            </a:r>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r>
              <a:rPr lang="en-US" dirty="0" smtClean="0"/>
              <a:t>The three most common switch topologies for switching applications are General Purpose (GP), </a:t>
            </a:r>
            <a:r>
              <a:rPr lang="en-US" dirty="0" err="1" smtClean="0"/>
              <a:t>Multipexer</a:t>
            </a:r>
            <a:r>
              <a:rPr lang="en-US" dirty="0" smtClean="0"/>
              <a:t> (</a:t>
            </a:r>
            <a:r>
              <a:rPr lang="en-US" dirty="0" err="1" smtClean="0"/>
              <a:t>Mux</a:t>
            </a:r>
            <a:r>
              <a:rPr lang="en-US" dirty="0" smtClean="0"/>
              <a:t>), and Matrix . The following slides will discuss the topologies in more detail and give NI examples of each.</a:t>
            </a:r>
          </a:p>
          <a:p>
            <a:pPr eaLnBrk="1" hangingPunct="1"/>
            <a:endParaRPr lang="en-US" dirty="0" smtClean="0"/>
          </a:p>
          <a:p>
            <a:pPr eaLnBrk="1" hangingPunct="1"/>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3"/>
          <p:cNvSpPr>
            <a:spLocks noGrp="1" noChangeArrowheads="1"/>
          </p:cNvSpPr>
          <p:nvPr>
            <p:ph type="dt" sz="quarter" idx="1"/>
          </p:nvPr>
        </p:nvSpPr>
        <p:spPr>
          <a:noFill/>
        </p:spPr>
        <p:txBody>
          <a:bodyPr/>
          <a:lstStyle/>
          <a:p>
            <a:r>
              <a:rPr lang="en-US" smtClean="0"/>
              <a:t>	September 2004 Revision</a:t>
            </a:r>
          </a:p>
        </p:txBody>
      </p:sp>
      <p:sp>
        <p:nvSpPr>
          <p:cNvPr id="17715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AA106F1B-5191-4357-84C6-08846C164A10}" type="slidenum">
              <a:rPr lang="en-US" smtClean="0">
                <a:latin typeface="Arial Narrow" pitchFamily="34" charset="0"/>
              </a:rPr>
              <a:pPr/>
              <a:t>20</a:t>
            </a:fld>
            <a:r>
              <a:rPr lang="en-US" smtClean="0">
                <a:latin typeface="Arial Narrow" pitchFamily="34" charset="0"/>
              </a:rPr>
              <a:t>	Switch Training</a:t>
            </a:r>
          </a:p>
        </p:txBody>
      </p:sp>
      <p:sp>
        <p:nvSpPr>
          <p:cNvPr id="177156" name="Rectangle 2"/>
          <p:cNvSpPr>
            <a:spLocks noGrp="1" noRot="1" noChangeAspect="1" noChangeArrowheads="1" noTextEdit="1"/>
          </p:cNvSpPr>
          <p:nvPr>
            <p:ph type="sldImg"/>
          </p:nvPr>
        </p:nvSpPr>
        <p:spPr>
          <a:ln/>
        </p:spPr>
      </p:sp>
      <p:sp>
        <p:nvSpPr>
          <p:cNvPr id="177157" name="Rectangle 3"/>
          <p:cNvSpPr>
            <a:spLocks noGrp="1" noChangeArrowheads="1"/>
          </p:cNvSpPr>
          <p:nvPr>
            <p:ph type="body" idx="1"/>
          </p:nvPr>
        </p:nvSpPr>
        <p:spPr>
          <a:xfrm>
            <a:off x="914400" y="4416425"/>
            <a:ext cx="5029200" cy="4570413"/>
          </a:xfrm>
          <a:noFill/>
          <a:ln/>
        </p:spPr>
        <p:txBody>
          <a:bodyPr/>
          <a:lstStyle/>
          <a:p>
            <a:pPr eaLnBrk="1" hangingPunct="1"/>
            <a:r>
              <a:rPr lang="en-US" dirty="0" smtClean="0"/>
              <a:t>NI switch modules are capable of switching 1, 2 and/or 4-wires. </a:t>
            </a:r>
          </a:p>
          <a:p>
            <a:pPr eaLnBrk="1" hangingPunct="1"/>
            <a:endParaRPr lang="en-US" dirty="0" smtClean="0"/>
          </a:p>
          <a:p>
            <a:pPr eaLnBrk="1" hangingPunct="1"/>
            <a:r>
              <a:rPr lang="en-US" dirty="0" smtClean="0"/>
              <a:t>In 1-wire mode, you connect the positive leads to the relays and the negative leads to the COM connection. All signals are referenced to this COM connection. All NI multiplexers, other than the NI SCXI-1163R, can operate in 1-wire mode. </a:t>
            </a:r>
          </a:p>
          <a:p>
            <a:pPr eaLnBrk="1" hangingPunct="1"/>
            <a:endParaRPr lang="en-US" dirty="0" smtClean="0"/>
          </a:p>
          <a:p>
            <a:pPr eaLnBrk="1" hangingPunct="1"/>
            <a:r>
              <a:rPr lang="en-US" dirty="0" smtClean="0"/>
              <a:t>Sometimes more than one signal needs to be switched at the same time. In this situation a switch that employs 2-wire or 4-wire mode can be used. </a:t>
            </a:r>
          </a:p>
          <a:p>
            <a:pPr eaLnBrk="1" hangingPunct="1"/>
            <a:r>
              <a:rPr lang="en-US" dirty="0" smtClean="0"/>
              <a:t/>
            </a:r>
            <a:br>
              <a:rPr lang="en-US" dirty="0" smtClean="0"/>
            </a:b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In 2-wire mode, you connect both positive and negative leads to the terminals of a channel. An advantage of 2-wire switching is great common-mode noise rejection. Some applications in which 2-wire is typically used are differential measurements, low voltage, high current, and resistance measurements in the 100 – 10 M Ohm range. </a:t>
            </a:r>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21</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41A170-DC19-48B1-AF13-7DDBF27F078A}" type="slidenum">
              <a:rPr lang="en-US"/>
              <a:pPr/>
              <a:t>2</a:t>
            </a:fld>
            <a:endParaRPr lang="en-US"/>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xfrm>
            <a:off x="914400" y="4415790"/>
            <a:ext cx="5029200" cy="4183380"/>
          </a:xfrm>
        </p:spPr>
        <p:txBody>
          <a:bodyPr/>
          <a:lstStyle/>
          <a:p>
            <a:r>
              <a:rPr lang="en-US" dirty="0">
                <a:solidFill>
                  <a:srgbClr val="000000"/>
                </a:solidFill>
                <a:latin typeface="geneva"/>
              </a:rPr>
              <a:t>Nearly every test system today uses some aspect of switching. In short, switching delivers the ability to connect a very high number of channels to a few test instruments, thereby reducing the amount of money required to build an automated test system. For example, with switching, you can connect one </a:t>
            </a:r>
            <a:r>
              <a:rPr lang="en-US" dirty="0" smtClean="0">
                <a:solidFill>
                  <a:srgbClr val="000000"/>
                </a:solidFill>
                <a:latin typeface="geneva"/>
              </a:rPr>
              <a:t>digitizer/</a:t>
            </a:r>
            <a:r>
              <a:rPr lang="en-US" dirty="0" err="1" smtClean="0">
                <a:solidFill>
                  <a:srgbClr val="000000"/>
                </a:solidFill>
                <a:latin typeface="geneva"/>
              </a:rPr>
              <a:t>arb</a:t>
            </a:r>
            <a:r>
              <a:rPr lang="en-US" dirty="0" smtClean="0">
                <a:solidFill>
                  <a:srgbClr val="000000"/>
                </a:solidFill>
                <a:latin typeface="geneva"/>
              </a:rPr>
              <a:t> </a:t>
            </a:r>
            <a:r>
              <a:rPr lang="en-US" dirty="0">
                <a:solidFill>
                  <a:srgbClr val="000000"/>
                </a:solidFill>
                <a:latin typeface="geneva"/>
              </a:rPr>
              <a:t>to 20 DUTs for a </a:t>
            </a:r>
            <a:r>
              <a:rPr lang="en-US" dirty="0" smtClean="0">
                <a:solidFill>
                  <a:srgbClr val="000000"/>
                </a:solidFill>
                <a:latin typeface="geneva"/>
              </a:rPr>
              <a:t>stimulus/response </a:t>
            </a:r>
            <a:r>
              <a:rPr lang="en-US" dirty="0">
                <a:solidFill>
                  <a:srgbClr val="000000"/>
                </a:solidFill>
                <a:latin typeface="geneva"/>
              </a:rPr>
              <a:t>test or one digital </a:t>
            </a:r>
            <a:r>
              <a:rPr lang="en-US" dirty="0" err="1">
                <a:solidFill>
                  <a:srgbClr val="000000"/>
                </a:solidFill>
                <a:latin typeface="geneva"/>
              </a:rPr>
              <a:t>multimeter</a:t>
            </a:r>
            <a:r>
              <a:rPr lang="en-US" dirty="0">
                <a:solidFill>
                  <a:srgbClr val="000000"/>
                </a:solidFill>
                <a:latin typeface="geneva"/>
              </a:rPr>
              <a:t> (DMM) to more than 200 RTDs for temperature measurements.</a:t>
            </a:r>
          </a:p>
          <a:p>
            <a:endParaRPr lang="en-US" dirty="0">
              <a:solidFill>
                <a:srgbClr val="000000"/>
              </a:solidFill>
              <a:latin typeface="geneva"/>
            </a:endParaRPr>
          </a:p>
          <a:p>
            <a:r>
              <a:rPr lang="en-US" dirty="0"/>
              <a:t>Switching also adds measurement flexibility for accommodating a variety of test fixtures at a significantly reduced cost compared to building a test system without switching.  As a percentage, switching accounts for 30-50% of the cost of an automated test system, but the cost savings and throughput improvements after implementation can more than make up for the capital expense.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4-wire mode is usually used for 4-wire resistance measurements. Two leads are used for the current excitation and another two leads are used for measuring the voltage drop across the resistor. </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22</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modules have topologies that are made up of</a:t>
            </a:r>
            <a:r>
              <a:rPr lang="en-US" baseline="0" dirty="0" smtClean="0"/>
              <a:t> a number of smaller banks of switches. As the module is configured in different topologies, internal relays open or close, connecting these banks in new configurations. Some topologies will open the relays between banks in order to give you access to multiple mutually exclusive banks or topologies. Each bank is individually controllable in software.</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23</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24</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noChangeArrowheads="1"/>
          </p:cNvSpPr>
          <p:nvPr>
            <p:ph type="dt" sz="quarter" idx="1"/>
          </p:nvPr>
        </p:nvSpPr>
        <p:spPr>
          <a:noFill/>
        </p:spPr>
        <p:txBody>
          <a:bodyPr/>
          <a:lstStyle/>
          <a:p>
            <a:r>
              <a:rPr lang="en-US" smtClean="0"/>
              <a:t>	September 2004 Revision</a:t>
            </a:r>
          </a:p>
        </p:txBody>
      </p:sp>
      <p:sp>
        <p:nvSpPr>
          <p:cNvPr id="17203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A56E50-0E86-4880-84E5-17B0C8836E7D}" type="slidenum">
              <a:rPr lang="en-US" smtClean="0">
                <a:latin typeface="Arial Narrow" pitchFamily="34" charset="0"/>
              </a:rPr>
              <a:pPr/>
              <a:t>25</a:t>
            </a:fld>
            <a:r>
              <a:rPr lang="en-US" smtClean="0">
                <a:latin typeface="Arial Narrow" pitchFamily="34" charset="0"/>
              </a:rPr>
              <a:t>	Switch Training</a:t>
            </a:r>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r>
              <a:rPr lang="en-US" dirty="0" smtClean="0"/>
              <a:t>The three most common switch topologies for switching applications are General Purpose (GP), </a:t>
            </a:r>
            <a:r>
              <a:rPr lang="en-US" dirty="0" err="1" smtClean="0"/>
              <a:t>Multipexer</a:t>
            </a:r>
            <a:r>
              <a:rPr lang="en-US" dirty="0" smtClean="0"/>
              <a:t> (</a:t>
            </a:r>
            <a:r>
              <a:rPr lang="en-US" dirty="0" err="1" smtClean="0"/>
              <a:t>Mux</a:t>
            </a:r>
            <a:r>
              <a:rPr lang="en-US" dirty="0" smtClean="0"/>
              <a:t>), and Matrix . The following slides will discuss the topologies in more detail and give NI examples of each.</a:t>
            </a:r>
          </a:p>
          <a:p>
            <a:pPr eaLnBrk="1" hangingPunct="1"/>
            <a:endParaRPr lang="en-US" dirty="0" smtClean="0"/>
          </a:p>
          <a:p>
            <a:pPr eaLnBrk="1" hangingPunct="1"/>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3"/>
          <p:cNvSpPr>
            <a:spLocks noGrp="1" noChangeArrowheads="1"/>
          </p:cNvSpPr>
          <p:nvPr>
            <p:ph type="dt" sz="quarter" idx="1"/>
          </p:nvPr>
        </p:nvSpPr>
        <p:spPr>
          <a:noFill/>
        </p:spPr>
        <p:txBody>
          <a:bodyPr/>
          <a:lstStyle/>
          <a:p>
            <a:r>
              <a:rPr lang="en-US" smtClean="0"/>
              <a:t>	September 2004 Revision</a:t>
            </a:r>
          </a:p>
        </p:txBody>
      </p:sp>
      <p:sp>
        <p:nvSpPr>
          <p:cNvPr id="164867"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969CACC5-9C7B-4FD3-82A8-E6927B120A6D}" type="slidenum">
              <a:rPr lang="en-US" smtClean="0">
                <a:latin typeface="Arial Narrow" pitchFamily="34" charset="0"/>
              </a:rPr>
              <a:pPr/>
              <a:t>26</a:t>
            </a:fld>
            <a:r>
              <a:rPr lang="en-US" smtClean="0">
                <a:latin typeface="Arial Narrow" pitchFamily="34" charset="0"/>
              </a:rPr>
              <a:t>	Switch Training</a:t>
            </a:r>
          </a:p>
        </p:txBody>
      </p:sp>
      <p:sp>
        <p:nvSpPr>
          <p:cNvPr id="164868" name="Rectangle 2"/>
          <p:cNvSpPr>
            <a:spLocks noGrp="1" noRot="1" noChangeAspect="1" noChangeArrowheads="1" noTextEdit="1"/>
          </p:cNvSpPr>
          <p:nvPr>
            <p:ph type="sldImg"/>
          </p:nvPr>
        </p:nvSpPr>
        <p:spPr>
          <a:ln/>
        </p:spPr>
      </p:sp>
      <p:sp>
        <p:nvSpPr>
          <p:cNvPr id="164869" name="Rectangle 3"/>
          <p:cNvSpPr>
            <a:spLocks noGrp="1" noChangeArrowheads="1"/>
          </p:cNvSpPr>
          <p:nvPr>
            <p:ph type="body" idx="1"/>
          </p:nvPr>
        </p:nvSpPr>
        <p:spPr>
          <a:noFill/>
          <a:ln/>
        </p:spPr>
        <p:txBody>
          <a:bodyPr/>
          <a:lstStyle/>
          <a:p>
            <a:pPr eaLnBrk="1" hangingPunct="1"/>
            <a:r>
              <a:rPr lang="en-US" smtClean="0"/>
              <a:t>As current flows through a coil parallel to the armature, a magnetic field is induced.  As a result, the armature moves and either opens or closes the contacts.  How it moves depends on whether it is a latching or non-latching relay.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p:cNvSpPr>
            <a:spLocks noGrp="1" noChangeArrowheads="1"/>
          </p:cNvSpPr>
          <p:nvPr>
            <p:ph type="dt" sz="quarter" idx="1"/>
          </p:nvPr>
        </p:nvSpPr>
        <p:spPr>
          <a:noFill/>
        </p:spPr>
        <p:txBody>
          <a:bodyPr/>
          <a:lstStyle/>
          <a:p>
            <a:r>
              <a:rPr lang="en-US" smtClean="0"/>
              <a:t>	September 2004 Revision</a:t>
            </a:r>
          </a:p>
        </p:txBody>
      </p:sp>
      <p:sp>
        <p:nvSpPr>
          <p:cNvPr id="16691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C7017F96-52A6-4D12-8225-DAE92C58324E}" type="slidenum">
              <a:rPr lang="en-US" smtClean="0">
                <a:latin typeface="Arial Narrow" pitchFamily="34" charset="0"/>
              </a:rPr>
              <a:pPr/>
              <a:t>27</a:t>
            </a:fld>
            <a:r>
              <a:rPr lang="en-US" smtClean="0">
                <a:latin typeface="Arial Narrow" pitchFamily="34" charset="0"/>
              </a:rPr>
              <a:t>	Switch Training</a:t>
            </a:r>
          </a:p>
        </p:txBody>
      </p:sp>
      <p:sp>
        <p:nvSpPr>
          <p:cNvPr id="166916" name="Rectangle 2"/>
          <p:cNvSpPr>
            <a:spLocks noGrp="1" noRot="1" noChangeAspect="1" noChangeArrowheads="1" noTextEdit="1"/>
          </p:cNvSpPr>
          <p:nvPr>
            <p:ph type="sldImg"/>
          </p:nvPr>
        </p:nvSpPr>
        <p:spPr>
          <a:ln/>
        </p:spPr>
      </p:sp>
      <p:sp>
        <p:nvSpPr>
          <p:cNvPr id="166917" name="Rectangle 3"/>
          <p:cNvSpPr>
            <a:spLocks noGrp="1" noChangeArrowheads="1"/>
          </p:cNvSpPr>
          <p:nvPr>
            <p:ph type="body" idx="1"/>
          </p:nvPr>
        </p:nvSpPr>
        <p:spPr>
          <a:noFill/>
          <a:ln/>
        </p:spPr>
        <p:txBody>
          <a:bodyPr/>
          <a:lstStyle/>
          <a:p>
            <a:pPr eaLnBrk="1" hangingPunct="1"/>
            <a:r>
              <a:rPr lang="en-US" dirty="0" smtClean="0"/>
              <a:t>A non-latching relay functions as follows:  Whenever current is not flowing through the coil, the armature rests in a standard position, Normally Closed (NC) above.  When current flows, the induced magnetic field swings the armature to a different position, Normally Open (NO) above.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p:cNvSpPr>
            <a:spLocks noGrp="1" noChangeArrowheads="1"/>
          </p:cNvSpPr>
          <p:nvPr>
            <p:ph type="dt" sz="quarter" idx="1"/>
          </p:nvPr>
        </p:nvSpPr>
        <p:spPr>
          <a:noFill/>
        </p:spPr>
        <p:txBody>
          <a:bodyPr/>
          <a:lstStyle/>
          <a:p>
            <a:r>
              <a:rPr lang="en-US" smtClean="0"/>
              <a:t>	September 2004 Revision</a:t>
            </a:r>
          </a:p>
        </p:txBody>
      </p:sp>
      <p:sp>
        <p:nvSpPr>
          <p:cNvPr id="16691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C7017F96-52A6-4D12-8225-DAE92C58324E}" type="slidenum">
              <a:rPr lang="en-US" smtClean="0">
                <a:latin typeface="Arial Narrow" pitchFamily="34" charset="0"/>
              </a:rPr>
              <a:pPr/>
              <a:t>28</a:t>
            </a:fld>
            <a:r>
              <a:rPr lang="en-US" smtClean="0">
                <a:latin typeface="Arial Narrow" pitchFamily="34" charset="0"/>
              </a:rPr>
              <a:t>	Switch Training</a:t>
            </a:r>
          </a:p>
        </p:txBody>
      </p:sp>
      <p:sp>
        <p:nvSpPr>
          <p:cNvPr id="166916" name="Rectangle 2"/>
          <p:cNvSpPr>
            <a:spLocks noGrp="1" noRot="1" noChangeAspect="1" noChangeArrowheads="1" noTextEdit="1"/>
          </p:cNvSpPr>
          <p:nvPr>
            <p:ph type="sldImg"/>
          </p:nvPr>
        </p:nvSpPr>
        <p:spPr>
          <a:ln/>
        </p:spPr>
      </p:sp>
      <p:sp>
        <p:nvSpPr>
          <p:cNvPr id="166917" name="Rectangle 3"/>
          <p:cNvSpPr>
            <a:spLocks noGrp="1" noChangeArrowheads="1"/>
          </p:cNvSpPr>
          <p:nvPr>
            <p:ph type="body" idx="1"/>
          </p:nvPr>
        </p:nvSpPr>
        <p:spPr>
          <a:noFill/>
          <a:ln/>
        </p:spPr>
        <p:txBody>
          <a:bodyPr/>
          <a:lstStyle/>
          <a:p>
            <a:pPr eaLnBrk="1" hangingPunct="1"/>
            <a:r>
              <a:rPr lang="en-US" dirty="0" smtClean="0"/>
              <a:t>A non-latching relay functions as follows:  Whenever current is not flowing through the coil, the armature rests in a standard position, Normally Closed (NC) above.  When current flows, the induced magnetic field swings the armature to a different position, Normally Open (NO) above.  </a:t>
            </a:r>
          </a:p>
          <a:p>
            <a:pPr eaLnBrk="1" hangingPunct="1"/>
            <a:endParaRPr lang="en-US" dirty="0" smtClean="0"/>
          </a:p>
          <a:p>
            <a:pPr eaLnBrk="1" hangingPunct="1"/>
            <a:r>
              <a:rPr lang="en-US" dirty="0" smtClean="0"/>
              <a:t>Not all SPDT relays are latching, and you can have latching SPST.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p:cNvSpPr>
            <a:spLocks noGrp="1" noChangeArrowheads="1"/>
          </p:cNvSpPr>
          <p:nvPr>
            <p:ph type="dt" sz="quarter" idx="1"/>
          </p:nvPr>
        </p:nvSpPr>
        <p:spPr>
          <a:noFill/>
        </p:spPr>
        <p:txBody>
          <a:bodyPr/>
          <a:lstStyle/>
          <a:p>
            <a:r>
              <a:rPr lang="en-US" smtClean="0"/>
              <a:t>	September 2004 Revision</a:t>
            </a:r>
          </a:p>
        </p:txBody>
      </p:sp>
      <p:sp>
        <p:nvSpPr>
          <p:cNvPr id="167939"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DF29CCB1-A33D-4654-89EE-5BA027D03FDF}" type="slidenum">
              <a:rPr lang="en-US" smtClean="0">
                <a:latin typeface="Arial Narrow" pitchFamily="34" charset="0"/>
              </a:rPr>
              <a:pPr/>
              <a:t>29</a:t>
            </a:fld>
            <a:r>
              <a:rPr lang="en-US" smtClean="0">
                <a:latin typeface="Arial Narrow" pitchFamily="34" charset="0"/>
              </a:rPr>
              <a:t>	Switch Training</a:t>
            </a:r>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smtClean="0"/>
              <a:t>Latching relays typically come in one and two coil configurations.</a:t>
            </a:r>
          </a:p>
          <a:p>
            <a:pPr eaLnBrk="1" hangingPunct="1"/>
            <a:endParaRPr lang="en-US" dirty="0" smtClean="0"/>
          </a:p>
          <a:p>
            <a:pPr eaLnBrk="1" hangingPunct="1"/>
            <a:r>
              <a:rPr lang="en-US" dirty="0" smtClean="0"/>
              <a:t>A single coil latching relay positions the armature depending on the direction of the current.  Stopping current flow does not swing the armature as it does with a </a:t>
            </a:r>
            <a:r>
              <a:rPr lang="en-US" dirty="0" smtClean="0">
                <a:solidFill>
                  <a:srgbClr val="C00000"/>
                </a:solidFill>
              </a:rPr>
              <a:t>non-latching </a:t>
            </a:r>
            <a:r>
              <a:rPr lang="en-US" dirty="0" smtClean="0"/>
              <a:t>relay.</a:t>
            </a:r>
          </a:p>
          <a:p>
            <a:pPr eaLnBrk="1" hangingPunct="1"/>
            <a:endParaRPr lang="en-US" dirty="0" smtClean="0"/>
          </a:p>
          <a:p>
            <a:pPr eaLnBrk="1" hangingPunct="1"/>
            <a:r>
              <a:rPr lang="en-US" dirty="0" smtClean="0"/>
              <a:t>A dual coil latching relay positions the armature depending on which coil has current flow through it.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p:cNvSpPr>
            <a:spLocks noGrp="1" noChangeArrowheads="1"/>
          </p:cNvSpPr>
          <p:nvPr>
            <p:ph type="dt" sz="quarter" idx="1"/>
          </p:nvPr>
        </p:nvSpPr>
        <p:spPr>
          <a:noFill/>
        </p:spPr>
        <p:txBody>
          <a:bodyPr/>
          <a:lstStyle/>
          <a:p>
            <a:r>
              <a:rPr lang="en-US" smtClean="0"/>
              <a:t>	September 2004 Revision</a:t>
            </a:r>
          </a:p>
        </p:txBody>
      </p:sp>
      <p:sp>
        <p:nvSpPr>
          <p:cNvPr id="167939"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DF29CCB1-A33D-4654-89EE-5BA027D03FDF}" type="slidenum">
              <a:rPr lang="en-US" smtClean="0">
                <a:latin typeface="Arial Narrow" pitchFamily="34" charset="0"/>
              </a:rPr>
              <a:pPr/>
              <a:t>30</a:t>
            </a:fld>
            <a:r>
              <a:rPr lang="en-US" smtClean="0">
                <a:latin typeface="Arial Narrow" pitchFamily="34" charset="0"/>
              </a:rPr>
              <a:t>	Switch Training</a:t>
            </a:r>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noFill/>
          <a:ln/>
        </p:spPr>
        <p:txBody>
          <a:bodyPr/>
          <a:lstStyle/>
          <a:p>
            <a:pPr eaLnBrk="1" hangingPunct="1"/>
            <a:r>
              <a:rPr lang="en-US" dirty="0" smtClean="0"/>
              <a:t>Latching relays typically come in one and two coil configurations.</a:t>
            </a:r>
          </a:p>
          <a:p>
            <a:pPr eaLnBrk="1" hangingPunct="1"/>
            <a:endParaRPr lang="en-US" dirty="0" smtClean="0"/>
          </a:p>
          <a:p>
            <a:pPr eaLnBrk="1" hangingPunct="1"/>
            <a:r>
              <a:rPr lang="en-US" dirty="0" smtClean="0"/>
              <a:t>A single coil latching relay positions the armature depending on the direction of the current.  Stopping current flow does not swing the armature as it does with a </a:t>
            </a:r>
            <a:r>
              <a:rPr lang="en-US" dirty="0" smtClean="0">
                <a:solidFill>
                  <a:srgbClr val="C00000"/>
                </a:solidFill>
              </a:rPr>
              <a:t>non-latching </a:t>
            </a:r>
            <a:r>
              <a:rPr lang="en-US" dirty="0" smtClean="0"/>
              <a:t>relay.</a:t>
            </a:r>
          </a:p>
          <a:p>
            <a:pPr eaLnBrk="1" hangingPunct="1"/>
            <a:endParaRPr lang="en-US" dirty="0" smtClean="0"/>
          </a:p>
          <a:p>
            <a:pPr eaLnBrk="1" hangingPunct="1"/>
            <a:r>
              <a:rPr lang="en-US" dirty="0" smtClean="0"/>
              <a:t>A dual coil latching relay positions the armature depending on which coil has current flow through it.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3"/>
          <p:cNvSpPr>
            <a:spLocks noGrp="1" noChangeArrowheads="1"/>
          </p:cNvSpPr>
          <p:nvPr>
            <p:ph type="dt" sz="quarter" idx="1"/>
          </p:nvPr>
        </p:nvSpPr>
        <p:spPr bwMode="auto">
          <a:noFill/>
          <a:ln>
            <a:miter lim="800000"/>
            <a:headEnd/>
            <a:tailEnd/>
          </a:ln>
        </p:spPr>
        <p:txBody>
          <a:bodyPr/>
          <a:lstStyle/>
          <a:p>
            <a:r>
              <a:rPr lang="en-US" dirty="0" smtClean="0"/>
              <a:t>	September 2004 Revision</a:t>
            </a:r>
          </a:p>
        </p:txBody>
      </p:sp>
      <p:sp>
        <p:nvSpPr>
          <p:cNvPr id="203779" name="Rectangle 7"/>
          <p:cNvSpPr>
            <a:spLocks noGrp="1" noChangeArrowheads="1"/>
          </p:cNvSpPr>
          <p:nvPr>
            <p:ph type="sldNum" sz="quarter" idx="5"/>
          </p:nvPr>
        </p:nvSpPr>
        <p:spPr bwMode="auto">
          <a:noFill/>
          <a:ln>
            <a:miter lim="800000"/>
            <a:headEnd/>
            <a:tailEnd/>
          </a:ln>
        </p:spPr>
        <p:txBody>
          <a:bodyPr/>
          <a:lstStyle/>
          <a:p>
            <a:r>
              <a:rPr lang="en-US" dirty="0" smtClean="0"/>
              <a:t>	 </a:t>
            </a:r>
            <a:r>
              <a:rPr lang="en-US" dirty="0" smtClean="0">
                <a:cs typeface="Arial" pitchFamily="34" charset="0"/>
              </a:rPr>
              <a:t>© </a:t>
            </a:r>
            <a:r>
              <a:rPr lang="en-US" dirty="0" smtClean="0"/>
              <a:t>National Instruments Corporation	</a:t>
            </a:r>
            <a:fld id="{B9197957-6CA2-4653-A5C9-B056A2BB5F48}" type="slidenum">
              <a:rPr lang="en-US" smtClean="0"/>
              <a:pPr/>
              <a:t>31</a:t>
            </a:fld>
            <a:r>
              <a:rPr lang="en-US" dirty="0" smtClean="0"/>
              <a:t>	Switch Training</a:t>
            </a:r>
          </a:p>
        </p:txBody>
      </p:sp>
      <p:sp>
        <p:nvSpPr>
          <p:cNvPr id="203780" name="Rectangle 2"/>
          <p:cNvSpPr>
            <a:spLocks noGrp="1" noRot="1" noChangeAspect="1" noChangeArrowheads="1" noTextEdit="1"/>
          </p:cNvSpPr>
          <p:nvPr>
            <p:ph type="sldImg"/>
          </p:nvPr>
        </p:nvSpPr>
        <p:spPr/>
      </p:sp>
      <p:sp>
        <p:nvSpPr>
          <p:cNvPr id="203781" name="Rectangle 3"/>
          <p:cNvSpPr>
            <a:spLocks noGrp="1" noChangeArrowheads="1"/>
          </p:cNvSpPr>
          <p:nvPr>
            <p:ph type="body" idx="1"/>
          </p:nvPr>
        </p:nvSpPr>
        <p:spPr>
          <a:noFill/>
          <a:ln/>
        </p:spPr>
        <p:txBody>
          <a:bodyPr/>
          <a:lstStyle/>
          <a:p>
            <a:pPr eaLnBrk="1" hangingPunct="1">
              <a:spcBef>
                <a:spcPct val="50000"/>
              </a:spcBef>
            </a:pPr>
            <a:r>
              <a:rPr lang="en-US" dirty="0" smtClean="0">
                <a:latin typeface="Arial" pitchFamily="34" charset="0"/>
              </a:rPr>
              <a:t>When the coil is energized, the two reeds physically contact. When the coil is de-energized, the spring force in the reeds pulls the reeds apart.</a:t>
            </a:r>
          </a:p>
          <a:p>
            <a:pPr eaLnBrk="1" hangingPunct="1">
              <a:spcBef>
                <a:spcPct val="50000"/>
              </a:spcBef>
            </a:pPr>
            <a:endParaRPr lang="en-US" dirty="0" smtClean="0">
              <a:latin typeface="Arial" pitchFamily="34" charset="0"/>
            </a:endParaRPr>
          </a:p>
          <a:p>
            <a:pPr eaLnBrk="1" hangingPunct="1">
              <a:spcBef>
                <a:spcPct val="50000"/>
              </a:spcBef>
            </a:pPr>
            <a:r>
              <a:rPr lang="en-US" dirty="0" smtClean="0">
                <a:latin typeface="Arial" pitchFamily="34" charset="0"/>
              </a:rPr>
              <a:t>Reed relays are smaller and can actuate much faster than the armatures in electromechanical relays. However, they are more susceptible to damage from arcing than armature relays. Arcing is the electrical breakdown of a gas in the space between two conductive electrodes which results in a very high temperature and a continuous discharge of current between the two electrodes.</a:t>
            </a:r>
          </a:p>
          <a:p>
            <a:pPr eaLnBrk="1" hangingPunct="1">
              <a:spcBef>
                <a:spcPct val="50000"/>
              </a:spcBef>
            </a:pPr>
            <a:endParaRPr lang="en-US" dirty="0" smtClean="0">
              <a:latin typeface="Arial" pitchFamily="34" charset="0"/>
            </a:endParaRPr>
          </a:p>
          <a:p>
            <a:pPr eaLnBrk="1" hangingPunct="1">
              <a:spcBef>
                <a:spcPct val="50000"/>
              </a:spcBef>
            </a:pPr>
            <a:r>
              <a:rPr lang="en-US" b="1" dirty="0" smtClean="0">
                <a:latin typeface="Arial" pitchFamily="34" charset="0"/>
              </a:rPr>
              <a:t>Note</a:t>
            </a:r>
            <a:r>
              <a:rPr lang="en-US" dirty="0" smtClean="0">
                <a:latin typeface="Arial" pitchFamily="34" charset="0"/>
              </a:rPr>
              <a:t>: Reed relays have a longer life than armatures because they are more isolated (in a glass capsule) and see less mechanical action so they will not wear out as fast.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619A60-7775-488E-B4A6-5622A362107B}" type="slidenum">
              <a:rPr lang="en-US"/>
              <a:pPr/>
              <a:t>3</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r>
              <a:rPr lang="en-US"/>
              <a:t>The typical test architecture today involves a number of different measurement devices (DMMs, digitizers, analyzers) and sources (power supplies, arbs, generators) that need be connected to devices under test.</a:t>
            </a:r>
          </a:p>
          <a:p>
            <a:endParaRPr lang="en-US"/>
          </a:p>
          <a:p>
            <a:r>
              <a:rPr lang="en-US"/>
              <a:t>In order to automate the connections and leave the test with the most flexibility, we often talk about using switches in between the measurements and the DUTs.  Here, you can see examples of a matrix, general-purpose relay, and multiplexer.</a:t>
            </a:r>
          </a:p>
          <a:p>
            <a:endParaRPr lang="en-US"/>
          </a:p>
          <a:p>
            <a:r>
              <a:rPr lang="en-US"/>
              <a:t>The process of wiring everything together is often time consuming and complicated, but it can yield major throughput improvements for the system if done correctly.  The switching is really the integral part of this connectivity scheme. (Action, Action, Action)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3"/>
          <p:cNvSpPr>
            <a:spLocks noGrp="1" noChangeArrowheads="1"/>
          </p:cNvSpPr>
          <p:nvPr>
            <p:ph type="dt" sz="quarter" idx="1"/>
          </p:nvPr>
        </p:nvSpPr>
        <p:spPr>
          <a:noFill/>
        </p:spPr>
        <p:txBody>
          <a:bodyPr/>
          <a:lstStyle/>
          <a:p>
            <a:r>
              <a:rPr lang="en-US" smtClean="0"/>
              <a:t>	September 2004 Revision</a:t>
            </a:r>
          </a:p>
        </p:txBody>
      </p:sp>
      <p:sp>
        <p:nvSpPr>
          <p:cNvPr id="168963"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55F7F512-4BD8-4798-8A47-CFEA7A9D83E1}" type="slidenum">
              <a:rPr lang="en-US" smtClean="0">
                <a:latin typeface="Arial Narrow" pitchFamily="34" charset="0"/>
              </a:rPr>
              <a:pPr/>
              <a:t>32</a:t>
            </a:fld>
            <a:r>
              <a:rPr lang="en-US" smtClean="0">
                <a:latin typeface="Arial Narrow" pitchFamily="34" charset="0"/>
              </a:rPr>
              <a:t>	Switch Training</a:t>
            </a:r>
          </a:p>
        </p:txBody>
      </p:sp>
      <p:sp>
        <p:nvSpPr>
          <p:cNvPr id="168964" name="Rectangle 2"/>
          <p:cNvSpPr>
            <a:spLocks noGrp="1" noRot="1" noChangeAspect="1" noChangeArrowheads="1" noTextEdit="1"/>
          </p:cNvSpPr>
          <p:nvPr>
            <p:ph type="sldImg"/>
          </p:nvPr>
        </p:nvSpPr>
        <p:spPr>
          <a:ln/>
        </p:spPr>
      </p:sp>
      <p:sp>
        <p:nvSpPr>
          <p:cNvPr id="168965" name="Rectangle 3"/>
          <p:cNvSpPr>
            <a:spLocks noGrp="1" noChangeArrowheads="1"/>
          </p:cNvSpPr>
          <p:nvPr>
            <p:ph type="body" idx="1"/>
          </p:nvPr>
        </p:nvSpPr>
        <p:spPr>
          <a:noFill/>
          <a:ln/>
        </p:spPr>
        <p:txBody>
          <a:bodyPr/>
          <a:lstStyle/>
          <a:p>
            <a:pPr eaLnBrk="1" hangingPunct="1"/>
            <a:r>
              <a:rPr lang="en-US" dirty="0" smtClean="0"/>
              <a:t>Solid-state relays offer optical isolation. </a:t>
            </a:r>
            <a:r>
              <a:rPr lang="en-US" dirty="0" smtClean="0">
                <a:cs typeface="Times New Roman" pitchFamily="18" charset="0"/>
              </a:rPr>
              <a:t>They are made of an LED and MOSFET. The control circuitry turns on the diode, which emits light. A Photo MOSFET receives the light and closes a load circuit. By providing isolation this relay can switch up to 300V on</a:t>
            </a:r>
            <a:r>
              <a:rPr lang="en-US" baseline="0" dirty="0" smtClean="0">
                <a:cs typeface="Times New Roman" pitchFamily="18" charset="0"/>
              </a:rPr>
              <a:t> some modules</a:t>
            </a:r>
            <a:r>
              <a:rPr lang="en-US" dirty="0" smtClean="0">
                <a:cs typeface="Times New Roman" pitchFamily="18" charset="0"/>
              </a:rPr>
              <a:t>. It takes about 1ms (depending on the relay) for the LED to turn on , and 0.5 ms for the LED to turn off. These times restrict the switching speed or this relay. They are faster than electromechanical relays.</a:t>
            </a:r>
          </a:p>
          <a:p>
            <a:pPr eaLnBrk="1" hangingPunct="1"/>
            <a:endParaRPr lang="en-US" dirty="0" smtClean="0">
              <a:cs typeface="Times New Roman"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3"/>
          <p:cNvSpPr>
            <a:spLocks noGrp="1" noChangeArrowheads="1"/>
          </p:cNvSpPr>
          <p:nvPr>
            <p:ph type="dt" sz="quarter" idx="1"/>
          </p:nvPr>
        </p:nvSpPr>
        <p:spPr>
          <a:noFill/>
        </p:spPr>
        <p:txBody>
          <a:bodyPr/>
          <a:lstStyle/>
          <a:p>
            <a:r>
              <a:rPr lang="en-US" smtClean="0"/>
              <a:t>	September 2004 Revision</a:t>
            </a:r>
          </a:p>
        </p:txBody>
      </p:sp>
      <p:sp>
        <p:nvSpPr>
          <p:cNvPr id="169987"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0BA644C7-AF0E-44B9-B8B5-592651BE3ADA}" type="slidenum">
              <a:rPr lang="en-US" smtClean="0">
                <a:latin typeface="Arial Narrow" pitchFamily="34" charset="0"/>
              </a:rPr>
              <a:pPr/>
              <a:t>33</a:t>
            </a:fld>
            <a:r>
              <a:rPr lang="en-US" smtClean="0">
                <a:latin typeface="Arial Narrow" pitchFamily="34" charset="0"/>
              </a:rPr>
              <a:t>	Switch Training</a:t>
            </a:r>
          </a:p>
        </p:txBody>
      </p:sp>
      <p:sp>
        <p:nvSpPr>
          <p:cNvPr id="169988" name="Rectangle 2"/>
          <p:cNvSpPr>
            <a:spLocks noGrp="1" noRot="1" noChangeAspect="1" noChangeArrowheads="1" noTextEdit="1"/>
          </p:cNvSpPr>
          <p:nvPr>
            <p:ph type="sldImg"/>
          </p:nvPr>
        </p:nvSpPr>
        <p:spPr>
          <a:ln/>
        </p:spPr>
      </p:sp>
      <p:sp>
        <p:nvSpPr>
          <p:cNvPr id="169989" name="Rectangle 3"/>
          <p:cNvSpPr>
            <a:spLocks noGrp="1" noChangeArrowheads="1"/>
          </p:cNvSpPr>
          <p:nvPr>
            <p:ph type="body" idx="1"/>
          </p:nvPr>
        </p:nvSpPr>
        <p:spPr>
          <a:noFill/>
          <a:ln/>
        </p:spPr>
        <p:txBody>
          <a:bodyPr/>
          <a:lstStyle/>
          <a:p>
            <a:pPr eaLnBrk="1" hangingPunct="1"/>
            <a:r>
              <a:rPr lang="en-US" dirty="0" smtClean="0"/>
              <a:t>The FET Switch gives most of the same benefits as the solid-state relay except that it uses a direct control circuit with  no optical isolation. This makes faster than SSRs since they are</a:t>
            </a:r>
            <a:r>
              <a:rPr lang="en-US" baseline="0" dirty="0" smtClean="0"/>
              <a:t> not limited by LED speed, but more susceptible to damage if overvoltage conditions occur.</a:t>
            </a:r>
          </a:p>
          <a:p>
            <a:pPr eaLnBrk="1" hangingPunct="1"/>
            <a:endParaRPr lang="en-US" baseline="0" dirty="0" smtClean="0">
              <a:cs typeface="Times New Roman" pitchFamily="18" charset="0"/>
            </a:endParaRPr>
          </a:p>
          <a:p>
            <a:pPr eaLnBrk="1" hangingPunct="1"/>
            <a:r>
              <a:rPr lang="en-US" dirty="0" smtClean="0">
                <a:cs typeface="Times New Roman" pitchFamily="18" charset="0"/>
              </a:rPr>
              <a:t>FET switches are made of several CMOS transistors. A voltage is applied to Vin (control circuitry), which connects the source and drain of a same transistor (load circuit). Other voltages are applied to V+, </a:t>
            </a:r>
            <a:r>
              <a:rPr lang="en-US" dirty="0" err="1" smtClean="0">
                <a:cs typeface="Times New Roman" pitchFamily="18" charset="0"/>
              </a:rPr>
              <a:t>Vl</a:t>
            </a:r>
            <a:r>
              <a:rPr lang="en-US" dirty="0" smtClean="0">
                <a:cs typeface="Times New Roman" pitchFamily="18" charset="0"/>
              </a:rPr>
              <a:t>, and V- to power the circuitry. There is no isolation between the control circuitry, which restricts the load voltage usually to +/- 10V but allows very fast switching speed up to 250000 S/s.</a:t>
            </a:r>
          </a:p>
          <a:p>
            <a:pPr eaLnBrk="1" hangingPunct="1"/>
            <a:endParaRPr lang="en-US" dirty="0" smtClean="0">
              <a:cs typeface="Times New Roman" pitchFamily="18" charset="0"/>
            </a:endParaRPr>
          </a:p>
          <a:p>
            <a:pPr eaLnBrk="1" hangingPunct="1"/>
            <a:r>
              <a:rPr lang="en-US" dirty="0" smtClean="0">
                <a:cs typeface="Times New Roman" pitchFamily="18" charset="0"/>
              </a:rPr>
              <a:t>Note: Despite similarities in their</a:t>
            </a:r>
            <a:r>
              <a:rPr lang="en-US" baseline="0" dirty="0" smtClean="0">
                <a:cs typeface="Times New Roman" pitchFamily="18" charset="0"/>
              </a:rPr>
              <a:t> names, Solid State Relays (MOSFET) and FET switches are completely different. FET switches do not use LEDs for isolation like MOSFET switches do and therefore can switch faster.</a:t>
            </a:r>
            <a:endParaRPr lang="en-US" dirty="0" smtClean="0">
              <a:cs typeface="Times New Roman" pitchFamily="18" charset="0"/>
            </a:endParaRPr>
          </a:p>
          <a:p>
            <a:pPr eaLnBrk="1" hangingPunct="1"/>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noChangeArrowheads="1"/>
          </p:cNvSpPr>
          <p:nvPr>
            <p:ph type="dt" sz="quarter" idx="1"/>
          </p:nvPr>
        </p:nvSpPr>
        <p:spPr>
          <a:noFill/>
        </p:spPr>
        <p:txBody>
          <a:bodyPr/>
          <a:lstStyle/>
          <a:p>
            <a:r>
              <a:rPr lang="en-US" smtClean="0"/>
              <a:t>	September 2004 Revision</a:t>
            </a:r>
          </a:p>
        </p:txBody>
      </p:sp>
      <p:sp>
        <p:nvSpPr>
          <p:cNvPr id="17203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A56E50-0E86-4880-84E5-17B0C8836E7D}" type="slidenum">
              <a:rPr lang="en-US" smtClean="0">
                <a:latin typeface="Arial Narrow" pitchFamily="34" charset="0"/>
              </a:rPr>
              <a:pPr/>
              <a:t>34</a:t>
            </a:fld>
            <a:r>
              <a:rPr lang="en-US" smtClean="0">
                <a:latin typeface="Arial Narrow" pitchFamily="34" charset="0"/>
              </a:rPr>
              <a:t>	Switch Training</a:t>
            </a:r>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r>
              <a:rPr lang="en-US" dirty="0" smtClean="0"/>
              <a:t>The three most common switch topologies for switching applications are General Purpose (GP), </a:t>
            </a:r>
            <a:r>
              <a:rPr lang="en-US" dirty="0" err="1" smtClean="0"/>
              <a:t>Multipexer</a:t>
            </a:r>
            <a:r>
              <a:rPr lang="en-US" dirty="0" smtClean="0"/>
              <a:t> (</a:t>
            </a:r>
            <a:r>
              <a:rPr lang="en-US" dirty="0" err="1" smtClean="0"/>
              <a:t>Mux</a:t>
            </a:r>
            <a:r>
              <a:rPr lang="en-US" dirty="0" smtClean="0"/>
              <a:t>), and Matrix . The following slides will discuss the topologies in more detail and give NI examples of each.</a:t>
            </a:r>
          </a:p>
          <a:p>
            <a:pPr eaLnBrk="1" hangingPunct="1"/>
            <a:endParaRPr lang="en-US" dirty="0" smtClean="0"/>
          </a:p>
          <a:p>
            <a:pPr eaLnBrk="1" hangingPunct="1"/>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KB# </a:t>
            </a:r>
            <a:r>
              <a:rPr lang="en-US" sz="1200" b="0" i="0" kern="1200" dirty="0" smtClean="0">
                <a:solidFill>
                  <a:schemeClr val="tx1"/>
                </a:solidFill>
                <a:latin typeface="Times New Roman" pitchFamily="18" charset="0"/>
                <a:ea typeface="+mn-ea"/>
                <a:cs typeface="+mn-cs"/>
              </a:rPr>
              <a:t>3ALGM32G  describes</a:t>
            </a:r>
            <a:r>
              <a:rPr lang="en-US" sz="1200" b="0" i="0" kern="1200" baseline="0" dirty="0" smtClean="0">
                <a:solidFill>
                  <a:schemeClr val="tx1"/>
                </a:solidFill>
                <a:latin typeface="Times New Roman" pitchFamily="18" charset="0"/>
                <a:ea typeface="+mn-ea"/>
                <a:cs typeface="+mn-cs"/>
              </a:rPr>
              <a:t> relay life as well as the Help File</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35</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36</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Minimum Current Required for Burn-off</a:t>
            </a:r>
            <a:r>
              <a:rPr lang="en-US" dirty="0" smtClean="0"/>
              <a:t/>
            </a:r>
            <a:br>
              <a:rPr lang="en-US" dirty="0" smtClean="0"/>
            </a:br>
            <a:r>
              <a:rPr lang="en-US" dirty="0" smtClean="0"/>
              <a:t>Another concern is the current required to burn off very small particles on the contacts of armature relays. When relays are in their open position, small particles can accumulate on the contacts for the closed position. When contact is made, a minimum amount of current is needed to burn off these particles and establish the connection. For smaller relays this amount is in the </a:t>
            </a:r>
            <a:r>
              <a:rPr lang="en-US" dirty="0" err="1" smtClean="0"/>
              <a:t>mA</a:t>
            </a:r>
            <a:r>
              <a:rPr lang="en-US" dirty="0" smtClean="0"/>
              <a:t> range. For relays with a higher maximum current rating, the contacts are larger and thus a greater area is available for particle deposition and a greater amount of current is required to burn off these particles. Reed relays are not subject to this problem because the contacts are encapsulated in a noble gas.</a:t>
            </a:r>
            <a:br>
              <a:rPr lang="en-US" dirty="0" smtClean="0"/>
            </a:br>
            <a:r>
              <a:rPr lang="en-US" dirty="0" smtClean="0"/>
              <a:t/>
            </a:r>
            <a:br>
              <a:rPr lang="en-US" dirty="0" smtClean="0"/>
            </a:br>
            <a:r>
              <a:rPr lang="en-US" dirty="0" smtClean="0"/>
              <a:t>Note: Reed relays not affected because sealed in a noble gas or vacuum tube</a:t>
            </a:r>
          </a:p>
          <a:p>
            <a:r>
              <a:rPr lang="en-US" dirty="0" smtClean="0"/>
              <a:t>Note: SSR and FET relays are not affected since are not mechanical, so nothing</a:t>
            </a:r>
            <a:r>
              <a:rPr lang="en-US" baseline="0" dirty="0" smtClean="0"/>
              <a:t> to foul up, they are isolated in silicon</a:t>
            </a:r>
            <a:r>
              <a:rPr lang="en-US" dirty="0" smtClean="0"/>
              <a:t> </a:t>
            </a:r>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37</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Adding</a:t>
            </a:r>
            <a:r>
              <a:rPr lang="en-US" baseline="0" dirty="0" smtClean="0"/>
              <a:t> metal oxide </a:t>
            </a:r>
            <a:r>
              <a:rPr lang="en-US" baseline="0" dirty="0" err="1" smtClean="0"/>
              <a:t>varistor</a:t>
            </a:r>
            <a:r>
              <a:rPr lang="en-US" baseline="0" dirty="0" smtClean="0"/>
              <a:t> and/or </a:t>
            </a:r>
            <a:r>
              <a:rPr lang="en-US" baseline="0" dirty="0" err="1" smtClean="0"/>
              <a:t>zener</a:t>
            </a:r>
            <a:r>
              <a:rPr lang="en-US" baseline="0" dirty="0" smtClean="0"/>
              <a:t> diode pair prevents overvoltage conditions from damaging relays.  For inductive loads, relay damage will occur because inductors resist a change in current.  Therefore, if 1A is flowing while the relay is closed through a 4 Ohm resistor, when we open the relay the 1A will still flow, but now the resistance is really high (say 1MOhm).  1A*1Mohm=1MV=large spark on relay contact. </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39</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Adding</a:t>
            </a:r>
            <a:r>
              <a:rPr lang="en-US" baseline="0" dirty="0" smtClean="0"/>
              <a:t> metal oxide </a:t>
            </a:r>
            <a:r>
              <a:rPr lang="en-US" baseline="0" dirty="0" err="1" smtClean="0"/>
              <a:t>varistor</a:t>
            </a:r>
            <a:r>
              <a:rPr lang="en-US" baseline="0" dirty="0" smtClean="0"/>
              <a:t> and/or </a:t>
            </a:r>
            <a:r>
              <a:rPr lang="en-US" baseline="0" dirty="0" err="1" smtClean="0"/>
              <a:t>zener</a:t>
            </a:r>
            <a:r>
              <a:rPr lang="en-US" baseline="0" dirty="0" smtClean="0"/>
              <a:t> diode pair prevents overvoltage conditions from damaging relays.  For inductive loads, relay damage will occur because inductors resist a change in current.  Therefore, if 1A is flowing while the relay is closed through a 4 Ohm resistor, when we open the relay the 1A will still flow, but now the resistance is really high (say 1MOhm).  1A*1Mohm=1MV=large spark on relay contact. </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40</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SSR are significantly faster than reeds.  </a:t>
            </a:r>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41</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3"/>
          <p:cNvSpPr>
            <a:spLocks noGrp="1" noChangeArrowheads="1"/>
          </p:cNvSpPr>
          <p:nvPr>
            <p:ph type="dt" sz="quarter" idx="1"/>
          </p:nvPr>
        </p:nvSpPr>
        <p:spPr>
          <a:noFill/>
        </p:spPr>
        <p:txBody>
          <a:bodyPr/>
          <a:lstStyle/>
          <a:p>
            <a:r>
              <a:rPr lang="en-US" smtClean="0"/>
              <a:t>	September 2004 Revision</a:t>
            </a:r>
          </a:p>
        </p:txBody>
      </p:sp>
      <p:sp>
        <p:nvSpPr>
          <p:cNvPr id="171011"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C222FF8C-D4BF-4663-98F7-46EE2666B5E8}" type="slidenum">
              <a:rPr lang="en-US" smtClean="0">
                <a:latin typeface="Arial Narrow" pitchFamily="34" charset="0"/>
              </a:rPr>
              <a:pPr/>
              <a:t>42</a:t>
            </a:fld>
            <a:r>
              <a:rPr lang="en-US" smtClean="0">
                <a:latin typeface="Arial Narrow" pitchFamily="34" charset="0"/>
              </a:rPr>
              <a:t>	Switch Training</a:t>
            </a:r>
          </a:p>
        </p:txBody>
      </p:sp>
      <p:sp>
        <p:nvSpPr>
          <p:cNvPr id="171012" name="Rectangle 2"/>
          <p:cNvSpPr>
            <a:spLocks noGrp="1" noRot="1" noChangeAspect="1" noChangeArrowheads="1" noTextEdit="1"/>
          </p:cNvSpPr>
          <p:nvPr>
            <p:ph type="sldImg"/>
          </p:nvPr>
        </p:nvSpPr>
        <p:spPr>
          <a:ln/>
        </p:spPr>
      </p:sp>
      <p:sp>
        <p:nvSpPr>
          <p:cNvPr id="171013" name="Rectangle 3"/>
          <p:cNvSpPr>
            <a:spLocks noGrp="1" noChangeArrowheads="1"/>
          </p:cNvSpPr>
          <p:nvPr>
            <p:ph type="body" idx="1"/>
          </p:nvPr>
        </p:nvSpPr>
        <p:spPr>
          <a:noFill/>
          <a:ln/>
        </p:spPr>
        <p:txBody>
          <a:bodyPr/>
          <a:lstStyle/>
          <a:p>
            <a:pPr eaLnBrk="1" hangingPunct="1"/>
            <a:r>
              <a:rPr lang="en-US" dirty="0" smtClean="0"/>
              <a:t>1. Armature, Reed, Solid State, FET</a:t>
            </a:r>
          </a:p>
          <a:p>
            <a:pPr eaLnBrk="1" hangingPunct="1"/>
            <a:r>
              <a:rPr lang="en-US" dirty="0" smtClean="0"/>
              <a:t>2. FET/</a:t>
            </a:r>
            <a:r>
              <a:rPr lang="en-US" baseline="0" dirty="0" smtClean="0"/>
              <a:t> SSR</a:t>
            </a:r>
            <a:r>
              <a:rPr lang="en-US" dirty="0" smtClean="0"/>
              <a:t> – unlimited lifetime</a:t>
            </a:r>
          </a:p>
          <a:p>
            <a:pPr eaLnBrk="1" hangingPunct="1"/>
            <a:r>
              <a:rPr lang="en-US" dirty="0" smtClean="0"/>
              <a:t>3. FET</a:t>
            </a:r>
          </a:p>
          <a:p>
            <a:pPr eaLnBrk="1" hangingPunct="1"/>
            <a:r>
              <a:rPr lang="en-US" dirty="0" smtClean="0"/>
              <a:t>4. Stays in same position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3"/>
          <p:cNvSpPr>
            <a:spLocks noGrp="1" noChangeArrowheads="1"/>
          </p:cNvSpPr>
          <p:nvPr>
            <p:ph type="dt" sz="quarter" idx="1"/>
          </p:nvPr>
        </p:nvSpPr>
        <p:spPr>
          <a:noFill/>
        </p:spPr>
        <p:txBody>
          <a:bodyPr/>
          <a:lstStyle/>
          <a:p>
            <a:r>
              <a:rPr lang="en-US" smtClean="0"/>
              <a:t>	September 2004 Revision</a:t>
            </a:r>
          </a:p>
        </p:txBody>
      </p:sp>
      <p:sp>
        <p:nvSpPr>
          <p:cNvPr id="162819"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ECC5CEC0-C547-45CB-A2CF-59C2A2E425B4}" type="slidenum">
              <a:rPr lang="en-US" smtClean="0">
                <a:latin typeface="Arial Narrow" pitchFamily="34" charset="0"/>
              </a:rPr>
              <a:pPr/>
              <a:t>4</a:t>
            </a:fld>
            <a:r>
              <a:rPr lang="en-US" smtClean="0">
                <a:latin typeface="Arial Narrow" pitchFamily="34" charset="0"/>
              </a:rPr>
              <a:t>	Switch Training</a:t>
            </a:r>
          </a:p>
        </p:txBody>
      </p:sp>
      <p:sp>
        <p:nvSpPr>
          <p:cNvPr id="162820" name="Rectangle 2"/>
          <p:cNvSpPr>
            <a:spLocks noGrp="1" noRot="1" noChangeAspect="1" noChangeArrowheads="1" noTextEdit="1"/>
          </p:cNvSpPr>
          <p:nvPr>
            <p:ph type="sldImg"/>
          </p:nvPr>
        </p:nvSpPr>
        <p:spPr>
          <a:ln/>
        </p:spPr>
      </p:sp>
      <p:sp>
        <p:nvSpPr>
          <p:cNvPr id="162821" name="Rectangle 3"/>
          <p:cNvSpPr>
            <a:spLocks noGrp="1" noChangeArrowheads="1"/>
          </p:cNvSpPr>
          <p:nvPr>
            <p:ph type="body" idx="1"/>
          </p:nvPr>
        </p:nvSpPr>
        <p:spPr>
          <a:noFill/>
          <a:ln/>
        </p:spPr>
        <p:txBody>
          <a:bodyPr/>
          <a:lstStyle/>
          <a:p>
            <a:pPr marL="228600" indent="-228600" eaLnBrk="1" hangingPunct="1"/>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3"/>
          <p:cNvSpPr>
            <a:spLocks noGrp="1" noChangeArrowheads="1"/>
          </p:cNvSpPr>
          <p:nvPr>
            <p:ph type="dt" sz="quarter" idx="1"/>
          </p:nvPr>
        </p:nvSpPr>
        <p:spPr>
          <a:noFill/>
        </p:spPr>
        <p:txBody>
          <a:bodyPr/>
          <a:lstStyle/>
          <a:p>
            <a:r>
              <a:rPr lang="en-US" smtClean="0"/>
              <a:t>	September 2004 Revision</a:t>
            </a:r>
          </a:p>
        </p:txBody>
      </p:sp>
      <p:sp>
        <p:nvSpPr>
          <p:cNvPr id="25395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1CCB96-4213-4366-A12F-B3185C36DD8E}" type="slidenum">
              <a:rPr lang="en-US" smtClean="0">
                <a:latin typeface="Arial Narrow" pitchFamily="34" charset="0"/>
              </a:rPr>
              <a:pPr/>
              <a:t>43</a:t>
            </a:fld>
            <a:r>
              <a:rPr lang="en-US" smtClean="0">
                <a:latin typeface="Arial Narrow" pitchFamily="34" charset="0"/>
              </a:rPr>
              <a:t>	Switch Training</a:t>
            </a:r>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noChangeArrowheads="1"/>
          </p:cNvSpPr>
          <p:nvPr>
            <p:ph type="dt" sz="quarter" idx="1"/>
          </p:nvPr>
        </p:nvSpPr>
        <p:spPr>
          <a:noFill/>
        </p:spPr>
        <p:txBody>
          <a:bodyPr/>
          <a:lstStyle/>
          <a:p>
            <a:r>
              <a:rPr lang="en-US" smtClean="0"/>
              <a:t>	September 2004 Revision</a:t>
            </a:r>
          </a:p>
        </p:txBody>
      </p:sp>
      <p:sp>
        <p:nvSpPr>
          <p:cNvPr id="17203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A56E50-0E86-4880-84E5-17B0C8836E7D}" type="slidenum">
              <a:rPr lang="en-US" smtClean="0">
                <a:latin typeface="Arial Narrow" pitchFamily="34" charset="0"/>
              </a:rPr>
              <a:pPr/>
              <a:t>44</a:t>
            </a:fld>
            <a:r>
              <a:rPr lang="en-US" smtClean="0">
                <a:latin typeface="Arial Narrow" pitchFamily="34" charset="0"/>
              </a:rPr>
              <a:t>	Switch Training</a:t>
            </a:r>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r>
              <a:rPr lang="en-US" dirty="0" smtClean="0"/>
              <a:t>The three most common switch topologies for switching applications are General Purpose (GP), </a:t>
            </a:r>
            <a:r>
              <a:rPr lang="en-US" dirty="0" err="1" smtClean="0"/>
              <a:t>Multipexer</a:t>
            </a:r>
            <a:r>
              <a:rPr lang="en-US" dirty="0" smtClean="0"/>
              <a:t> (</a:t>
            </a:r>
            <a:r>
              <a:rPr lang="en-US" dirty="0" err="1" smtClean="0"/>
              <a:t>Mux</a:t>
            </a:r>
            <a:r>
              <a:rPr lang="en-US" dirty="0" smtClean="0"/>
              <a:t>), and Matrix . The following slides will discuss the topologies in more detail and give NI examples of each.</a:t>
            </a:r>
          </a:p>
          <a:p>
            <a:pPr eaLnBrk="1" hangingPunct="1"/>
            <a:endParaRPr lang="en-US" dirty="0" smtClean="0"/>
          </a:p>
          <a:p>
            <a:pPr eaLnBrk="1" hangingPunct="1"/>
            <a:endParaRPr lang="en-US" dirty="0"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45</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Used for large</a:t>
            </a:r>
            <a:r>
              <a:rPr lang="en-US" baseline="0" dirty="0" smtClean="0"/>
              <a:t> matrix applications.  This is an advanced switch topic and will be discussed later in this training.</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46</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60VDC=30Vrms=42.2</a:t>
            </a:r>
            <a:r>
              <a:rPr lang="en-US" baseline="0" dirty="0" smtClean="0"/>
              <a:t> </a:t>
            </a:r>
            <a:r>
              <a:rPr lang="en-US" baseline="0" dirty="0" err="1" smtClean="0"/>
              <a:t>Vpeak</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47</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48</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49</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50</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51</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52</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3"/>
          <p:cNvSpPr>
            <a:spLocks noGrp="1" noChangeArrowheads="1"/>
          </p:cNvSpPr>
          <p:nvPr>
            <p:ph type="dt" sz="quarter" idx="1"/>
          </p:nvPr>
        </p:nvSpPr>
        <p:spPr>
          <a:noFill/>
        </p:spPr>
        <p:txBody>
          <a:bodyPr/>
          <a:lstStyle/>
          <a:p>
            <a:r>
              <a:rPr lang="en-US" smtClean="0"/>
              <a:t>	September 2004 Revision</a:t>
            </a:r>
          </a:p>
        </p:txBody>
      </p:sp>
      <p:sp>
        <p:nvSpPr>
          <p:cNvPr id="25395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1CCB96-4213-4366-A12F-B3185C36DD8E}" type="slidenum">
              <a:rPr lang="en-US" smtClean="0">
                <a:latin typeface="Arial Narrow" pitchFamily="34" charset="0"/>
              </a:rPr>
              <a:pPr/>
              <a:t>5</a:t>
            </a:fld>
            <a:r>
              <a:rPr lang="en-US" smtClean="0">
                <a:latin typeface="Arial Narrow" pitchFamily="34" charset="0"/>
              </a:rPr>
              <a:t>	Switch Training</a:t>
            </a:r>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noChangeArrowheads="1"/>
          </p:cNvSpPr>
          <p:nvPr>
            <p:ph type="dt" sz="quarter" idx="1"/>
          </p:nvPr>
        </p:nvSpPr>
        <p:spPr>
          <a:noFill/>
        </p:spPr>
        <p:txBody>
          <a:bodyPr/>
          <a:lstStyle/>
          <a:p>
            <a:r>
              <a:rPr lang="en-US" smtClean="0"/>
              <a:t>	September 2004 Revision</a:t>
            </a:r>
          </a:p>
        </p:txBody>
      </p:sp>
      <p:sp>
        <p:nvSpPr>
          <p:cNvPr id="17203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A56E50-0E86-4880-84E5-17B0C8836E7D}" type="slidenum">
              <a:rPr lang="en-US" smtClean="0">
                <a:latin typeface="Arial Narrow" pitchFamily="34" charset="0"/>
              </a:rPr>
              <a:pPr/>
              <a:t>53</a:t>
            </a:fld>
            <a:r>
              <a:rPr lang="en-US" smtClean="0">
                <a:latin typeface="Arial Narrow" pitchFamily="34" charset="0"/>
              </a:rPr>
              <a:t>	Switch Training</a:t>
            </a:r>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r>
              <a:rPr lang="en-US" dirty="0" smtClean="0"/>
              <a:t>The three most common switch topologies for switching applications are General Purpose (GP), </a:t>
            </a:r>
            <a:r>
              <a:rPr lang="en-US" dirty="0" err="1" smtClean="0"/>
              <a:t>Multipexer</a:t>
            </a:r>
            <a:r>
              <a:rPr lang="en-US" dirty="0" smtClean="0"/>
              <a:t> (</a:t>
            </a:r>
            <a:r>
              <a:rPr lang="en-US" dirty="0" err="1" smtClean="0"/>
              <a:t>Mux</a:t>
            </a:r>
            <a:r>
              <a:rPr lang="en-US" dirty="0" smtClean="0"/>
              <a:t>), and Matrix . The following slides will discuss the topologies in more detail and give NI examples of each.</a:t>
            </a:r>
          </a:p>
          <a:p>
            <a:pPr eaLnBrk="1" hangingPunct="1"/>
            <a:endParaRPr lang="en-US" dirty="0" smtClean="0"/>
          </a:p>
          <a:p>
            <a:pPr eaLnBrk="1" hangingPunct="1"/>
            <a:endParaRPr lang="en-US" dirty="0"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specifications</a:t>
            </a:r>
            <a:r>
              <a:rPr lang="en-US" baseline="0" dirty="0" smtClean="0"/>
              <a:t> are things to consider when selecting a switch module for your application. </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54</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Underwriters Laboratories (UL) is an independent product safety certification organization.  They validate and test products to ensure with stringent safety regulations to protect users from accidental injury. </a:t>
            </a:r>
          </a:p>
          <a:p>
            <a:endParaRPr lang="en-US" sz="1200" dirty="0" smtClean="0"/>
          </a:p>
          <a:p>
            <a:r>
              <a:rPr lang="en-US" dirty="0" smtClean="0">
                <a:hlinkClick r:id="rId3"/>
              </a:rPr>
              <a:t>http://en.wikipedia.org/wiki/Underwriters_Laboratories</a:t>
            </a:r>
            <a:endParaRPr lang="en-US" dirty="0" smtClean="0">
              <a:hlinkClick r:id="rId4"/>
            </a:endParaRPr>
          </a:p>
          <a:p>
            <a:r>
              <a:rPr lang="en-US" dirty="0" smtClean="0">
                <a:hlinkClick r:id="rId4"/>
              </a:rPr>
              <a:t>http://en.wikipedia.org/wiki/Measurement_category</a:t>
            </a:r>
            <a:endParaRPr lang="en-US" dirty="0" smtClean="0"/>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58</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Cold</a:t>
            </a:r>
            <a:r>
              <a:rPr lang="en-US" baseline="0" dirty="0" smtClean="0"/>
              <a:t> Switching refers to making or closing the channel connection before current begins to flow. Often times Switch modules will have two specifications: Maximum Switching Current and Maximum Carry Current. Switching Current refers to the current that a channel on the module can see while opening or closing the connection. Carry Current is the current that the channel can safely route after it has been closed and this specification is sometimes a higher current than the Switching Current. </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59</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 faceted</a:t>
            </a:r>
            <a:r>
              <a:rPr lang="en-US" baseline="0" dirty="0" smtClean="0"/>
              <a:t> navigation at ni.com/switches</a:t>
            </a:r>
          </a:p>
          <a:p>
            <a:endParaRPr lang="en-US" baseline="0" dirty="0" smtClean="0"/>
          </a:p>
          <a:p>
            <a:r>
              <a:rPr lang="en-US" baseline="0" dirty="0" smtClean="0"/>
              <a:t>PXI-2566</a:t>
            </a:r>
          </a:p>
          <a:p>
            <a:endParaRPr lang="en-US" baseline="0" dirty="0" smtClean="0"/>
          </a:p>
          <a:p>
            <a:r>
              <a:rPr lang="en-US" baseline="0" dirty="0" smtClean="0"/>
              <a:t>Useful resource for switch selection:</a:t>
            </a:r>
          </a:p>
          <a:p>
            <a:r>
              <a:rPr lang="en-US" b="1" dirty="0" smtClean="0"/>
              <a:t>Switch Product Selection Guide</a:t>
            </a:r>
          </a:p>
          <a:p>
            <a:r>
              <a:rPr lang="en-US" dirty="0" smtClean="0"/>
              <a:t>http://zone.ni.com/devzone/cda/tut/p/id/4194</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60</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3"/>
          <p:cNvSpPr>
            <a:spLocks noGrp="1" noChangeArrowheads="1"/>
          </p:cNvSpPr>
          <p:nvPr>
            <p:ph type="dt" sz="quarter" idx="1"/>
          </p:nvPr>
        </p:nvSpPr>
        <p:spPr>
          <a:noFill/>
        </p:spPr>
        <p:txBody>
          <a:bodyPr/>
          <a:lstStyle/>
          <a:p>
            <a:r>
              <a:rPr lang="en-US" smtClean="0"/>
              <a:t>	September 2004 Revision</a:t>
            </a:r>
          </a:p>
        </p:txBody>
      </p:sp>
      <p:sp>
        <p:nvSpPr>
          <p:cNvPr id="25395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1CCB96-4213-4366-A12F-B3185C36DD8E}" type="slidenum">
              <a:rPr lang="en-US" smtClean="0">
                <a:latin typeface="Arial Narrow" pitchFamily="34" charset="0"/>
              </a:rPr>
              <a:pPr/>
              <a:t>61</a:t>
            </a:fld>
            <a:r>
              <a:rPr lang="en-US" smtClean="0">
                <a:latin typeface="Arial Narrow" pitchFamily="34" charset="0"/>
              </a:rPr>
              <a:t>	Switch Training</a:t>
            </a:r>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3"/>
          <p:cNvSpPr>
            <a:spLocks noGrp="1" noChangeArrowheads="1"/>
          </p:cNvSpPr>
          <p:nvPr>
            <p:ph type="dt" sz="quarter" idx="1"/>
          </p:nvPr>
        </p:nvSpPr>
        <p:spPr>
          <a:noFill/>
        </p:spPr>
        <p:txBody>
          <a:bodyPr/>
          <a:lstStyle/>
          <a:p>
            <a:r>
              <a:rPr lang="en-US" smtClean="0"/>
              <a:t>	September 2004 Revision</a:t>
            </a:r>
          </a:p>
        </p:txBody>
      </p:sp>
      <p:sp>
        <p:nvSpPr>
          <p:cNvPr id="25395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1CCB96-4213-4366-A12F-B3185C36DD8E}" type="slidenum">
              <a:rPr lang="en-US" smtClean="0">
                <a:latin typeface="Arial Narrow" pitchFamily="34" charset="0"/>
              </a:rPr>
              <a:pPr/>
              <a:t>62</a:t>
            </a:fld>
            <a:r>
              <a:rPr lang="en-US" smtClean="0">
                <a:latin typeface="Arial Narrow" pitchFamily="34" charset="0"/>
              </a:rPr>
              <a:t>	Switch Training</a:t>
            </a:r>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63</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64</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65</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3"/>
          <p:cNvSpPr>
            <a:spLocks noGrp="1" noChangeArrowheads="1"/>
          </p:cNvSpPr>
          <p:nvPr>
            <p:ph type="dt" sz="quarter" idx="1"/>
          </p:nvPr>
        </p:nvSpPr>
        <p:spPr>
          <a:noFill/>
        </p:spPr>
        <p:txBody>
          <a:bodyPr/>
          <a:lstStyle/>
          <a:p>
            <a:r>
              <a:rPr lang="en-US" smtClean="0"/>
              <a:t>	September 2004 Revision</a:t>
            </a:r>
          </a:p>
        </p:txBody>
      </p:sp>
      <p:sp>
        <p:nvSpPr>
          <p:cNvPr id="17203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A56E50-0E86-4880-84E5-17B0C8836E7D}" type="slidenum">
              <a:rPr lang="en-US" smtClean="0">
                <a:latin typeface="Arial Narrow" pitchFamily="34" charset="0"/>
              </a:rPr>
              <a:pPr/>
              <a:t>6</a:t>
            </a:fld>
            <a:r>
              <a:rPr lang="en-US" smtClean="0">
                <a:latin typeface="Arial Narrow" pitchFamily="34" charset="0"/>
              </a:rPr>
              <a:t>	Switch Training</a:t>
            </a:r>
          </a:p>
        </p:txBody>
      </p:sp>
      <p:sp>
        <p:nvSpPr>
          <p:cNvPr id="172036" name="Rectangle 2"/>
          <p:cNvSpPr>
            <a:spLocks noGrp="1" noRot="1" noChangeAspect="1" noChangeArrowheads="1" noTextEdit="1"/>
          </p:cNvSpPr>
          <p:nvPr>
            <p:ph type="sldImg"/>
          </p:nvPr>
        </p:nvSpPr>
        <p:spPr>
          <a:ln/>
        </p:spPr>
      </p:sp>
      <p:sp>
        <p:nvSpPr>
          <p:cNvPr id="172037" name="Rectangle 3"/>
          <p:cNvSpPr>
            <a:spLocks noGrp="1" noChangeArrowheads="1"/>
          </p:cNvSpPr>
          <p:nvPr>
            <p:ph type="body" idx="1"/>
          </p:nvPr>
        </p:nvSpPr>
        <p:spPr>
          <a:noFill/>
          <a:ln/>
        </p:spPr>
        <p:txBody>
          <a:bodyPr/>
          <a:lstStyle/>
          <a:p>
            <a:pPr eaLnBrk="1" hangingPunct="1"/>
            <a:r>
              <a:rPr lang="en-US" dirty="0" smtClean="0"/>
              <a:t>The three most common switch topologies for switching applications are General Purpose (GP), </a:t>
            </a:r>
            <a:r>
              <a:rPr lang="en-US" dirty="0" err="1" smtClean="0"/>
              <a:t>Multipexer</a:t>
            </a:r>
            <a:r>
              <a:rPr lang="en-US" dirty="0" smtClean="0"/>
              <a:t> (</a:t>
            </a:r>
            <a:r>
              <a:rPr lang="en-US" dirty="0" err="1" smtClean="0"/>
              <a:t>Mux</a:t>
            </a:r>
            <a:r>
              <a:rPr lang="en-US" dirty="0" smtClean="0"/>
              <a:t>), and Matrix . The following slides will discuss the topologies in more detail and give NI examples of each.</a:t>
            </a:r>
          </a:p>
          <a:p>
            <a:pPr eaLnBrk="1" hangingPunct="1"/>
            <a:endParaRPr lang="en-US" dirty="0" smtClean="0"/>
          </a:p>
          <a:p>
            <a:pPr eaLnBrk="1" hangingPunct="1"/>
            <a:endParaRPr 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66</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67</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68</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69</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70</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1.</a:t>
            </a:r>
            <a:r>
              <a:rPr lang="en-US" baseline="0" dirty="0" smtClean="0"/>
              <a:t> </a:t>
            </a:r>
            <a:r>
              <a:rPr lang="en-US" dirty="0" smtClean="0"/>
              <a:t>Because the host computer with MXI or the PXI Embedded controller controls the switch for you.</a:t>
            </a:r>
          </a:p>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71</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3"/>
          <p:cNvSpPr>
            <a:spLocks noGrp="1" noChangeArrowheads="1"/>
          </p:cNvSpPr>
          <p:nvPr>
            <p:ph type="dt" sz="quarter" idx="1"/>
          </p:nvPr>
        </p:nvSpPr>
        <p:spPr>
          <a:noFill/>
        </p:spPr>
        <p:txBody>
          <a:bodyPr/>
          <a:lstStyle/>
          <a:p>
            <a:r>
              <a:rPr lang="en-US" smtClean="0"/>
              <a:t>	September 2004 Revision</a:t>
            </a:r>
          </a:p>
        </p:txBody>
      </p:sp>
      <p:sp>
        <p:nvSpPr>
          <p:cNvPr id="25395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7F1CCB96-4213-4366-A12F-B3185C36DD8E}" type="slidenum">
              <a:rPr lang="en-US" smtClean="0">
                <a:latin typeface="Arial Narrow" pitchFamily="34" charset="0"/>
              </a:rPr>
              <a:pPr/>
              <a:t>72</a:t>
            </a:fld>
            <a:r>
              <a:rPr lang="en-US" smtClean="0">
                <a:latin typeface="Arial Narrow" pitchFamily="34" charset="0"/>
              </a:rPr>
              <a:t>	Switch Training</a:t>
            </a:r>
          </a:p>
        </p:txBody>
      </p:sp>
      <p:sp>
        <p:nvSpPr>
          <p:cNvPr id="253956" name="Rectangle 2"/>
          <p:cNvSpPr>
            <a:spLocks noGrp="1" noRot="1" noChangeAspect="1" noChangeArrowheads="1" noTextEdit="1"/>
          </p:cNvSpPr>
          <p:nvPr>
            <p:ph type="sldImg"/>
          </p:nvPr>
        </p:nvSpPr>
        <p:spPr>
          <a:ln/>
        </p:spPr>
      </p:sp>
      <p:sp>
        <p:nvSpPr>
          <p:cNvPr id="253957"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73</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3"/>
          <p:cNvSpPr>
            <a:spLocks noGrp="1" noChangeArrowheads="1"/>
          </p:cNvSpPr>
          <p:nvPr>
            <p:ph type="dt" sz="quarter" idx="1"/>
          </p:nvPr>
        </p:nvSpPr>
        <p:spPr>
          <a:noFill/>
        </p:spPr>
        <p:txBody>
          <a:bodyPr/>
          <a:lstStyle/>
          <a:p>
            <a:r>
              <a:rPr lang="en-US" smtClean="0"/>
              <a:t>	September 2004 Revision</a:t>
            </a:r>
          </a:p>
        </p:txBody>
      </p:sp>
      <p:sp>
        <p:nvSpPr>
          <p:cNvPr id="256003"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929E947A-B369-4812-A40B-7422B9AF09FB}" type="slidenum">
              <a:rPr lang="en-US" smtClean="0">
                <a:latin typeface="Arial Narrow" pitchFamily="34" charset="0"/>
              </a:rPr>
              <a:pPr/>
              <a:t>74</a:t>
            </a:fld>
            <a:r>
              <a:rPr lang="en-US" smtClean="0">
                <a:latin typeface="Arial Narrow" pitchFamily="34" charset="0"/>
              </a:rPr>
              <a:t>	Switch Training</a:t>
            </a:r>
          </a:p>
        </p:txBody>
      </p:sp>
      <p:sp>
        <p:nvSpPr>
          <p:cNvPr id="256004" name="Rectangle 2"/>
          <p:cNvSpPr>
            <a:spLocks noGrp="1" noRot="1" noChangeAspect="1" noChangeArrowheads="1" noTextEdit="1"/>
          </p:cNvSpPr>
          <p:nvPr>
            <p:ph type="sldImg"/>
          </p:nvPr>
        </p:nvSpPr>
        <p:spPr>
          <a:ln/>
        </p:spPr>
      </p:sp>
      <p:sp>
        <p:nvSpPr>
          <p:cNvPr id="256005" name="Rectangle 3"/>
          <p:cNvSpPr>
            <a:spLocks noGrp="1" noChangeArrowheads="1"/>
          </p:cNvSpPr>
          <p:nvPr>
            <p:ph type="body" idx="1"/>
          </p:nvPr>
        </p:nvSpPr>
        <p:spPr>
          <a:noFill/>
          <a:ln/>
        </p:spPr>
        <p:txBody>
          <a:bodyPr/>
          <a:lstStyle/>
          <a:p>
            <a:pPr eaLnBrk="1" hangingPunct="1"/>
            <a:r>
              <a:rPr lang="en-US" dirty="0" smtClean="0"/>
              <a:t>If the system is existing, simply add the new modules in MAX. Make sure the controller is able to talk to the new switches. For</a:t>
            </a:r>
            <a:r>
              <a:rPr lang="en-US" baseline="0" dirty="0" smtClean="0"/>
              <a:t> </a:t>
            </a:r>
            <a:r>
              <a:rPr lang="en-US" dirty="0" smtClean="0"/>
              <a:t>example, if you have a 4060 controlling an existing system, then you will not be able to talk to some new switches. See the previous slide.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75</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616C7D-79E5-4EC2-A34C-383A7899FA46}" type="slidenum">
              <a:rPr lang="en-US"/>
              <a:pPr/>
              <a:t>7</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p:txBody>
          <a:bodyPr/>
          <a:lstStyle/>
          <a:p>
            <a:r>
              <a:rPr lang="en-US" dirty="0"/>
              <a:t>In order to utilize switching in your test systems, it is important to understand the different types of switching topologies that are available. </a:t>
            </a:r>
          </a:p>
          <a:p>
            <a:endParaRPr lang="en-US" dirty="0"/>
          </a:p>
          <a:p>
            <a:r>
              <a:rPr lang="en-US" dirty="0"/>
              <a:t>The first and most common type is general purpose.  These are just like the light switch on the wall – opening and closing to connect loads or switch power signals.</a:t>
            </a:r>
          </a:p>
          <a:p>
            <a:endParaRPr lang="en-US" dirty="0"/>
          </a:p>
          <a:p>
            <a:r>
              <a:rPr lang="en-US" dirty="0"/>
              <a:t>Slightly more complicated is the multiplexer topology.  This is a combination of general purpose relays used to connect multiple signals to one common point.  If you would like to measure ten channels into a digitizer, you can multiplex 10 to 1.  You can similarly source 10 channels with an </a:t>
            </a:r>
            <a:r>
              <a:rPr lang="en-US" dirty="0" err="1"/>
              <a:t>arb</a:t>
            </a:r>
            <a:r>
              <a:rPr lang="en-US" dirty="0"/>
              <a:t> – the multiplexer is bi-directional.</a:t>
            </a:r>
          </a:p>
          <a:p>
            <a:endParaRPr lang="en-US" dirty="0"/>
          </a:p>
          <a:p>
            <a:r>
              <a:rPr lang="en-US" dirty="0"/>
              <a:t>Finally, if you connect simple relays in a matrix configuration, you can connect any row to any column, offering the most flexibility for signal routing.  In this case, we show a DMM, scope, and </a:t>
            </a:r>
            <a:r>
              <a:rPr lang="en-US" dirty="0" err="1"/>
              <a:t>arb</a:t>
            </a:r>
            <a:r>
              <a:rPr lang="en-US" dirty="0"/>
              <a:t> connected to the rows and UUT points on the columns.  We can connect any of these test units to any of the instruments, in any order or at the same time – hence, the flexibility of the matrix.</a:t>
            </a:r>
          </a:p>
          <a:p>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76</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PXI</a:t>
            </a:r>
            <a:r>
              <a:rPr lang="en-US" baseline="0" dirty="0" smtClean="0"/>
              <a:t> Express compatible cards have different connectors which plug into the PXI chassis’s backplane. Due to the differences in the connectors, some functionality changed, including the ability to control devices in the chassis.</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77</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78</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79</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80</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81</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82</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83</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8" charset="0"/>
                <a:ea typeface="+mn-ea"/>
                <a:cs typeface="+mn-cs"/>
              </a:rPr>
              <a:t>Use this procedure to install an NI SCXI switch module in any of the</a:t>
            </a:r>
          </a:p>
          <a:p>
            <a:r>
              <a:rPr lang="en-US" sz="1200" kern="1200" baseline="0" dirty="0" smtClean="0">
                <a:solidFill>
                  <a:schemeClr val="tx1"/>
                </a:solidFill>
                <a:latin typeface="Times New Roman" pitchFamily="18" charset="0"/>
                <a:ea typeface="+mn-ea"/>
                <a:cs typeface="+mn-cs"/>
              </a:rPr>
              <a:t>following configurations:</a:t>
            </a:r>
          </a:p>
          <a:p>
            <a:r>
              <a:rPr lang="en-US" sz="1200" kern="1200" baseline="0" dirty="0" smtClean="0">
                <a:solidFill>
                  <a:schemeClr val="tx1"/>
                </a:solidFill>
                <a:latin typeface="Times New Roman" pitchFamily="18" charset="0"/>
                <a:ea typeface="+mn-ea"/>
                <a:cs typeface="+mn-cs"/>
              </a:rPr>
              <a:t>• NI PXI-1011/1052 chassis with a switch controller </a:t>
            </a:r>
            <a:r>
              <a:rPr lang="en-US" sz="1200" i="1" kern="1200" baseline="0" dirty="0" smtClean="0">
                <a:solidFill>
                  <a:schemeClr val="tx1"/>
                </a:solidFill>
                <a:latin typeface="Times New Roman" pitchFamily="18" charset="0"/>
                <a:ea typeface="+mn-ea"/>
                <a:cs typeface="+mn-cs"/>
              </a:rPr>
              <a:t>not in the rightmost</a:t>
            </a:r>
          </a:p>
          <a:p>
            <a:r>
              <a:rPr lang="en-US" sz="1200" kern="1200" baseline="0" dirty="0" smtClean="0">
                <a:solidFill>
                  <a:schemeClr val="tx1"/>
                </a:solidFill>
                <a:latin typeface="Times New Roman" pitchFamily="18" charset="0"/>
                <a:ea typeface="+mn-ea"/>
                <a:cs typeface="+mn-cs"/>
              </a:rPr>
              <a:t>PXI slot of the chassis</a:t>
            </a:r>
          </a:p>
          <a:p>
            <a:r>
              <a:rPr lang="en-US" sz="1200" kern="1200" baseline="0" dirty="0" smtClean="0">
                <a:solidFill>
                  <a:schemeClr val="tx1"/>
                </a:solidFill>
                <a:latin typeface="Times New Roman" pitchFamily="18" charset="0"/>
                <a:ea typeface="+mn-ea"/>
                <a:cs typeface="+mn-cs"/>
              </a:rPr>
              <a:t>• NI PXI-1011/1052 chassis with an NI PXI Express switch controller in</a:t>
            </a:r>
          </a:p>
          <a:p>
            <a:r>
              <a:rPr lang="en-US" sz="1200" kern="1200" baseline="0" dirty="0" smtClean="0">
                <a:solidFill>
                  <a:schemeClr val="tx1"/>
                </a:solidFill>
                <a:latin typeface="Times New Roman" pitchFamily="18" charset="0"/>
                <a:ea typeface="+mn-ea"/>
                <a:cs typeface="+mn-cs"/>
              </a:rPr>
              <a:t>any slot of the chassis</a:t>
            </a:r>
          </a:p>
          <a:p>
            <a:r>
              <a:rPr lang="en-US" sz="1200" kern="1200" baseline="0" dirty="0" smtClean="0">
                <a:solidFill>
                  <a:schemeClr val="tx1"/>
                </a:solidFill>
                <a:latin typeface="Times New Roman" pitchFamily="18" charset="0"/>
                <a:ea typeface="+mn-ea"/>
                <a:cs typeface="+mn-cs"/>
              </a:rPr>
              <a:t>In these configurations, you can control NI SCXI switches using an</a:t>
            </a:r>
          </a:p>
          <a:p>
            <a:r>
              <a:rPr lang="en-US" sz="1200" kern="1200" baseline="0" dirty="0" smtClean="0">
                <a:solidFill>
                  <a:schemeClr val="tx1"/>
                </a:solidFill>
                <a:latin typeface="Times New Roman" pitchFamily="18" charset="0"/>
                <a:ea typeface="+mn-ea"/>
                <a:cs typeface="+mn-cs"/>
              </a:rPr>
              <a:t>SH9MD-AUX cable. Refer to Table 1 to verify that the controller supports</a:t>
            </a:r>
          </a:p>
          <a:p>
            <a:r>
              <a:rPr lang="en-US" sz="1200" kern="1200" baseline="0" dirty="0" smtClean="0">
                <a:solidFill>
                  <a:schemeClr val="tx1"/>
                </a:solidFill>
                <a:latin typeface="Times New Roman" pitchFamily="18" charset="0"/>
                <a:ea typeface="+mn-ea"/>
                <a:cs typeface="+mn-cs"/>
              </a:rPr>
              <a:t>the NI SCXI switch module you are installing.</a:t>
            </a:r>
            <a:endParaRPr lang="en-US" dirty="0"/>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84</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85</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3"/>
          <p:cNvSpPr>
            <a:spLocks noGrp="1" noChangeArrowheads="1"/>
          </p:cNvSpPr>
          <p:nvPr>
            <p:ph type="dt" sz="quarter" idx="1"/>
          </p:nvPr>
        </p:nvSpPr>
        <p:spPr>
          <a:noFill/>
        </p:spPr>
        <p:txBody>
          <a:bodyPr/>
          <a:lstStyle/>
          <a:p>
            <a:r>
              <a:rPr lang="en-US" smtClean="0"/>
              <a:t>	September 2004 Revision</a:t>
            </a:r>
          </a:p>
        </p:txBody>
      </p:sp>
      <p:sp>
        <p:nvSpPr>
          <p:cNvPr id="173059"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4160BDA6-A851-4B15-B326-D1F6835DE1FD}" type="slidenum">
              <a:rPr lang="en-US" smtClean="0">
                <a:latin typeface="Arial Narrow" pitchFamily="34" charset="0"/>
              </a:rPr>
              <a:pPr/>
              <a:t>8</a:t>
            </a:fld>
            <a:r>
              <a:rPr lang="en-US" smtClean="0">
                <a:latin typeface="Arial Narrow" pitchFamily="34" charset="0"/>
              </a:rPr>
              <a:t>	Switch Training</a:t>
            </a:r>
          </a:p>
        </p:txBody>
      </p:sp>
      <p:sp>
        <p:nvSpPr>
          <p:cNvPr id="173060" name="Rectangle 2"/>
          <p:cNvSpPr>
            <a:spLocks noGrp="1" noRot="1" noChangeAspect="1" noChangeArrowheads="1" noTextEdit="1"/>
          </p:cNvSpPr>
          <p:nvPr>
            <p:ph type="sldImg"/>
          </p:nvPr>
        </p:nvSpPr>
        <p:spPr>
          <a:ln/>
        </p:spPr>
      </p:sp>
      <p:sp>
        <p:nvSpPr>
          <p:cNvPr id="173061" name="Rectangle 3"/>
          <p:cNvSpPr>
            <a:spLocks noGrp="1" noChangeArrowheads="1"/>
          </p:cNvSpPr>
          <p:nvPr>
            <p:ph type="body" idx="1"/>
          </p:nvPr>
        </p:nvSpPr>
        <p:spPr>
          <a:noFill/>
          <a:ln/>
        </p:spPr>
        <p:txBody>
          <a:bodyPr/>
          <a:lstStyle/>
          <a:p>
            <a:pPr eaLnBrk="1" hangingPunct="1">
              <a:spcBef>
                <a:spcPct val="50000"/>
              </a:spcBef>
              <a:spcAft>
                <a:spcPct val="50000"/>
              </a:spcAft>
            </a:pPr>
            <a:r>
              <a:rPr lang="en-US" dirty="0" smtClean="0"/>
              <a:t>General purpose switching is comprised of individually controlled relays of form A, B or C.  These relays have three common uses:</a:t>
            </a:r>
          </a:p>
          <a:p>
            <a:pPr eaLnBrk="1" hangingPunct="1">
              <a:spcBef>
                <a:spcPct val="0"/>
              </a:spcBef>
              <a:buFontTx/>
              <a:buAutoNum type="arabicPeriod"/>
            </a:pPr>
            <a:r>
              <a:rPr lang="en-US" dirty="0" smtClean="0"/>
              <a:t>Isolated control and power switching</a:t>
            </a:r>
          </a:p>
          <a:p>
            <a:pPr eaLnBrk="1" hangingPunct="1">
              <a:spcBef>
                <a:spcPct val="0"/>
              </a:spcBef>
              <a:buFontTx/>
              <a:buAutoNum type="arabicPeriod"/>
            </a:pPr>
            <a:r>
              <a:rPr lang="en-US" dirty="0" smtClean="0"/>
              <a:t>Automated test systems</a:t>
            </a:r>
          </a:p>
          <a:p>
            <a:pPr eaLnBrk="1" hangingPunct="1">
              <a:spcBef>
                <a:spcPct val="0"/>
              </a:spcBef>
              <a:buFontTx/>
              <a:buAutoNum type="arabicPeriod"/>
            </a:pPr>
            <a:r>
              <a:rPr lang="en-US" dirty="0" smtClean="0"/>
              <a:t>Used as building blocks for larger more complex topologies</a:t>
            </a:r>
          </a:p>
          <a:p>
            <a:pPr eaLnBrk="1" hangingPunct="1"/>
            <a:r>
              <a:rPr lang="en-US" dirty="0" smtClean="0"/>
              <a:t>Single-Pole (SP) relays have only one source wire. Single-Throw (ST) relays can make a connection in only one position. Double-Pole (DP) relays have two source wires (usually + and -). Double-Throw (DT) relays can make a connection in one of two different positions.</a:t>
            </a:r>
          </a:p>
          <a:p>
            <a:pPr eaLnBrk="1" hangingPunct="1"/>
            <a:r>
              <a:rPr lang="en-US" dirty="0" smtClean="0"/>
              <a:t>Thus, SPST relays have one source wire and can have make only one connection. A SPDT relay has one source wire and can make one of two connections. </a:t>
            </a:r>
          </a:p>
          <a:p>
            <a:pPr eaLnBrk="1" hangingPunct="1"/>
            <a:r>
              <a:rPr lang="en-US" dirty="0" smtClean="0"/>
              <a:t>For a DPDT relay, the two source wires are linked and move together. Both poles are always in the same position.</a:t>
            </a:r>
          </a:p>
          <a:p>
            <a:pPr eaLnBrk="1" hangingPunct="1"/>
            <a:r>
              <a:rPr lang="en-US" dirty="0" smtClean="0"/>
              <a:t>Form A is a SPST relay that is normally open. Form B is a SPST relay that is normally closed. Form C is a SPDT relay that uses a “break-before-make” methodology. This means that the relay opens the connection between input and output before switching it.</a:t>
            </a:r>
          </a:p>
          <a:p>
            <a:pPr eaLnBrk="1" hangingPunct="1"/>
            <a:endParaRPr 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86</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87</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88</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89</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3"/>
          <p:cNvSpPr>
            <a:spLocks noGrp="1" noChangeArrowheads="1"/>
          </p:cNvSpPr>
          <p:nvPr>
            <p:ph type="dt" sz="quarter" idx="1"/>
          </p:nvPr>
        </p:nvSpPr>
        <p:spPr>
          <a:noFill/>
        </p:spPr>
        <p:txBody>
          <a:bodyPr/>
          <a:lstStyle/>
          <a:p>
            <a:r>
              <a:rPr lang="en-US" smtClean="0"/>
              <a:t>	September 2004 Revision</a:t>
            </a:r>
          </a:p>
        </p:txBody>
      </p:sp>
      <p:sp>
        <p:nvSpPr>
          <p:cNvPr id="261123"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133652F6-6D7C-4D75-9D58-252776AD1D0E}" type="slidenum">
              <a:rPr lang="en-US" smtClean="0">
                <a:latin typeface="Arial Narrow" pitchFamily="34" charset="0"/>
              </a:rPr>
              <a:pPr/>
              <a:t>90</a:t>
            </a:fld>
            <a:r>
              <a:rPr lang="en-US" smtClean="0">
                <a:latin typeface="Arial Narrow" pitchFamily="34" charset="0"/>
              </a:rPr>
              <a:t>	Switch Training</a:t>
            </a:r>
          </a:p>
        </p:txBody>
      </p:sp>
      <p:sp>
        <p:nvSpPr>
          <p:cNvPr id="261124" name="Rectangle 2"/>
          <p:cNvSpPr>
            <a:spLocks noGrp="1" noRot="1" noChangeAspect="1" noChangeArrowheads="1" noTextEdit="1"/>
          </p:cNvSpPr>
          <p:nvPr>
            <p:ph type="sldImg"/>
          </p:nvPr>
        </p:nvSpPr>
        <p:spPr>
          <a:ln/>
        </p:spPr>
      </p:sp>
      <p:sp>
        <p:nvSpPr>
          <p:cNvPr id="261125" name="Rectangle 3"/>
          <p:cNvSpPr>
            <a:spLocks noGrp="1" noChangeArrowheads="1"/>
          </p:cNvSpPr>
          <p:nvPr>
            <p:ph type="body" idx="1"/>
          </p:nvPr>
        </p:nvSpPr>
        <p:spPr>
          <a:noFill/>
          <a:ln/>
        </p:spPr>
        <p:txBody>
          <a:bodyPr/>
          <a:lstStyle/>
          <a:p>
            <a:pPr marL="228600" indent="-228600" eaLnBrk="1" hangingPunct="1">
              <a:buAutoNum type="arabicPeriod"/>
            </a:pPr>
            <a:r>
              <a:rPr lang="en-US" dirty="0" smtClean="0"/>
              <a:t>NI</a:t>
            </a:r>
            <a:r>
              <a:rPr lang="en-US" baseline="0" dirty="0" smtClean="0"/>
              <a:t> Switches </a:t>
            </a:r>
            <a:r>
              <a:rPr lang="en-US" dirty="0" smtClean="0"/>
              <a:t>Getting</a:t>
            </a:r>
            <a:r>
              <a:rPr lang="en-US" baseline="0" dirty="0" smtClean="0"/>
              <a:t> Start Guide</a:t>
            </a:r>
          </a:p>
          <a:p>
            <a:pPr marL="228600" indent="-228600" eaLnBrk="1" hangingPunct="1">
              <a:buAutoNum type="arabicPeriod"/>
            </a:pPr>
            <a:r>
              <a:rPr lang="en-US" baseline="0" dirty="0" smtClean="0"/>
              <a:t>10-pin or 50-pin connector</a:t>
            </a:r>
          </a:p>
          <a:p>
            <a:pPr marL="228600" indent="-228600" eaLnBrk="1" hangingPunct="1">
              <a:buAutoNum type="arabicPeriod"/>
            </a:pPr>
            <a:r>
              <a:rPr lang="en-US" baseline="0" dirty="0" smtClean="0"/>
              <a:t>SCXI-1357,1358,1359, the USB-1357, 1358, 1359 , SCXI-1362, SCXI-1349</a:t>
            </a:r>
            <a:endParaRPr lang="en-US" dirty="0"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3"/>
          <p:cNvSpPr>
            <a:spLocks noGrp="1" noChangeArrowheads="1"/>
          </p:cNvSpPr>
          <p:nvPr>
            <p:ph type="dt" sz="quarter" idx="1"/>
          </p:nvPr>
        </p:nvSpPr>
        <p:spPr>
          <a:noFill/>
        </p:spPr>
        <p:txBody>
          <a:bodyPr/>
          <a:lstStyle/>
          <a:p>
            <a:r>
              <a:rPr lang="en-US" smtClean="0"/>
              <a:t>	September 2004 Revision</a:t>
            </a:r>
          </a:p>
        </p:txBody>
      </p:sp>
      <p:sp>
        <p:nvSpPr>
          <p:cNvPr id="262147"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4A64CD6A-0BCC-4F2B-A9FE-7D5098419A76}" type="slidenum">
              <a:rPr lang="en-US" smtClean="0">
                <a:latin typeface="Arial Narrow" pitchFamily="34" charset="0"/>
              </a:rPr>
              <a:pPr/>
              <a:t>91</a:t>
            </a:fld>
            <a:r>
              <a:rPr lang="en-US" smtClean="0">
                <a:latin typeface="Arial Narrow" pitchFamily="34" charset="0"/>
              </a:rPr>
              <a:t>	Switch Training</a:t>
            </a:r>
          </a:p>
        </p:txBody>
      </p:sp>
      <p:sp>
        <p:nvSpPr>
          <p:cNvPr id="262148" name="Rectangle 2"/>
          <p:cNvSpPr>
            <a:spLocks noGrp="1" noRot="1" noChangeAspect="1" noChangeArrowheads="1" noTextEdit="1"/>
          </p:cNvSpPr>
          <p:nvPr>
            <p:ph type="sldImg"/>
          </p:nvPr>
        </p:nvSpPr>
        <p:spPr>
          <a:ln/>
        </p:spPr>
      </p:sp>
      <p:sp>
        <p:nvSpPr>
          <p:cNvPr id="26214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3"/>
          <p:cNvSpPr>
            <a:spLocks noGrp="1" noChangeArrowheads="1"/>
          </p:cNvSpPr>
          <p:nvPr>
            <p:ph type="dt" sz="quarter" idx="1"/>
          </p:nvPr>
        </p:nvSpPr>
        <p:spPr bwMode="auto">
          <a:noFill/>
          <a:ln>
            <a:miter lim="800000"/>
            <a:headEnd/>
            <a:tailEnd/>
          </a:ln>
        </p:spPr>
        <p:txBody>
          <a:bodyPr/>
          <a:lstStyle/>
          <a:p>
            <a:r>
              <a:rPr lang="en-US" dirty="0" smtClean="0"/>
              <a:t>	September 2004 Revision</a:t>
            </a:r>
          </a:p>
        </p:txBody>
      </p:sp>
      <p:sp>
        <p:nvSpPr>
          <p:cNvPr id="310275" name="Rectangle 7"/>
          <p:cNvSpPr>
            <a:spLocks noGrp="1" noChangeArrowheads="1"/>
          </p:cNvSpPr>
          <p:nvPr>
            <p:ph type="sldNum" sz="quarter" idx="5"/>
          </p:nvPr>
        </p:nvSpPr>
        <p:spPr bwMode="auto">
          <a:noFill/>
          <a:ln>
            <a:miter lim="800000"/>
            <a:headEnd/>
            <a:tailEnd/>
          </a:ln>
        </p:spPr>
        <p:txBody>
          <a:bodyPr/>
          <a:lstStyle/>
          <a:p>
            <a:r>
              <a:rPr lang="en-US" dirty="0" smtClean="0"/>
              <a:t>	 </a:t>
            </a:r>
            <a:r>
              <a:rPr lang="en-US" dirty="0" smtClean="0">
                <a:cs typeface="Arial" pitchFamily="34" charset="0"/>
              </a:rPr>
              <a:t>© </a:t>
            </a:r>
            <a:r>
              <a:rPr lang="en-US" dirty="0" smtClean="0"/>
              <a:t>National Instruments Corporation	</a:t>
            </a:r>
            <a:fld id="{31F6FEBF-8FE2-44E2-B557-421E311E3FAC}" type="slidenum">
              <a:rPr lang="en-US" smtClean="0"/>
              <a:pPr/>
              <a:t>92</a:t>
            </a:fld>
            <a:r>
              <a:rPr lang="en-US" dirty="0" smtClean="0"/>
              <a:t>	Switch Training</a:t>
            </a:r>
          </a:p>
        </p:txBody>
      </p:sp>
      <p:sp>
        <p:nvSpPr>
          <p:cNvPr id="310276" name="Rectangle 2"/>
          <p:cNvSpPr>
            <a:spLocks noGrp="1" noRot="1" noChangeAspect="1" noChangeArrowheads="1" noTextEdit="1"/>
          </p:cNvSpPr>
          <p:nvPr>
            <p:ph type="sldImg"/>
          </p:nvPr>
        </p:nvSpPr>
        <p:spPr/>
      </p:sp>
      <p:sp>
        <p:nvSpPr>
          <p:cNvPr id="310277" name="Rectangle 3"/>
          <p:cNvSpPr>
            <a:spLocks noGrp="1" noChangeArrowheads="1"/>
          </p:cNvSpPr>
          <p:nvPr>
            <p:ph type="body" idx="1"/>
          </p:nvPr>
        </p:nvSpPr>
        <p:spPr>
          <a:noFill/>
          <a:ln/>
        </p:spPr>
        <p:txBody>
          <a:bodyPr/>
          <a:lstStyle/>
          <a:p>
            <a:pPr eaLnBrk="1" hangingPunct="1"/>
            <a:r>
              <a:rPr lang="en-US" dirty="0" smtClean="0">
                <a:latin typeface="Arial" pitchFamily="34" charset="0"/>
              </a:rPr>
              <a:t>The SFP is a very important debugging tool and allow to make a connection without having to program the switch with an ADE. It can also be used to actuate relays or to monitor relay states while another process actuates relays. </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3"/>
          <p:cNvSpPr>
            <a:spLocks noGrp="1" noChangeArrowheads="1"/>
          </p:cNvSpPr>
          <p:nvPr>
            <p:ph type="dt" sz="quarter" idx="1"/>
          </p:nvPr>
        </p:nvSpPr>
        <p:spPr>
          <a:noFill/>
        </p:spPr>
        <p:txBody>
          <a:bodyPr/>
          <a:lstStyle/>
          <a:p>
            <a:r>
              <a:rPr lang="en-US" smtClean="0">
                <a:latin typeface="Arial" pitchFamily="34" charset="0"/>
              </a:rPr>
              <a:t>March 2005 Revision</a:t>
            </a:r>
          </a:p>
        </p:txBody>
      </p:sp>
      <p:sp>
        <p:nvSpPr>
          <p:cNvPr id="289795" name="Rectangle 6"/>
          <p:cNvSpPr>
            <a:spLocks noGrp="1" noChangeArrowheads="1"/>
          </p:cNvSpPr>
          <p:nvPr>
            <p:ph type="ftr" sz="quarter" idx="4"/>
          </p:nvPr>
        </p:nvSpPr>
        <p:spPr>
          <a:xfrm>
            <a:off x="0" y="8829675"/>
            <a:ext cx="2971800" cy="465138"/>
          </a:xfrm>
          <a:prstGeom prst="rect">
            <a:avLst/>
          </a:prstGeom>
          <a:noFill/>
        </p:spPr>
        <p:txBody>
          <a:bodyPr/>
          <a:lstStyle/>
          <a:p>
            <a:r>
              <a:rPr lang="en-US" smtClean="0"/>
              <a:t>© National Instruments Corporation</a:t>
            </a:r>
          </a:p>
        </p:txBody>
      </p:sp>
      <p:sp>
        <p:nvSpPr>
          <p:cNvPr id="289796" name="Rectangle 7"/>
          <p:cNvSpPr>
            <a:spLocks noGrp="1" noChangeArrowheads="1"/>
          </p:cNvSpPr>
          <p:nvPr>
            <p:ph type="sldNum" sz="quarter" idx="5"/>
          </p:nvPr>
        </p:nvSpPr>
        <p:spPr>
          <a:noFill/>
        </p:spPr>
        <p:txBody>
          <a:bodyPr/>
          <a:lstStyle/>
          <a:p>
            <a:fld id="{4D1AAB77-ECFF-4167-B74B-563CBB4B2290}" type="slidenum">
              <a:rPr lang="en-US" smtClean="0"/>
              <a:pPr/>
              <a:t>93</a:t>
            </a:fld>
            <a:endParaRPr lang="en-US" smtClean="0"/>
          </a:p>
        </p:txBody>
      </p:sp>
      <p:sp>
        <p:nvSpPr>
          <p:cNvPr id="289797" name="Rectangle 2"/>
          <p:cNvSpPr>
            <a:spLocks noGrp="1" noRot="1" noChangeAspect="1" noChangeArrowheads="1" noTextEdit="1"/>
          </p:cNvSpPr>
          <p:nvPr>
            <p:ph type="sldImg"/>
          </p:nvPr>
        </p:nvSpPr>
        <p:spPr>
          <a:ln/>
        </p:spPr>
      </p:sp>
      <p:sp>
        <p:nvSpPr>
          <p:cNvPr id="289798" name="Rectangle 3"/>
          <p:cNvSpPr>
            <a:spLocks noGrp="1" noChangeArrowheads="1"/>
          </p:cNvSpPr>
          <p:nvPr>
            <p:ph type="body" idx="1"/>
          </p:nvPr>
        </p:nvSpPr>
        <p:spPr>
          <a:xfrm>
            <a:off x="522288" y="4419600"/>
            <a:ext cx="5888037" cy="4183063"/>
          </a:xfrm>
          <a:noFill/>
          <a:ln/>
        </p:spPr>
        <p:txBody>
          <a:bodyPr/>
          <a:lstStyle/>
          <a:p>
            <a:r>
              <a:rPr lang="en-US" sz="1200" kern="1200" dirty="0" smtClean="0">
                <a:solidFill>
                  <a:schemeClr val="tx1"/>
                </a:solidFill>
                <a:latin typeface="Times New Roman" pitchFamily="18" charset="0"/>
                <a:ea typeface="+mn-ea"/>
                <a:cs typeface="+mn-cs"/>
              </a:rPr>
              <a:t>This exercise shows how to</a:t>
            </a:r>
            <a:r>
              <a:rPr lang="en-US" sz="1200" kern="1200" baseline="0" dirty="0" smtClean="0">
                <a:solidFill>
                  <a:schemeClr val="tx1"/>
                </a:solidFill>
                <a:latin typeface="Times New Roman" pitchFamily="18" charset="0"/>
                <a:ea typeface="+mn-ea"/>
                <a:cs typeface="+mn-cs"/>
              </a:rPr>
              <a:t> use the soft front panel to control switches.  Have the students open the soft front panel and get accustomed to the API. </a:t>
            </a:r>
            <a:endParaRPr lang="en-US" sz="1200" kern="1200" dirty="0" smtClean="0">
              <a:solidFill>
                <a:schemeClr val="tx1"/>
              </a:solidFill>
              <a:latin typeface="Times New Roman" pitchFamily="18" charset="0"/>
              <a:ea typeface="+mn-ea"/>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3"/>
          <p:cNvSpPr>
            <a:spLocks noGrp="1" noChangeArrowheads="1"/>
          </p:cNvSpPr>
          <p:nvPr>
            <p:ph type="dt" sz="quarter" idx="1"/>
          </p:nvPr>
        </p:nvSpPr>
        <p:spPr bwMode="auto">
          <a:noFill/>
          <a:ln>
            <a:miter lim="800000"/>
            <a:headEnd/>
            <a:tailEnd/>
          </a:ln>
        </p:spPr>
        <p:txBody>
          <a:bodyPr/>
          <a:lstStyle/>
          <a:p>
            <a:r>
              <a:rPr lang="en-US" dirty="0" smtClean="0"/>
              <a:t>	September 2004 Revision</a:t>
            </a:r>
          </a:p>
        </p:txBody>
      </p:sp>
      <p:sp>
        <p:nvSpPr>
          <p:cNvPr id="311299" name="Rectangle 7"/>
          <p:cNvSpPr>
            <a:spLocks noGrp="1" noChangeArrowheads="1"/>
          </p:cNvSpPr>
          <p:nvPr>
            <p:ph type="sldNum" sz="quarter" idx="5"/>
          </p:nvPr>
        </p:nvSpPr>
        <p:spPr bwMode="auto">
          <a:noFill/>
          <a:ln>
            <a:miter lim="800000"/>
            <a:headEnd/>
            <a:tailEnd/>
          </a:ln>
        </p:spPr>
        <p:txBody>
          <a:bodyPr/>
          <a:lstStyle/>
          <a:p>
            <a:r>
              <a:rPr lang="en-US" dirty="0" smtClean="0"/>
              <a:t>	 </a:t>
            </a:r>
            <a:r>
              <a:rPr lang="en-US" dirty="0" smtClean="0">
                <a:cs typeface="Arial" pitchFamily="34" charset="0"/>
              </a:rPr>
              <a:t>© </a:t>
            </a:r>
            <a:r>
              <a:rPr lang="en-US" dirty="0" smtClean="0"/>
              <a:t>National Instruments Corporation	</a:t>
            </a:r>
            <a:fld id="{111A2601-2E91-4A12-A45A-2C2876FF746E}" type="slidenum">
              <a:rPr lang="en-US" smtClean="0"/>
              <a:pPr/>
              <a:t>94</a:t>
            </a:fld>
            <a:r>
              <a:rPr lang="en-US" dirty="0" smtClean="0"/>
              <a:t>	Switch Training</a:t>
            </a:r>
          </a:p>
        </p:txBody>
      </p:sp>
      <p:sp>
        <p:nvSpPr>
          <p:cNvPr id="311300" name="Rectangle 2"/>
          <p:cNvSpPr>
            <a:spLocks noGrp="1" noRot="1" noChangeAspect="1" noChangeArrowheads="1" noTextEdit="1"/>
          </p:cNvSpPr>
          <p:nvPr>
            <p:ph type="sldImg"/>
          </p:nvPr>
        </p:nvSpPr>
        <p:spPr/>
      </p:sp>
      <p:sp>
        <p:nvSpPr>
          <p:cNvPr id="311301" name="Rectangle 3"/>
          <p:cNvSpPr>
            <a:spLocks noGrp="1" noChangeArrowheads="1"/>
          </p:cNvSpPr>
          <p:nvPr>
            <p:ph type="body" idx="1"/>
          </p:nvPr>
        </p:nvSpPr>
        <p:spPr>
          <a:noFill/>
          <a:ln/>
        </p:spPr>
        <p:txBody>
          <a:bodyPr/>
          <a:lstStyle/>
          <a:p>
            <a:pPr eaLnBrk="1" hangingPunct="1"/>
            <a:r>
              <a:rPr lang="en-US" dirty="0" smtClean="0">
                <a:latin typeface="Arial" pitchFamily="34" charset="0"/>
              </a:rPr>
              <a:t>When the topology is selected, a graphical schematic is shown. This schematic is clickable to connect rows and columns, channels or change relay states.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3"/>
          <p:cNvSpPr>
            <a:spLocks noGrp="1" noChangeArrowheads="1"/>
          </p:cNvSpPr>
          <p:nvPr>
            <p:ph type="dt" sz="quarter" idx="1"/>
          </p:nvPr>
        </p:nvSpPr>
        <p:spPr bwMode="auto">
          <a:noFill/>
          <a:ln>
            <a:miter lim="800000"/>
            <a:headEnd/>
            <a:tailEnd/>
          </a:ln>
        </p:spPr>
        <p:txBody>
          <a:bodyPr/>
          <a:lstStyle/>
          <a:p>
            <a:r>
              <a:rPr lang="en-US" dirty="0" smtClean="0"/>
              <a:t>	September 2004 Revision</a:t>
            </a:r>
          </a:p>
        </p:txBody>
      </p:sp>
      <p:sp>
        <p:nvSpPr>
          <p:cNvPr id="312323" name="Rectangle 7"/>
          <p:cNvSpPr>
            <a:spLocks noGrp="1" noChangeArrowheads="1"/>
          </p:cNvSpPr>
          <p:nvPr>
            <p:ph type="sldNum" sz="quarter" idx="5"/>
          </p:nvPr>
        </p:nvSpPr>
        <p:spPr bwMode="auto">
          <a:noFill/>
          <a:ln>
            <a:miter lim="800000"/>
            <a:headEnd/>
            <a:tailEnd/>
          </a:ln>
        </p:spPr>
        <p:txBody>
          <a:bodyPr/>
          <a:lstStyle/>
          <a:p>
            <a:r>
              <a:rPr lang="en-US" dirty="0" smtClean="0"/>
              <a:t>	 </a:t>
            </a:r>
            <a:r>
              <a:rPr lang="en-US" dirty="0" smtClean="0">
                <a:cs typeface="Arial" pitchFamily="34" charset="0"/>
              </a:rPr>
              <a:t>© </a:t>
            </a:r>
            <a:r>
              <a:rPr lang="en-US" dirty="0" smtClean="0"/>
              <a:t>National Instruments Corporation	</a:t>
            </a:r>
            <a:fld id="{39FDC091-816C-4057-9B54-338EF45128D6}" type="slidenum">
              <a:rPr lang="en-US" smtClean="0"/>
              <a:pPr/>
              <a:t>95</a:t>
            </a:fld>
            <a:r>
              <a:rPr lang="en-US" dirty="0" smtClean="0"/>
              <a:t>	Switch Training</a:t>
            </a:r>
          </a:p>
        </p:txBody>
      </p:sp>
      <p:sp>
        <p:nvSpPr>
          <p:cNvPr id="312324" name="Rectangle 2"/>
          <p:cNvSpPr>
            <a:spLocks noGrp="1" noRot="1" noChangeAspect="1" noChangeArrowheads="1" noTextEdit="1"/>
          </p:cNvSpPr>
          <p:nvPr>
            <p:ph type="sldImg"/>
          </p:nvPr>
        </p:nvSpPr>
        <p:spPr/>
      </p:sp>
      <p:sp>
        <p:nvSpPr>
          <p:cNvPr id="312325" name="Rectangle 3"/>
          <p:cNvSpPr>
            <a:spLocks noGrp="1" noChangeArrowheads="1"/>
          </p:cNvSpPr>
          <p:nvPr>
            <p:ph type="body" idx="1"/>
          </p:nvPr>
        </p:nvSpPr>
        <p:spPr>
          <a:noFill/>
          <a:ln/>
        </p:spPr>
        <p:txBody>
          <a:bodyPr/>
          <a:lstStyle/>
          <a:p>
            <a:pPr eaLnBrk="1" hangingPunct="1"/>
            <a:r>
              <a:rPr lang="en-US" dirty="0" smtClean="0">
                <a:latin typeface="Arial" pitchFamily="34" charset="0"/>
              </a:rPr>
              <a:t>In the relay tab, you can monitor which relays are closed or opened. To allow user to be able to change the relay state from this tab,  enable</a:t>
            </a:r>
            <a:r>
              <a:rPr lang="en-US" baseline="0" dirty="0" smtClean="0">
                <a:latin typeface="Arial" pitchFamily="34" charset="0"/>
              </a:rPr>
              <a:t> the </a:t>
            </a:r>
            <a:r>
              <a:rPr lang="en-US" dirty="0" smtClean="0">
                <a:latin typeface="Arial" pitchFamily="34" charset="0"/>
              </a:rPr>
              <a:t> </a:t>
            </a:r>
            <a:r>
              <a:rPr lang="en-US" b="1" dirty="0" smtClean="0">
                <a:latin typeface="Arial" pitchFamily="34" charset="0"/>
              </a:rPr>
              <a:t>Enable changing relay positions </a:t>
            </a:r>
            <a:r>
              <a:rPr lang="en-US" dirty="0" smtClean="0">
                <a:latin typeface="Arial" pitchFamily="34" charset="0"/>
              </a:rPr>
              <a:t>checkbox</a:t>
            </a:r>
            <a:r>
              <a:rPr lang="en-US" baseline="0" dirty="0" smtClean="0">
                <a:latin typeface="Arial" pitchFamily="34" charset="0"/>
              </a:rPr>
              <a:t> </a:t>
            </a:r>
            <a:r>
              <a:rPr lang="en-US" dirty="0" smtClean="0">
                <a:latin typeface="Arial" pitchFamily="34" charset="0"/>
              </a:rPr>
              <a:t>in the </a:t>
            </a:r>
            <a:r>
              <a:rPr lang="en-US" b="1" dirty="0" smtClean="0">
                <a:latin typeface="Arial" pitchFamily="34" charset="0"/>
              </a:rPr>
              <a:t>File»Options</a:t>
            </a:r>
            <a:r>
              <a:rPr lang="en-US" dirty="0" smtClean="0">
                <a:latin typeface="Arial" pitchFamily="34" charset="0"/>
              </a:rPr>
              <a:t> menu, as seen above.</a:t>
            </a:r>
          </a:p>
          <a:p>
            <a:pPr eaLnBrk="1" hangingPunct="1"/>
            <a:endParaRPr lang="en-US" dirty="0" smtClean="0">
              <a:latin typeface="Arial" pitchFamily="34" charset="0"/>
            </a:endParaRPr>
          </a:p>
          <a:p>
            <a:pPr eaLnBrk="1" hangingPunct="1"/>
            <a:r>
              <a:rPr lang="en-US" b="1" dirty="0" smtClean="0">
                <a:latin typeface="Arial" pitchFamily="34" charset="0"/>
              </a:rPr>
              <a:t>Note: </a:t>
            </a:r>
            <a:r>
              <a:rPr lang="en-US" b="0" dirty="0" smtClean="0">
                <a:latin typeface="Arial" pitchFamily="34" charset="0"/>
              </a:rPr>
              <a:t>O</a:t>
            </a:r>
            <a:r>
              <a:rPr lang="en-US" dirty="0" smtClean="0">
                <a:latin typeface="Arial" pitchFamily="34" charset="0"/>
              </a:rPr>
              <a:t>nce you change a relay’s state on the relay tab, the schematics tab might not reflect the true state of the switch module.</a:t>
            </a:r>
          </a:p>
          <a:p>
            <a:pPr eaLnBrk="1" hangingPunct="1"/>
            <a:endParaRPr lang="en-US" dirty="0"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3"/>
          <p:cNvSpPr>
            <a:spLocks noGrp="1" noChangeArrowheads="1"/>
          </p:cNvSpPr>
          <p:nvPr>
            <p:ph type="dt" sz="quarter" idx="1"/>
          </p:nvPr>
        </p:nvSpPr>
        <p:spPr>
          <a:noFill/>
        </p:spPr>
        <p:txBody>
          <a:bodyPr/>
          <a:lstStyle/>
          <a:p>
            <a:r>
              <a:rPr lang="en-US" smtClean="0"/>
              <a:t>	September 2004 Revision</a:t>
            </a:r>
          </a:p>
        </p:txBody>
      </p:sp>
      <p:sp>
        <p:nvSpPr>
          <p:cNvPr id="176131"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58138E1A-1B64-4D19-9390-09700A2B3686}" type="slidenum">
              <a:rPr lang="en-US" smtClean="0">
                <a:latin typeface="Arial Narrow" pitchFamily="34" charset="0"/>
              </a:rPr>
              <a:pPr/>
              <a:t>9</a:t>
            </a:fld>
            <a:r>
              <a:rPr lang="en-US" smtClean="0">
                <a:latin typeface="Arial Narrow" pitchFamily="34" charset="0"/>
              </a:rPr>
              <a:t>	Switch Training</a:t>
            </a:r>
          </a:p>
        </p:txBody>
      </p:sp>
      <p:sp>
        <p:nvSpPr>
          <p:cNvPr id="176132" name="Rectangle 2"/>
          <p:cNvSpPr>
            <a:spLocks noGrp="1" noRot="1" noChangeAspect="1" noChangeArrowheads="1" noTextEdit="1"/>
          </p:cNvSpPr>
          <p:nvPr>
            <p:ph type="sldImg"/>
          </p:nvPr>
        </p:nvSpPr>
        <p:spPr>
          <a:ln/>
        </p:spPr>
      </p:sp>
      <p:sp>
        <p:nvSpPr>
          <p:cNvPr id="176133" name="Rectangle 3"/>
          <p:cNvSpPr>
            <a:spLocks noGrp="1" noChangeArrowheads="1"/>
          </p:cNvSpPr>
          <p:nvPr>
            <p:ph type="body" idx="1"/>
          </p:nvPr>
        </p:nvSpPr>
        <p:spPr>
          <a:noFill/>
          <a:ln/>
        </p:spPr>
        <p:txBody>
          <a:bodyPr/>
          <a:lstStyle/>
          <a:p>
            <a:pPr eaLnBrk="1" hangingPunct="1">
              <a:spcBef>
                <a:spcPct val="50000"/>
              </a:spcBef>
            </a:pPr>
            <a:r>
              <a:rPr lang="en-US" dirty="0" smtClean="0"/>
              <a:t>A multiplexer typically connects one instrument to several units under test (UUT), or several instruments to one UUT. More generally, it can be described as allowing one or more inputs to be routed to a single output, or allowing a single input to be routed to multiple outputs.</a:t>
            </a:r>
          </a:p>
          <a:p>
            <a:pPr eaLnBrk="1" hangingPunct="1">
              <a:spcBef>
                <a:spcPct val="50000"/>
              </a:spcBef>
            </a:pPr>
            <a:endParaRPr lang="en-US" dirty="0" smtClean="0"/>
          </a:p>
          <a:p>
            <a:pPr eaLnBrk="1" hangingPunct="1">
              <a:spcBef>
                <a:spcPct val="50000"/>
              </a:spcBef>
            </a:pPr>
            <a:r>
              <a:rPr lang="en-US" dirty="0" smtClean="0"/>
              <a:t>With multiplexing, channel count is increased without the need for additional instrumentation. For example, let’s say you have one DMM that provides one input channel. You can use the </a:t>
            </a:r>
            <a:r>
              <a:rPr lang="en-US" dirty="0" err="1" smtClean="0"/>
              <a:t>mux</a:t>
            </a:r>
            <a:r>
              <a:rPr lang="en-US" dirty="0" smtClean="0"/>
              <a:t> shown on this slide to scan through 4 sensor readings with the one DMM. </a:t>
            </a:r>
          </a:p>
          <a:p>
            <a:pPr eaLnBrk="1" hangingPunct="1">
              <a:spcBef>
                <a:spcPct val="50000"/>
              </a:spcBef>
            </a:pPr>
            <a:endParaRPr lang="en-US" dirty="0" smtClean="0"/>
          </a:p>
          <a:p>
            <a:pPr eaLnBrk="1" hangingPunct="1">
              <a:spcBef>
                <a:spcPct val="50000"/>
              </a:spcBef>
            </a:pPr>
            <a:r>
              <a:rPr lang="en-US" dirty="0" smtClean="0"/>
              <a:t>A binary multiplexer is comprised of cascaded form C (SPDT) relays.  In this form, all channel-to-common paths have the same path length.  Only one channel is connected to the COM at any time.  Unconnected channels are isolated by one or more open relays, which improves overall crosstalk performance.  Also, this is a </a:t>
            </a:r>
            <a:r>
              <a:rPr lang="en-US" dirty="0" err="1" smtClean="0"/>
              <a:t>stubless</a:t>
            </a:r>
            <a:r>
              <a:rPr lang="en-US" dirty="0" smtClean="0"/>
              <a:t> topology that reduces high frequency reflections. This can be created by connecting Form C relays together. </a:t>
            </a:r>
            <a:r>
              <a:rPr lang="en-US" dirty="0" smtClean="0">
                <a:cs typeface="Times New Roman" pitchFamily="18" charset="0"/>
                <a:sym typeface="Wingdings" pitchFamily="2" charset="2"/>
              </a:rPr>
              <a:t>The resistance of each path is equal, and the frequency response of each path is also equal. </a:t>
            </a:r>
          </a:p>
          <a:p>
            <a:pPr eaLnBrk="1" hangingPunct="1">
              <a:spcBef>
                <a:spcPct val="50000"/>
              </a:spcBef>
            </a:pPr>
            <a:r>
              <a:rPr lang="en-US" dirty="0" smtClean="0">
                <a:cs typeface="Times New Roman" pitchFamily="18" charset="0"/>
                <a:sym typeface="Wingdings" pitchFamily="2" charset="2"/>
              </a:rPr>
              <a:t>RF Multiplexers</a:t>
            </a:r>
            <a:r>
              <a:rPr lang="en-US" baseline="0" dirty="0" smtClean="0">
                <a:cs typeface="Times New Roman" pitchFamily="18" charset="0"/>
                <a:sym typeface="Wingdings" pitchFamily="2" charset="2"/>
              </a:rPr>
              <a:t> are typically form C.</a:t>
            </a:r>
            <a:endParaRPr lang="en-US" dirty="0" smtClean="0">
              <a:cs typeface="Times New Roman" pitchFamily="18" charset="0"/>
              <a:sym typeface="Wingdings" pitchFamily="2" charset="2"/>
            </a:endParaRPr>
          </a:p>
          <a:p>
            <a:pPr eaLnBrk="1" hangingPunct="1">
              <a:spcBef>
                <a:spcPct val="50000"/>
              </a:spcBef>
            </a:pPr>
            <a:endParaRPr lang="en-US" dirty="0" smtClean="0">
              <a:cs typeface="Times New Roman" pitchFamily="18" charset="0"/>
              <a:sym typeface="Wingdings" pitchFamily="2" charset="2"/>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Slide Image Placeholder 1"/>
          <p:cNvSpPr>
            <a:spLocks noGrp="1" noRot="1" noChangeAspect="1" noTextEdit="1"/>
          </p:cNvSpPr>
          <p:nvPr>
            <p:ph type="sldImg"/>
          </p:nvPr>
        </p:nvSpPr>
        <p:spPr/>
      </p:sp>
      <p:sp>
        <p:nvSpPr>
          <p:cNvPr id="317443" name="Notes Placeholder 2"/>
          <p:cNvSpPr>
            <a:spLocks noGrp="1"/>
          </p:cNvSpPr>
          <p:nvPr>
            <p:ph type="body" idx="1"/>
          </p:nvPr>
        </p:nvSpPr>
        <p:spPr>
          <a:noFill/>
          <a:ln/>
        </p:spPr>
        <p:txBody>
          <a:bodyPr/>
          <a:lstStyle/>
          <a:p>
            <a:pPr eaLnBrk="1" hangingPunct="1"/>
            <a:r>
              <a:rPr lang="en-US" dirty="0" smtClean="0">
                <a:latin typeface="Arial" pitchFamily="34" charset="0"/>
              </a:rPr>
              <a:t>See AE KB 43CFNUAY: Choosing Between the NI-SWITCH API and the DAQmx Switch API for Switch Applications for more information.</a:t>
            </a:r>
          </a:p>
        </p:txBody>
      </p:sp>
      <p:sp>
        <p:nvSpPr>
          <p:cNvPr id="317444" name="Date Placeholder 3"/>
          <p:cNvSpPr>
            <a:spLocks noGrp="1"/>
          </p:cNvSpPr>
          <p:nvPr>
            <p:ph type="dt" sz="quarter" idx="1"/>
          </p:nvPr>
        </p:nvSpPr>
        <p:spPr bwMode="auto">
          <a:noFill/>
          <a:ln>
            <a:miter lim="800000"/>
            <a:headEnd/>
            <a:tailEnd/>
          </a:ln>
        </p:spPr>
        <p:txBody>
          <a:bodyPr/>
          <a:lstStyle/>
          <a:p>
            <a:r>
              <a:rPr lang="en-US" dirty="0" smtClean="0"/>
              <a:t>	September 2004 Revision</a:t>
            </a:r>
          </a:p>
        </p:txBody>
      </p:sp>
      <p:sp>
        <p:nvSpPr>
          <p:cNvPr id="317445" name="Slide Number Placeholder 4"/>
          <p:cNvSpPr>
            <a:spLocks noGrp="1"/>
          </p:cNvSpPr>
          <p:nvPr>
            <p:ph type="sldNum" sz="quarter" idx="5"/>
          </p:nvPr>
        </p:nvSpPr>
        <p:spPr bwMode="auto">
          <a:noFill/>
          <a:ln>
            <a:miter lim="800000"/>
            <a:headEnd/>
            <a:tailEnd/>
          </a:ln>
        </p:spPr>
        <p:txBody>
          <a:bodyPr/>
          <a:lstStyle/>
          <a:p>
            <a:r>
              <a:rPr lang="en-US" dirty="0" smtClean="0"/>
              <a:t>	 </a:t>
            </a:r>
            <a:r>
              <a:rPr lang="en-US" dirty="0" smtClean="0">
                <a:cs typeface="Arial" pitchFamily="34" charset="0"/>
              </a:rPr>
              <a:t>© </a:t>
            </a:r>
            <a:r>
              <a:rPr lang="en-US" dirty="0" smtClean="0"/>
              <a:t>National Instruments Corporation	</a:t>
            </a:r>
            <a:fld id="{0D9888C4-3ED0-4F60-9E7E-FBB6A0FAF8E5}" type="slidenum">
              <a:rPr lang="en-US" smtClean="0"/>
              <a:pPr/>
              <a:t>96</a:t>
            </a:fld>
            <a:r>
              <a:rPr lang="en-US" dirty="0" smtClean="0"/>
              <a:t>	Switch Training</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pPr>
              <a:defRPr/>
            </a:pPr>
            <a:r>
              <a:rPr lang="en-US" smtClean="0"/>
              <a:t>	September 2004 Revision</a:t>
            </a:r>
            <a:endParaRPr lang="en-US"/>
          </a:p>
        </p:txBody>
      </p:sp>
      <p:sp>
        <p:nvSpPr>
          <p:cNvPr id="5" name="Slide Number Placeholder 4"/>
          <p:cNvSpPr>
            <a:spLocks noGrp="1"/>
          </p:cNvSpPr>
          <p:nvPr>
            <p:ph type="sldNum" sz="quarter" idx="11"/>
          </p:nvPr>
        </p:nvSpPr>
        <p:spPr/>
        <p:txBody>
          <a:bodyPr/>
          <a:lstStyle/>
          <a:p>
            <a:pPr>
              <a:defRPr/>
            </a:pPr>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D28599A-CFFE-4A50-97AB-EE64B70637B3}" type="slidenum">
              <a:rPr lang="en-US" smtClean="0">
                <a:latin typeface="Arial Narrow" pitchFamily="34" charset="0"/>
              </a:rPr>
              <a:pPr>
                <a:defRPr/>
              </a:pPr>
              <a:t>97</a:t>
            </a:fld>
            <a:r>
              <a:rPr lang="en-US" smtClean="0">
                <a:latin typeface="Arial Narrow" pitchFamily="34" charset="0"/>
              </a:rPr>
              <a:t>	Switch Training</a:t>
            </a:r>
            <a:endParaRPr lang="en-US">
              <a:latin typeface="Arial Narrow"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3"/>
          <p:cNvSpPr>
            <a:spLocks noGrp="1" noChangeArrowheads="1"/>
          </p:cNvSpPr>
          <p:nvPr>
            <p:ph type="dt" sz="quarter" idx="1"/>
          </p:nvPr>
        </p:nvSpPr>
        <p:spPr>
          <a:noFill/>
        </p:spPr>
        <p:txBody>
          <a:bodyPr/>
          <a:lstStyle/>
          <a:p>
            <a:r>
              <a:rPr lang="en-US" smtClean="0"/>
              <a:t>	September 2004 Revision</a:t>
            </a:r>
          </a:p>
        </p:txBody>
      </p:sp>
      <p:sp>
        <p:nvSpPr>
          <p:cNvPr id="275459"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0541C7A9-5079-4257-8795-2941EB0E73E9}" type="slidenum">
              <a:rPr lang="en-US" smtClean="0">
                <a:latin typeface="Arial Narrow" pitchFamily="34" charset="0"/>
              </a:rPr>
              <a:pPr/>
              <a:t>98</a:t>
            </a:fld>
            <a:r>
              <a:rPr lang="en-US" smtClean="0">
                <a:latin typeface="Arial Narrow" pitchFamily="34" charset="0"/>
              </a:rPr>
              <a:t>	Switch Training</a:t>
            </a:r>
          </a:p>
        </p:txBody>
      </p:sp>
      <p:sp>
        <p:nvSpPr>
          <p:cNvPr id="275460" name="Rectangle 2"/>
          <p:cNvSpPr>
            <a:spLocks noGrp="1" noRot="1" noChangeAspect="1" noChangeArrowheads="1" noTextEdit="1"/>
          </p:cNvSpPr>
          <p:nvPr>
            <p:ph type="sldImg"/>
          </p:nvPr>
        </p:nvSpPr>
        <p:spPr>
          <a:ln/>
        </p:spPr>
      </p:sp>
      <p:sp>
        <p:nvSpPr>
          <p:cNvPr id="27546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3"/>
          <p:cNvSpPr>
            <a:spLocks noGrp="1" noChangeArrowheads="1"/>
          </p:cNvSpPr>
          <p:nvPr>
            <p:ph type="dt" sz="quarter" idx="1"/>
          </p:nvPr>
        </p:nvSpPr>
        <p:spPr bwMode="auto">
          <a:noFill/>
          <a:ln>
            <a:miter lim="800000"/>
            <a:headEnd/>
            <a:tailEnd/>
          </a:ln>
        </p:spPr>
        <p:txBody>
          <a:bodyPr/>
          <a:lstStyle/>
          <a:p>
            <a:r>
              <a:rPr lang="en-US" dirty="0" smtClean="0"/>
              <a:t>	September 2004 Revision</a:t>
            </a:r>
          </a:p>
        </p:txBody>
      </p:sp>
      <p:sp>
        <p:nvSpPr>
          <p:cNvPr id="322563" name="Rectangle 7"/>
          <p:cNvSpPr>
            <a:spLocks noGrp="1" noChangeArrowheads="1"/>
          </p:cNvSpPr>
          <p:nvPr>
            <p:ph type="sldNum" sz="quarter" idx="5"/>
          </p:nvPr>
        </p:nvSpPr>
        <p:spPr bwMode="auto">
          <a:noFill/>
          <a:ln>
            <a:miter lim="800000"/>
            <a:headEnd/>
            <a:tailEnd/>
          </a:ln>
        </p:spPr>
        <p:txBody>
          <a:bodyPr/>
          <a:lstStyle/>
          <a:p>
            <a:r>
              <a:rPr lang="en-US" dirty="0" smtClean="0"/>
              <a:t>	 </a:t>
            </a:r>
            <a:r>
              <a:rPr lang="en-US" dirty="0" smtClean="0">
                <a:cs typeface="Arial" pitchFamily="34" charset="0"/>
              </a:rPr>
              <a:t>© </a:t>
            </a:r>
            <a:r>
              <a:rPr lang="en-US" dirty="0" smtClean="0"/>
              <a:t>National Instruments Corporation	</a:t>
            </a:r>
            <a:fld id="{5A39A2BE-B24F-4D57-B0BF-37DBB7717941}" type="slidenum">
              <a:rPr lang="en-US" smtClean="0"/>
              <a:pPr/>
              <a:t>99</a:t>
            </a:fld>
            <a:r>
              <a:rPr lang="en-US" dirty="0" smtClean="0"/>
              <a:t>	Switch Training</a:t>
            </a:r>
          </a:p>
        </p:txBody>
      </p:sp>
      <p:sp>
        <p:nvSpPr>
          <p:cNvPr id="322564" name="Rectangle 2"/>
          <p:cNvSpPr>
            <a:spLocks noGrp="1" noRot="1" noChangeAspect="1" noChangeArrowheads="1" noTextEdit="1"/>
          </p:cNvSpPr>
          <p:nvPr>
            <p:ph type="sldImg"/>
          </p:nvPr>
        </p:nvSpPr>
        <p:spPr/>
      </p:sp>
      <p:sp>
        <p:nvSpPr>
          <p:cNvPr id="322565" name="Rectangle 3"/>
          <p:cNvSpPr>
            <a:spLocks noGrp="1" noChangeArrowheads="1"/>
          </p:cNvSpPr>
          <p:nvPr>
            <p:ph type="body" idx="1"/>
          </p:nvPr>
        </p:nvSpPr>
        <p:spPr>
          <a:noFill/>
          <a:ln/>
        </p:spPr>
        <p:txBody>
          <a:bodyPr/>
          <a:lstStyle/>
          <a:p>
            <a:pPr marL="226108" indent="-226108"/>
            <a:r>
              <a:rPr lang="en-US" dirty="0" smtClean="0">
                <a:latin typeface="Arial" pitchFamily="34" charset="0"/>
              </a:rPr>
              <a:t>There are three ways to operate a switch device :</a:t>
            </a:r>
          </a:p>
          <a:p>
            <a:pPr marL="678325" lvl="1" indent="-226108"/>
            <a:r>
              <a:rPr lang="en-US" dirty="0" smtClean="0">
                <a:latin typeface="Arial" pitchFamily="34" charset="0"/>
              </a:rPr>
              <a:t>1a. Individual Control of Relays</a:t>
            </a:r>
          </a:p>
          <a:p>
            <a:pPr marL="1130541" lvl="2" indent="-226108">
              <a:buFontTx/>
              <a:buAutoNum type="alphaLcPeriod"/>
            </a:pPr>
            <a:r>
              <a:rPr lang="en-US" dirty="0" smtClean="0">
                <a:latin typeface="Arial" pitchFamily="34" charset="0"/>
              </a:rPr>
              <a:t>Open/close individual relays on the switch device</a:t>
            </a:r>
          </a:p>
          <a:p>
            <a:pPr marL="678325" lvl="1" indent="-226108"/>
            <a:r>
              <a:rPr lang="en-US" dirty="0" smtClean="0">
                <a:latin typeface="Arial" pitchFamily="34" charset="0"/>
              </a:rPr>
              <a:t>1b. Create Signal Paths</a:t>
            </a:r>
          </a:p>
          <a:p>
            <a:pPr marL="1130541" lvl="2" indent="-226108">
              <a:buFontTx/>
              <a:buAutoNum type="alphaLcPeriod"/>
            </a:pPr>
            <a:r>
              <a:rPr lang="en-US" dirty="0" smtClean="0">
                <a:latin typeface="Arial" pitchFamily="34" charset="0"/>
              </a:rPr>
              <a:t>Create/Destroy signal paths between two signal connections (channels) on the switch device. Any internal relays between the source and destination will also be taken care of for you.</a:t>
            </a:r>
          </a:p>
          <a:p>
            <a:pPr marL="678325" lvl="1" indent="-226108"/>
            <a:r>
              <a:rPr lang="en-US" dirty="0" smtClean="0">
                <a:latin typeface="Arial" pitchFamily="34" charset="0"/>
              </a:rPr>
              <a:t>2. Scanning</a:t>
            </a:r>
          </a:p>
          <a:p>
            <a:pPr marL="1130541" lvl="2" indent="-226108">
              <a:buFontTx/>
              <a:buAutoNum type="alphaLcPeriod"/>
            </a:pPr>
            <a:r>
              <a:rPr lang="en-US" dirty="0" smtClean="0">
                <a:latin typeface="Arial" pitchFamily="34" charset="0"/>
              </a:rPr>
              <a:t>Sequence through a list of channels.</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3"/>
          <p:cNvSpPr>
            <a:spLocks noGrp="1" noChangeArrowheads="1"/>
          </p:cNvSpPr>
          <p:nvPr>
            <p:ph type="dt" sz="quarter" idx="1"/>
          </p:nvPr>
        </p:nvSpPr>
        <p:spPr>
          <a:noFill/>
        </p:spPr>
        <p:txBody>
          <a:bodyPr/>
          <a:lstStyle/>
          <a:p>
            <a:r>
              <a:rPr lang="en-US" smtClean="0"/>
              <a:t>	September 2004 Revision</a:t>
            </a:r>
          </a:p>
        </p:txBody>
      </p:sp>
      <p:sp>
        <p:nvSpPr>
          <p:cNvPr id="278531"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6119D98-FC6D-428F-BE32-0AB58ADA32F9}" type="slidenum">
              <a:rPr lang="en-US" smtClean="0">
                <a:latin typeface="Arial Narrow" pitchFamily="34" charset="0"/>
              </a:rPr>
              <a:pPr/>
              <a:t>100</a:t>
            </a:fld>
            <a:r>
              <a:rPr lang="en-US" smtClean="0">
                <a:latin typeface="Arial Narrow" pitchFamily="34" charset="0"/>
              </a:rPr>
              <a:t>	Switch Training</a:t>
            </a:r>
          </a:p>
        </p:txBody>
      </p:sp>
      <p:sp>
        <p:nvSpPr>
          <p:cNvPr id="278532" name="Rectangle 2"/>
          <p:cNvSpPr>
            <a:spLocks noGrp="1" noRot="1" noChangeAspect="1" noChangeArrowheads="1" noTextEdit="1"/>
          </p:cNvSpPr>
          <p:nvPr>
            <p:ph type="sldImg"/>
          </p:nvPr>
        </p:nvSpPr>
        <p:spPr>
          <a:ln/>
        </p:spPr>
      </p:sp>
      <p:sp>
        <p:nvSpPr>
          <p:cNvPr id="278533" name="Rectangle 3"/>
          <p:cNvSpPr>
            <a:spLocks noGrp="1" noChangeArrowheads="1"/>
          </p:cNvSpPr>
          <p:nvPr>
            <p:ph type="body" idx="1"/>
          </p:nvPr>
        </p:nvSpPr>
        <p:spPr>
          <a:noFill/>
          <a:ln/>
        </p:spPr>
        <p:txBody>
          <a:bodyPr/>
          <a:lstStyle/>
          <a:p>
            <a:pPr eaLnBrk="1" hangingPunct="1"/>
            <a:r>
              <a:rPr lang="en-US" smtClean="0"/>
              <a:t>Note the similarity of the calls with NI-SWITCH and NI-DAQmx</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3"/>
          <p:cNvSpPr>
            <a:spLocks noGrp="1" noChangeArrowheads="1"/>
          </p:cNvSpPr>
          <p:nvPr>
            <p:ph type="dt" sz="quarter" idx="1"/>
          </p:nvPr>
        </p:nvSpPr>
        <p:spPr>
          <a:noFill/>
        </p:spPr>
        <p:txBody>
          <a:bodyPr/>
          <a:lstStyle/>
          <a:p>
            <a:r>
              <a:rPr lang="en-US" smtClean="0"/>
              <a:t>	September 2004 Revision</a:t>
            </a:r>
          </a:p>
        </p:txBody>
      </p:sp>
      <p:sp>
        <p:nvSpPr>
          <p:cNvPr id="278531"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36119D98-FC6D-428F-BE32-0AB58ADA32F9}" type="slidenum">
              <a:rPr lang="en-US" smtClean="0">
                <a:latin typeface="Arial Narrow" pitchFamily="34" charset="0"/>
              </a:rPr>
              <a:pPr/>
              <a:t>101</a:t>
            </a:fld>
            <a:r>
              <a:rPr lang="en-US" smtClean="0">
                <a:latin typeface="Arial Narrow" pitchFamily="34" charset="0"/>
              </a:rPr>
              <a:t>	Switch Training</a:t>
            </a:r>
          </a:p>
        </p:txBody>
      </p:sp>
      <p:sp>
        <p:nvSpPr>
          <p:cNvPr id="278532" name="Rectangle 2"/>
          <p:cNvSpPr>
            <a:spLocks noGrp="1" noRot="1" noChangeAspect="1" noChangeArrowheads="1" noTextEdit="1"/>
          </p:cNvSpPr>
          <p:nvPr>
            <p:ph type="sldImg"/>
          </p:nvPr>
        </p:nvSpPr>
        <p:spPr>
          <a:ln/>
        </p:spPr>
      </p:sp>
      <p:sp>
        <p:nvSpPr>
          <p:cNvPr id="278533" name="Rectangle 3"/>
          <p:cNvSpPr>
            <a:spLocks noGrp="1" noChangeArrowheads="1"/>
          </p:cNvSpPr>
          <p:nvPr>
            <p:ph type="body" idx="1"/>
          </p:nvPr>
        </p:nvSpPr>
        <p:spPr>
          <a:noFill/>
          <a:ln/>
        </p:spPr>
        <p:txBody>
          <a:bodyPr/>
          <a:lstStyle/>
          <a:p>
            <a:pPr eaLnBrk="1" hangingPunct="1"/>
            <a:r>
              <a:rPr lang="en-US" smtClean="0"/>
              <a:t>Note the similarity of the calls with NI-SWITCH and NI-DAQmx</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p:cNvSpPr>
            <a:spLocks noGrp="1" noChangeArrowheads="1"/>
          </p:cNvSpPr>
          <p:nvPr>
            <p:ph type="dt" sz="quarter" idx="1"/>
          </p:nvPr>
        </p:nvSpPr>
        <p:spPr>
          <a:noFill/>
        </p:spPr>
        <p:txBody>
          <a:bodyPr/>
          <a:lstStyle/>
          <a:p>
            <a:r>
              <a:rPr lang="en-US" smtClean="0"/>
              <a:t>	September 2004 Revision</a:t>
            </a:r>
          </a:p>
        </p:txBody>
      </p:sp>
      <p:sp>
        <p:nvSpPr>
          <p:cNvPr id="27955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AA25E222-5223-4541-BB99-0434FF844B15}" type="slidenum">
              <a:rPr lang="en-US" smtClean="0">
                <a:latin typeface="Arial Narrow" pitchFamily="34" charset="0"/>
              </a:rPr>
              <a:pPr/>
              <a:t>102</a:t>
            </a:fld>
            <a:r>
              <a:rPr lang="en-US" smtClean="0">
                <a:latin typeface="Arial Narrow" pitchFamily="34" charset="0"/>
              </a:rPr>
              <a:t>	Switch Training</a:t>
            </a:r>
          </a:p>
        </p:txBody>
      </p:sp>
      <p:sp>
        <p:nvSpPr>
          <p:cNvPr id="279556" name="Rectangle 2"/>
          <p:cNvSpPr>
            <a:spLocks noGrp="1" noRot="1" noChangeAspect="1" noChangeArrowheads="1" noTextEdit="1"/>
          </p:cNvSpPr>
          <p:nvPr>
            <p:ph type="sldImg"/>
          </p:nvPr>
        </p:nvSpPr>
        <p:spPr>
          <a:ln/>
        </p:spPr>
      </p:sp>
      <p:sp>
        <p:nvSpPr>
          <p:cNvPr id="27955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p:cNvSpPr>
            <a:spLocks noGrp="1" noChangeArrowheads="1"/>
          </p:cNvSpPr>
          <p:nvPr>
            <p:ph type="dt" sz="quarter" idx="1"/>
          </p:nvPr>
        </p:nvSpPr>
        <p:spPr>
          <a:noFill/>
        </p:spPr>
        <p:txBody>
          <a:bodyPr/>
          <a:lstStyle/>
          <a:p>
            <a:r>
              <a:rPr lang="en-US" smtClean="0"/>
              <a:t>	September 2004 Revision</a:t>
            </a:r>
          </a:p>
        </p:txBody>
      </p:sp>
      <p:sp>
        <p:nvSpPr>
          <p:cNvPr id="279555"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AA25E222-5223-4541-BB99-0434FF844B15}" type="slidenum">
              <a:rPr lang="en-US" smtClean="0">
                <a:latin typeface="Arial Narrow" pitchFamily="34" charset="0"/>
              </a:rPr>
              <a:pPr/>
              <a:t>103</a:t>
            </a:fld>
            <a:r>
              <a:rPr lang="en-US" smtClean="0">
                <a:latin typeface="Arial Narrow" pitchFamily="34" charset="0"/>
              </a:rPr>
              <a:t>	Switch Training</a:t>
            </a:r>
          </a:p>
        </p:txBody>
      </p:sp>
      <p:sp>
        <p:nvSpPr>
          <p:cNvPr id="279556" name="Rectangle 2"/>
          <p:cNvSpPr>
            <a:spLocks noGrp="1" noRot="1" noChangeAspect="1" noChangeArrowheads="1" noTextEdit="1"/>
          </p:cNvSpPr>
          <p:nvPr>
            <p:ph type="sldImg"/>
          </p:nvPr>
        </p:nvSpPr>
        <p:spPr>
          <a:ln/>
        </p:spPr>
      </p:sp>
      <p:sp>
        <p:nvSpPr>
          <p:cNvPr id="27955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3"/>
          <p:cNvSpPr>
            <a:spLocks noGrp="1" noChangeArrowheads="1"/>
          </p:cNvSpPr>
          <p:nvPr>
            <p:ph type="dt" sz="quarter" idx="1"/>
          </p:nvPr>
        </p:nvSpPr>
        <p:spPr>
          <a:noFill/>
        </p:spPr>
        <p:txBody>
          <a:bodyPr/>
          <a:lstStyle/>
          <a:p>
            <a:r>
              <a:rPr lang="en-US" smtClean="0">
                <a:latin typeface="Arial" pitchFamily="34" charset="0"/>
              </a:rPr>
              <a:t>March 2005 Revision</a:t>
            </a:r>
          </a:p>
        </p:txBody>
      </p:sp>
      <p:sp>
        <p:nvSpPr>
          <p:cNvPr id="289795" name="Rectangle 6"/>
          <p:cNvSpPr>
            <a:spLocks noGrp="1" noChangeArrowheads="1"/>
          </p:cNvSpPr>
          <p:nvPr>
            <p:ph type="ftr" sz="quarter" idx="4"/>
          </p:nvPr>
        </p:nvSpPr>
        <p:spPr>
          <a:xfrm>
            <a:off x="0" y="8829675"/>
            <a:ext cx="2971800" cy="465138"/>
          </a:xfrm>
          <a:prstGeom prst="rect">
            <a:avLst/>
          </a:prstGeom>
          <a:noFill/>
        </p:spPr>
        <p:txBody>
          <a:bodyPr/>
          <a:lstStyle/>
          <a:p>
            <a:r>
              <a:rPr lang="en-US" smtClean="0"/>
              <a:t>© National Instruments Corporation</a:t>
            </a:r>
          </a:p>
        </p:txBody>
      </p:sp>
      <p:sp>
        <p:nvSpPr>
          <p:cNvPr id="289796" name="Rectangle 7"/>
          <p:cNvSpPr>
            <a:spLocks noGrp="1" noChangeArrowheads="1"/>
          </p:cNvSpPr>
          <p:nvPr>
            <p:ph type="sldNum" sz="quarter" idx="5"/>
          </p:nvPr>
        </p:nvSpPr>
        <p:spPr>
          <a:noFill/>
        </p:spPr>
        <p:txBody>
          <a:bodyPr/>
          <a:lstStyle/>
          <a:p>
            <a:fld id="{4D1AAB77-ECFF-4167-B74B-563CBB4B2290}" type="slidenum">
              <a:rPr lang="en-US" smtClean="0"/>
              <a:pPr/>
              <a:t>104</a:t>
            </a:fld>
            <a:endParaRPr lang="en-US" smtClean="0"/>
          </a:p>
        </p:txBody>
      </p:sp>
      <p:sp>
        <p:nvSpPr>
          <p:cNvPr id="289797" name="Rectangle 2"/>
          <p:cNvSpPr>
            <a:spLocks noGrp="1" noRot="1" noChangeAspect="1" noChangeArrowheads="1" noTextEdit="1"/>
          </p:cNvSpPr>
          <p:nvPr>
            <p:ph type="sldImg"/>
          </p:nvPr>
        </p:nvSpPr>
        <p:spPr>
          <a:ln/>
        </p:spPr>
      </p:sp>
      <p:sp>
        <p:nvSpPr>
          <p:cNvPr id="289798" name="Rectangle 3"/>
          <p:cNvSpPr>
            <a:spLocks noGrp="1" noChangeArrowheads="1"/>
          </p:cNvSpPr>
          <p:nvPr>
            <p:ph type="body" idx="1"/>
          </p:nvPr>
        </p:nvSpPr>
        <p:spPr>
          <a:xfrm>
            <a:off x="522288" y="4419600"/>
            <a:ext cx="5888037" cy="4183063"/>
          </a:xfrm>
          <a:noFill/>
          <a:ln/>
        </p:spPr>
        <p:txBody>
          <a:bodyPr/>
          <a:lstStyle/>
          <a:p>
            <a:endParaRPr lang="en-US" dirty="0" smtClean="0">
              <a:latin typeface="Arial"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3"/>
          <p:cNvSpPr>
            <a:spLocks noGrp="1" noChangeArrowheads="1"/>
          </p:cNvSpPr>
          <p:nvPr>
            <p:ph type="dt" sz="quarter" idx="1"/>
          </p:nvPr>
        </p:nvSpPr>
        <p:spPr>
          <a:noFill/>
        </p:spPr>
        <p:txBody>
          <a:bodyPr/>
          <a:lstStyle/>
          <a:p>
            <a:r>
              <a:rPr lang="en-US" smtClean="0"/>
              <a:t>	September 2004 Revision</a:t>
            </a:r>
          </a:p>
        </p:txBody>
      </p:sp>
      <p:sp>
        <p:nvSpPr>
          <p:cNvPr id="280579" name="Rectangle 7"/>
          <p:cNvSpPr>
            <a:spLocks noGrp="1" noChangeArrowheads="1"/>
          </p:cNvSpPr>
          <p:nvPr>
            <p:ph type="sldNum" sz="quarter" idx="5"/>
          </p:nvPr>
        </p:nvSpPr>
        <p:spPr>
          <a:noFill/>
        </p:spPr>
        <p:txBody>
          <a:bodyPr/>
          <a:lstStyle/>
          <a:p>
            <a:r>
              <a:rPr lang="en-US" smtClean="0"/>
              <a:t>	 </a:t>
            </a:r>
            <a:r>
              <a:rPr lang="en-US" smtClean="0">
                <a:latin typeface="Arial Narrow" pitchFamily="34" charset="0"/>
                <a:cs typeface="Arial" pitchFamily="34" charset="0"/>
              </a:rPr>
              <a:t>© </a:t>
            </a:r>
            <a:r>
              <a:rPr lang="en-US" smtClean="0">
                <a:latin typeface="Arial Narrow" pitchFamily="34" charset="0"/>
              </a:rPr>
              <a:t>National Instruments Corporation	</a:t>
            </a:r>
            <a:fld id="{66F922A6-BF6E-43F6-87DA-1E46FB23F02E}" type="slidenum">
              <a:rPr lang="en-US" smtClean="0">
                <a:latin typeface="Arial Narrow" pitchFamily="34" charset="0"/>
              </a:rPr>
              <a:pPr/>
              <a:t>105</a:t>
            </a:fld>
            <a:r>
              <a:rPr lang="en-US" smtClean="0">
                <a:latin typeface="Arial Narrow" pitchFamily="34" charset="0"/>
              </a:rPr>
              <a:t>	Switch Training</a:t>
            </a:r>
          </a:p>
        </p:txBody>
      </p:sp>
      <p:sp>
        <p:nvSpPr>
          <p:cNvPr id="280580" name="Rectangle 2"/>
          <p:cNvSpPr>
            <a:spLocks noGrp="1" noRot="1" noChangeAspect="1" noChangeArrowheads="1" noTextEdit="1"/>
          </p:cNvSpPr>
          <p:nvPr>
            <p:ph type="sldImg"/>
          </p:nvPr>
        </p:nvSpPr>
        <p:spPr>
          <a:ln/>
        </p:spPr>
      </p:sp>
      <p:sp>
        <p:nvSpPr>
          <p:cNvPr id="280581" name="Rectangle 3"/>
          <p:cNvSpPr>
            <a:spLocks noGrp="1" noChangeArrowheads="1"/>
          </p:cNvSpPr>
          <p:nvPr>
            <p:ph type="body" idx="1"/>
          </p:nvPr>
        </p:nvSpPr>
        <p:spPr>
          <a:noFill/>
          <a:ln/>
        </p:spPr>
        <p:txBody>
          <a:bodyPr/>
          <a:lstStyle/>
          <a:p>
            <a:pPr eaLnBrk="1" hangingPunct="1"/>
            <a:r>
              <a:rPr lang="en-US" b="1" dirty="0" smtClean="0">
                <a:solidFill>
                  <a:srgbClr val="000000"/>
                </a:solidFill>
                <a:cs typeface="Times New Roman" pitchFamily="18" charset="0"/>
              </a:rPr>
              <a:t>Scanning</a:t>
            </a:r>
            <a:endParaRPr lang="en-US" b="1" dirty="0" smtClean="0">
              <a:cs typeface="Times New Roman" pitchFamily="18" charset="0"/>
            </a:endParaRPr>
          </a:p>
          <a:p>
            <a:pPr eaLnBrk="1" hangingPunct="1"/>
            <a:r>
              <a:rPr lang="en-US" dirty="0" smtClean="0">
                <a:solidFill>
                  <a:srgbClr val="000000"/>
                </a:solidFill>
                <a:cs typeface="Times New Roman" pitchFamily="18" charset="0"/>
              </a:rPr>
              <a:t>To perform a scan on a switch device users have to supply a list of channels to scan. The channel connections and trigger conditions are programmed using a scan list. The driver converts the scan list to the appropriate hardware commands and downloads them into memory located on the switch device. The scanning process uses triggers to communicate between the measurement (or source) device and the switch device. Once scanning has been initiated, the switch module executes the scan list independent of the host CPU. </a:t>
            </a:r>
            <a:endParaRPr lang="en-US" dirty="0" smtClean="0">
              <a:cs typeface="Times New Roman" pitchFamily="18" charset="0"/>
            </a:endParaRPr>
          </a:p>
          <a:p>
            <a:pPr eaLnBrk="1" hangingPunct="1"/>
            <a:r>
              <a:rPr lang="en-US" dirty="0" smtClean="0">
                <a:solidFill>
                  <a:srgbClr val="000000"/>
                </a:solidFill>
                <a:cs typeface="Times New Roman" pitchFamily="18" charset="0"/>
              </a:rPr>
              <a:t> </a:t>
            </a:r>
            <a:endParaRPr lang="en-US" dirty="0" smtClean="0">
              <a:cs typeface="Times New Roman" pitchFamily="18" charset="0"/>
            </a:endParaRPr>
          </a:p>
          <a:p>
            <a:pPr eaLnBrk="1" hangingPunct="1"/>
            <a:r>
              <a:rPr lang="en-US" b="1" dirty="0" smtClean="0">
                <a:cs typeface="Times New Roman" pitchFamily="18" charset="0"/>
              </a:rPr>
              <a:t>Triggering:</a:t>
            </a:r>
          </a:p>
          <a:p>
            <a:pPr eaLnBrk="1" hangingPunct="1"/>
            <a:r>
              <a:rPr lang="en-US" dirty="0" smtClean="0">
                <a:solidFill>
                  <a:srgbClr val="000000"/>
                </a:solidFill>
                <a:cs typeface="Times New Roman" pitchFamily="18" charset="0"/>
              </a:rPr>
              <a:t>In synchronous scanning the measurement (or source) device emits a digital pulse when it finishes a measurement (or generation) on a channel. This action causes the switch device to advance to the next channel. After a programmable delay has occurred, the measurement (or generation ) device takes another measurement (or generates another waveform) without requiring an external trigger.</a:t>
            </a:r>
            <a:endParaRPr lang="en-US" dirty="0" smtClean="0">
              <a:cs typeface="Times New Roman" pitchFamily="18" charset="0"/>
            </a:endParaRPr>
          </a:p>
          <a:p>
            <a:pPr eaLnBrk="1" hangingPunct="1"/>
            <a:endParaRPr lang="en-US" dirty="0" smtClean="0">
              <a:solidFill>
                <a:srgbClr val="000000"/>
              </a:solidFill>
              <a:cs typeface="Times New Roman" pitchFamily="18" charset="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solidFill>
                  <a:srgbClr val="000000"/>
                </a:solidFill>
                <a:cs typeface="Times New Roman" pitchFamily="18" charset="0"/>
              </a:rPr>
              <a:t>In handshaking , the measurement (or source) device emits a digital pulse when it finishes a measurement (or generation) on a channel. This action causes the switch device to advance to the next channel. When </a:t>
            </a:r>
            <a:r>
              <a:rPr lang="en-US" sz="1200" dirty="0" smtClean="0">
                <a:solidFill>
                  <a:srgbClr val="000000"/>
                </a:solidFill>
                <a:latin typeface="Arial Narrow" pitchFamily="34" charset="0"/>
                <a:cs typeface="Times New Roman" pitchFamily="18" charset="0"/>
              </a:rPr>
              <a:t>the switch device has settled, it emits a digital pulse. When the measurement (or generation) device receives this pulse, it takes another measurement (or generates another waveform).</a:t>
            </a:r>
          </a:p>
          <a:p>
            <a:pPr eaLnBrk="1" hangingPunct="1"/>
            <a:endParaRPr lang="en-US" b="1"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5" name="TextBox 4"/>
          <p:cNvSpPr txBox="1"/>
          <p:nvPr/>
        </p:nvSpPr>
        <p:spPr>
          <a:xfrm>
            <a:off x="350489" y="6330950"/>
            <a:ext cx="644728" cy="276999"/>
          </a:xfrm>
          <a:prstGeom prst="rect">
            <a:avLst/>
          </a:prstGeom>
          <a:noFill/>
        </p:spPr>
        <p:txBody>
          <a:bodyPr wrap="none" rtlCol="0">
            <a:spAutoFit/>
          </a:bodyPr>
          <a:lstStyle/>
          <a:p>
            <a:r>
              <a:rPr lang="en-US" sz="1200" dirty="0" smtClean="0">
                <a:solidFill>
                  <a:schemeClr val="tx1"/>
                </a:solidFill>
              </a:rPr>
              <a:t>ni.com</a:t>
            </a:r>
            <a:endParaRPr lang="en-US" sz="1200" b="0" dirty="0">
              <a:solidFill>
                <a:schemeClr val="tx1"/>
              </a:solidFill>
              <a:latin typeface="+mn-lt"/>
            </a:endParaRPr>
          </a:p>
        </p:txBody>
      </p:sp>
    </p:spTree>
    <p:extLst>
      <p:ext uri="{BB962C8B-B14F-4D97-AF65-F5344CB8AC3E}">
        <p14:creationId xmlns:p14="http://schemas.microsoft.com/office/powerpoint/2010/main" xmlns="" val="3738709069"/>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007 Two Content w/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2057400"/>
            <a:ext cx="3962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2057400"/>
            <a:ext cx="3962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0"/>
          </p:nvPr>
        </p:nvSpPr>
        <p:spPr>
          <a:xfrm>
            <a:off x="533400" y="1447800"/>
            <a:ext cx="8077200" cy="609600"/>
          </a:xfrm>
        </p:spPr>
        <p:txBody>
          <a:bodyPr/>
          <a:lstStyle>
            <a:lvl1pPr>
              <a:buNone/>
              <a:defRPr/>
            </a:lvl1pPr>
            <a:lvl2pPr>
              <a:buNone/>
              <a:defRPr/>
            </a:lvl2pPr>
            <a:lvl3pPr>
              <a:buNone/>
              <a:defRPr/>
            </a:lvl3pPr>
            <a:lvl4pPr>
              <a:buNone/>
              <a:defRPr/>
            </a:lvl4pPr>
            <a:lvl5pPr>
              <a:buNone/>
              <a:defRPr/>
            </a:lvl5pPr>
          </a:lstStyle>
          <a:p>
            <a:pPr lvl="0"/>
            <a:r>
              <a:rPr lang="en-US" smtClean="0"/>
              <a:t>Click to edit Master text styles</a:t>
            </a: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600200"/>
            <a:ext cx="3810000" cy="1943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5800" y="3695700"/>
            <a:ext cx="3810000" cy="1943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00200"/>
            <a:ext cx="38100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TextBox 2"/>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xmlns="" val="963566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xmlns="" val="754216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xmlns="" val="1359158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008051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xmlns="" val="23150718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xmlns="" val="18144707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xmlns="" val="2609444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p:nvSpPr>
        <p:spPr>
          <a:xfrm>
            <a:off x="350489" y="6330950"/>
            <a:ext cx="2167581" cy="276999"/>
          </a:xfrm>
          <a:prstGeom prst="rect">
            <a:avLst/>
          </a:prstGeom>
          <a:noFill/>
        </p:spPr>
        <p:txBody>
          <a:bodyPr wrap="none" rtlCol="0">
            <a:spAutoFit/>
          </a:bodyPr>
          <a:lstStyle/>
          <a:p>
            <a:r>
              <a:rPr lang="en-US" sz="1200" dirty="0" smtClean="0">
                <a:solidFill>
                  <a:schemeClr val="tx1"/>
                </a:solidFill>
              </a:rPr>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xmlns="" val="655524468"/>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xmlns="" val="3105942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xmlns="" val="15918738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7689652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xmlns="" val="418747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xmlns="" val="31051271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Intro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5" name="TextBox 4"/>
          <p:cNvSpPr txBox="1"/>
          <p:nvPr/>
        </p:nvSpPr>
        <p:spPr>
          <a:xfrm>
            <a:off x="350489" y="6330950"/>
            <a:ext cx="644728" cy="276999"/>
          </a:xfrm>
          <a:prstGeom prst="rect">
            <a:avLst/>
          </a:prstGeom>
          <a:noFill/>
        </p:spPr>
        <p:txBody>
          <a:bodyPr wrap="none" rtlCol="0">
            <a:spAutoFit/>
          </a:bodyPr>
          <a:lstStyle/>
          <a:p>
            <a:r>
              <a:rPr lang="en-US" sz="1200" dirty="0" smtClean="0">
                <a:solidFill>
                  <a:schemeClr val="tx1"/>
                </a:solidFill>
              </a:rPr>
              <a:t>ni.com</a:t>
            </a:r>
            <a:endParaRPr lang="en-US" sz="1200" b="0" dirty="0">
              <a:solidFill>
                <a:schemeClr val="tx1"/>
              </a:solidFill>
              <a:latin typeface="+mn-lt"/>
            </a:endParaRPr>
          </a:p>
        </p:txBody>
      </p:sp>
    </p:spTree>
    <p:extLst>
      <p:ext uri="{BB962C8B-B14F-4D97-AF65-F5344CB8AC3E}">
        <p14:creationId xmlns:p14="http://schemas.microsoft.com/office/powerpoint/2010/main" xmlns="" val="3738709069"/>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NI Conf 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p:nvSpPr>
        <p:spPr>
          <a:xfrm>
            <a:off x="350489" y="6330950"/>
            <a:ext cx="2167581" cy="276999"/>
          </a:xfrm>
          <a:prstGeom prst="rect">
            <a:avLst/>
          </a:prstGeom>
          <a:noFill/>
        </p:spPr>
        <p:txBody>
          <a:bodyPr wrap="none" rtlCol="0">
            <a:spAutoFit/>
          </a:bodyPr>
          <a:lstStyle/>
          <a:p>
            <a:r>
              <a:rPr lang="en-US" sz="1200" dirty="0" smtClean="0">
                <a:solidFill>
                  <a:schemeClr val="tx1"/>
                </a:solidFill>
              </a:rPr>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xmlns="" val="655524468"/>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xmlns="" val="450312964"/>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94559932"/>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xmlns="" val="2249973708"/>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NI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xmlns="" val="450312964"/>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xmlns="" val="1172057952"/>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3810000" cy="1943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95700"/>
            <a:ext cx="3810000" cy="1943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007 Two Content w/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2057400"/>
            <a:ext cx="3962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2057400"/>
            <a:ext cx="3962400" cy="381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5"/>
          <p:cNvSpPr>
            <a:spLocks noGrp="1"/>
          </p:cNvSpPr>
          <p:nvPr>
            <p:ph type="body" sz="quarter" idx="10"/>
          </p:nvPr>
        </p:nvSpPr>
        <p:spPr>
          <a:xfrm>
            <a:off x="533400" y="1447800"/>
            <a:ext cx="8077200" cy="609600"/>
          </a:xfrm>
        </p:spPr>
        <p:txBody>
          <a:bodyPr/>
          <a:lstStyle>
            <a:lvl1pPr>
              <a:buNone/>
              <a:defRPr/>
            </a:lvl1pPr>
            <a:lvl2pPr>
              <a:buNone/>
              <a:defRPr/>
            </a:lvl2pPr>
            <a:lvl3pPr>
              <a:buNone/>
              <a:defRPr/>
            </a:lvl3pPr>
            <a:lvl4pPr>
              <a:buNone/>
              <a:defRPr/>
            </a:lvl4pPr>
            <a:lvl5pPr>
              <a:buNone/>
              <a:defRPr/>
            </a:lvl5pPr>
          </a:lstStyle>
          <a:p>
            <a:pPr lvl="0"/>
            <a:r>
              <a:rPr lang="en-US" smtClean="0"/>
              <a:t>Click to edit Master text styles</a:t>
            </a:r>
          </a:p>
        </p:txBody>
      </p:sp>
    </p:spTree>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85800" y="1600200"/>
            <a:ext cx="3810000" cy="1943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5800" y="3695700"/>
            <a:ext cx="3810000" cy="1943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1600200"/>
            <a:ext cx="38100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TextBox 2"/>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xmlns="" val="9635666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External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xmlns="" val="7542163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External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xmlns="" val="1359158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NI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94559932"/>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External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30080519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xternal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xmlns="" val="23150718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ternal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xmlns="" val="18144707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Intr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4" name="TextBox 3"/>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
        <p:nvSpPr>
          <p:cNvPr id="5" name="TextBox 4"/>
          <p:cNvSpPr txBox="1"/>
          <p:nvPr userDrawn="1"/>
        </p:nvSpPr>
        <p:spPr>
          <a:xfrm>
            <a:off x="350489" y="6330950"/>
            <a:ext cx="644728" cy="276999"/>
          </a:xfrm>
          <a:prstGeom prst="rect">
            <a:avLst/>
          </a:prstGeom>
          <a:noFill/>
        </p:spPr>
        <p:txBody>
          <a:bodyPr wrap="none" rtlCol="0">
            <a:spAutoFit/>
          </a:bodyPr>
          <a:lstStyle/>
          <a:p>
            <a:r>
              <a:rPr lang="en-US" sz="1200" dirty="0" smtClean="0"/>
              <a:t>ni.com</a:t>
            </a:r>
            <a:endParaRPr lang="en-US" sz="1200" b="0" dirty="0">
              <a:solidFill>
                <a:schemeClr val="tx1"/>
              </a:solidFill>
              <a:latin typeface="+mn-lt"/>
            </a:endParaRPr>
          </a:p>
        </p:txBody>
      </p:sp>
    </p:spTree>
    <p:extLst>
      <p:ext uri="{BB962C8B-B14F-4D97-AF65-F5344CB8AC3E}">
        <p14:creationId xmlns:p14="http://schemas.microsoft.com/office/powerpoint/2010/main" xmlns="" val="26094447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Cust Conf 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90550" y="921220"/>
            <a:ext cx="8053387" cy="2498255"/>
          </a:xfrm>
        </p:spPr>
        <p:txBody>
          <a:bodyPr anchor="b">
            <a:normAutofit/>
          </a:bodyPr>
          <a:lstStyle>
            <a:lvl1pPr algn="ctr">
              <a:lnSpc>
                <a:spcPts val="4498"/>
              </a:lnSpc>
              <a:defRPr sz="4500" spc="-150">
                <a:solidFill>
                  <a:schemeClr val="tx2"/>
                </a:solidFill>
                <a:latin typeface="+mn-lt"/>
              </a:defRPr>
            </a:lvl1pPr>
          </a:lstStyle>
          <a:p>
            <a:r>
              <a:rPr lang="en-US" dirty="0" smtClean="0"/>
              <a:t>Click to edit title</a:t>
            </a:r>
            <a:endParaRPr lang="en-US" dirty="0"/>
          </a:p>
        </p:txBody>
      </p:sp>
      <p:sp>
        <p:nvSpPr>
          <p:cNvPr id="3" name="Subtitle 2"/>
          <p:cNvSpPr>
            <a:spLocks noGrp="1"/>
          </p:cNvSpPr>
          <p:nvPr>
            <p:ph type="subTitle" idx="1" hasCustomPrompt="1"/>
          </p:nvPr>
        </p:nvSpPr>
        <p:spPr>
          <a:xfrm>
            <a:off x="590550" y="3634650"/>
            <a:ext cx="8053388" cy="771274"/>
          </a:xfrm>
        </p:spPr>
        <p:txBody>
          <a:bodyPr>
            <a:noAutofit/>
          </a:bodyPr>
          <a:lstStyle>
            <a:lvl1pPr marL="0" indent="0" algn="ctr">
              <a:buNone/>
              <a:defRPr sz="2300">
                <a:solidFill>
                  <a:schemeClr val="tx1">
                    <a:lumMod val="50000"/>
                    <a:lumOff val="50000"/>
                  </a:schemeClr>
                </a:solidFill>
              </a:defRPr>
            </a:lvl1pPr>
            <a:lvl2pPr marL="457174" indent="0" algn="ctr">
              <a:buNone/>
              <a:defRPr>
                <a:solidFill>
                  <a:schemeClr val="tx1">
                    <a:tint val="75000"/>
                  </a:schemeClr>
                </a:solidFill>
              </a:defRPr>
            </a:lvl2pPr>
            <a:lvl3pPr marL="914348" indent="0" algn="ctr">
              <a:buNone/>
              <a:defRPr>
                <a:solidFill>
                  <a:schemeClr val="tx1">
                    <a:tint val="75000"/>
                  </a:schemeClr>
                </a:solidFill>
              </a:defRPr>
            </a:lvl3pPr>
            <a:lvl4pPr marL="1371523" indent="0" algn="ctr">
              <a:buNone/>
              <a:defRPr>
                <a:solidFill>
                  <a:schemeClr val="tx1">
                    <a:tint val="75000"/>
                  </a:schemeClr>
                </a:solidFill>
              </a:defRPr>
            </a:lvl4pPr>
            <a:lvl5pPr marL="1828698" indent="0" algn="ctr">
              <a:buNone/>
              <a:defRPr>
                <a:solidFill>
                  <a:schemeClr val="tx1">
                    <a:tint val="75000"/>
                  </a:schemeClr>
                </a:solidFill>
              </a:defRPr>
            </a:lvl5pPr>
            <a:lvl6pPr marL="2285872" indent="0" algn="ctr">
              <a:buNone/>
              <a:defRPr>
                <a:solidFill>
                  <a:schemeClr val="tx1">
                    <a:tint val="75000"/>
                  </a:schemeClr>
                </a:solidFill>
              </a:defRPr>
            </a:lvl6pPr>
            <a:lvl7pPr marL="2743046" indent="0" algn="ctr">
              <a:buNone/>
              <a:defRPr>
                <a:solidFill>
                  <a:schemeClr val="tx1">
                    <a:tint val="75000"/>
                  </a:schemeClr>
                </a:solidFill>
              </a:defRPr>
            </a:lvl7pPr>
            <a:lvl8pPr marL="3200220" indent="0" algn="ctr">
              <a:buNone/>
              <a:defRPr>
                <a:solidFill>
                  <a:schemeClr val="tx1">
                    <a:tint val="75000"/>
                  </a:schemeClr>
                </a:solidFill>
              </a:defRPr>
            </a:lvl8pPr>
            <a:lvl9pPr marL="3657394" indent="0" algn="ctr">
              <a:buNone/>
              <a:defRPr>
                <a:solidFill>
                  <a:schemeClr val="tx1">
                    <a:tint val="75000"/>
                  </a:schemeClr>
                </a:solidFill>
              </a:defRPr>
            </a:lvl9pPr>
          </a:lstStyle>
          <a:p>
            <a:r>
              <a:rPr lang="en-US" dirty="0" smtClean="0"/>
              <a:t>Click to edit subtitle</a:t>
            </a:r>
            <a:endParaRPr lang="en-US" dirty="0"/>
          </a:p>
        </p:txBody>
      </p:sp>
      <p:sp>
        <p:nvSpPr>
          <p:cNvPr id="6" name="TextBox 5"/>
          <p:cNvSpPr txBox="1"/>
          <p:nvPr userDrawn="1"/>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xmlns="" val="31059426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Cust Conf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
        <p:nvSpPr>
          <p:cNvPr id="3" name="Content Placeholder 2"/>
          <p:cNvSpPr>
            <a:spLocks noGrp="1"/>
          </p:cNvSpPr>
          <p:nvPr>
            <p:ph idx="1" hasCustomPrompt="1"/>
          </p:nvPr>
        </p:nvSpPr>
        <p:spPr/>
        <p:txBody>
          <a:bodyPr/>
          <a:lstStyle>
            <a:lvl1pPr>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xmlns="" val="15918738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Cust Conf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3935" y="142829"/>
            <a:ext cx="8223978" cy="964092"/>
          </a:xfrm>
        </p:spPr>
        <p:txBody>
          <a:bodyPr/>
          <a:lstStyle/>
          <a:p>
            <a:r>
              <a:rPr lang="en-US" dirty="0" smtClean="0"/>
              <a:t>Master title style</a:t>
            </a:r>
            <a:endParaRPr lang="en-US" dirty="0"/>
          </a:p>
        </p:txBody>
      </p:sp>
      <p:sp>
        <p:nvSpPr>
          <p:cNvPr id="3" name="Content Placeholder 2"/>
          <p:cNvSpPr>
            <a:spLocks noGrp="1"/>
          </p:cNvSpPr>
          <p:nvPr>
            <p:ph sz="half" idx="1" hasCustomPrompt="1"/>
          </p:nvPr>
        </p:nvSpPr>
        <p:spPr>
          <a:xfrm>
            <a:off x="467911"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hasCustomPrompt="1"/>
          </p:nvPr>
        </p:nvSpPr>
        <p:spPr>
          <a:xfrm>
            <a:off x="4648200" y="1118153"/>
            <a:ext cx="4038600" cy="4949008"/>
          </a:xfrm>
        </p:spPr>
        <p:txBody>
          <a:bodyPr/>
          <a:lstStyle>
            <a:lvl1pPr>
              <a:defRPr sz="2400">
                <a:latin typeface="+mn-lt"/>
              </a:defRPr>
            </a:lvl1pPr>
            <a:lvl2pPr>
              <a:defRPr sz="2000">
                <a:latin typeface="+mn-lt"/>
              </a:defRPr>
            </a:lvl2pPr>
            <a:lvl3pPr>
              <a:defRPr sz="1700">
                <a:latin typeface="+mn-lt"/>
              </a:defRPr>
            </a:lvl3pPr>
            <a:lvl4pPr>
              <a:defRPr sz="1400">
                <a:latin typeface="+mn-lt"/>
              </a:defRPr>
            </a:lvl4pPr>
            <a:lvl5pPr>
              <a:defRPr sz="1400">
                <a:latin typeface="+mn-lt"/>
              </a:defRPr>
            </a:lvl5pPr>
            <a:lvl6pPr>
              <a:defRPr sz="1800"/>
            </a:lvl6pPr>
            <a:lvl7pPr>
              <a:defRPr sz="1800"/>
            </a:lvl7pPr>
            <a:lvl8pPr>
              <a:defRPr sz="1800"/>
            </a:lvl8pPr>
            <a:lvl9pPr>
              <a:defRPr sz="1800"/>
            </a:lvl9p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276896528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Customer confidential master title style</a:t>
            </a:r>
            <a:endParaRPr lang="en-US" dirty="0"/>
          </a:p>
        </p:txBody>
      </p:sp>
    </p:spTree>
    <p:extLst>
      <p:ext uri="{BB962C8B-B14F-4D97-AF65-F5344CB8AC3E}">
        <p14:creationId xmlns:p14="http://schemas.microsoft.com/office/powerpoint/2010/main" xmlns="" val="4187479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ust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xmlns="" val="3105127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NI Conf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Tree>
    <p:extLst>
      <p:ext uri="{BB962C8B-B14F-4D97-AF65-F5344CB8AC3E}">
        <p14:creationId xmlns:p14="http://schemas.microsoft.com/office/powerpoint/2010/main" xmlns="" val="2249973708"/>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NI Conf No Title">
    <p:spTree>
      <p:nvGrpSpPr>
        <p:cNvPr id="1" name=""/>
        <p:cNvGrpSpPr/>
        <p:nvPr/>
      </p:nvGrpSpPr>
      <p:grpSpPr>
        <a:xfrm>
          <a:off x="0" y="0"/>
          <a:ext cx="0" cy="0"/>
          <a:chOff x="0" y="0"/>
          <a:chExt cx="0" cy="0"/>
        </a:xfrm>
      </p:grpSpPr>
      <p:sp>
        <p:nvSpPr>
          <p:cNvPr id="2" name="Content Placeholder 2"/>
          <p:cNvSpPr>
            <a:spLocks noGrp="1"/>
          </p:cNvSpPr>
          <p:nvPr>
            <p:ph idx="1"/>
          </p:nvPr>
        </p:nvSpPr>
        <p:spPr>
          <a:xfrm>
            <a:off x="469695" y="448733"/>
            <a:ext cx="8228217" cy="5621659"/>
          </a:xfrm>
        </p:spPr>
        <p:txBody>
          <a:bodyPr/>
          <a:lstStyle>
            <a:lvl1pPr marL="0" indent="0">
              <a:buNone/>
              <a:defRPr>
                <a:latin typeface="+mn-lt"/>
              </a:defRPr>
            </a:lvl1pPr>
            <a:lvl2pPr>
              <a:defRPr>
                <a:latin typeface="+mn-lt"/>
              </a:defRPr>
            </a:lvl2pPr>
            <a:lvl3pPr>
              <a:defRPr>
                <a:latin typeface="+mn-lt"/>
              </a:defRPr>
            </a:lvl3pPr>
            <a:lvl4pPr>
              <a:defRPr sz="1400">
                <a:latin typeface="+mn-lt"/>
              </a:defRPr>
            </a:lvl4pPr>
            <a:lvl5pPr>
              <a:defRPr sz="1400">
                <a:latin typeface="+mn-lt"/>
              </a:defRPr>
            </a:lvl5pPr>
          </a:lstStyle>
          <a:p>
            <a:pPr lvl="0"/>
            <a:r>
              <a:rPr lang="en-US" smtClean="0"/>
              <a:t>Click to edit Master text styles</a:t>
            </a:r>
          </a:p>
        </p:txBody>
      </p:sp>
    </p:spTree>
    <p:extLst>
      <p:ext uri="{BB962C8B-B14F-4D97-AF65-F5344CB8AC3E}">
        <p14:creationId xmlns:p14="http://schemas.microsoft.com/office/powerpoint/2010/main" xmlns="" val="1172057952"/>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3810000" cy="1943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95700"/>
            <a:ext cx="3810000" cy="1943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1.xml"/><Relationship Id="rId7"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4.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9.xml"/><Relationship Id="rId7"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45.xml"/><Relationship Id="rId7" Type="http://schemas.openxmlformats.org/officeDocument/2006/relationships/theme" Target="../theme/theme6.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NI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5" name="TextBox 14"/>
          <p:cNvSpPr txBox="1"/>
          <p:nvPr/>
        </p:nvSpPr>
        <p:spPr>
          <a:xfrm>
            <a:off x="350489" y="6330950"/>
            <a:ext cx="2167581" cy="276999"/>
          </a:xfrm>
          <a:prstGeom prst="rect">
            <a:avLst/>
          </a:prstGeom>
          <a:noFill/>
        </p:spPr>
        <p:txBody>
          <a:bodyPr wrap="none" rtlCol="0">
            <a:spAutoFit/>
          </a:bodyPr>
          <a:lstStyle/>
          <a:p>
            <a:r>
              <a:rPr lang="en-US" sz="1200" dirty="0" smtClean="0">
                <a:solidFill>
                  <a:schemeClr val="tx1"/>
                </a:solidFill>
              </a:rPr>
              <a:t>ni.com  |</a:t>
            </a:r>
            <a:r>
              <a:rPr lang="en-US" sz="1200" dirty="0" smtClean="0"/>
              <a:t>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xmlns="" val="2562527116"/>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Lst>
  <p:hf sldNum="0" hdr="0" dt="0"/>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xmlns="" val="794604837"/>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xmlns="" val="569510580"/>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NI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9"/>
            <a:ext cx="533693" cy="259782"/>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5" name="TextBox 14"/>
          <p:cNvSpPr txBox="1"/>
          <p:nvPr/>
        </p:nvSpPr>
        <p:spPr>
          <a:xfrm>
            <a:off x="350489" y="6330950"/>
            <a:ext cx="2167581" cy="276999"/>
          </a:xfrm>
          <a:prstGeom prst="rect">
            <a:avLst/>
          </a:prstGeom>
          <a:noFill/>
        </p:spPr>
        <p:txBody>
          <a:bodyPr wrap="none" rtlCol="0">
            <a:spAutoFit/>
          </a:bodyPr>
          <a:lstStyle/>
          <a:p>
            <a:r>
              <a:rPr lang="en-US" sz="1200" dirty="0" smtClean="0">
                <a:solidFill>
                  <a:schemeClr val="tx1"/>
                </a:solidFill>
              </a:rPr>
              <a:t>ni.com  |  </a:t>
            </a:r>
            <a:r>
              <a:rPr lang="en-US" sz="1200" b="0" dirty="0" smtClean="0">
                <a:solidFill>
                  <a:schemeClr val="tx1"/>
                </a:solidFill>
                <a:latin typeface="+mn-lt"/>
              </a:rPr>
              <a:t>NI</a:t>
            </a:r>
            <a:r>
              <a:rPr lang="en-US" sz="1200" b="0" baseline="0" dirty="0" smtClean="0">
                <a:solidFill>
                  <a:schemeClr val="tx1"/>
                </a:solidFill>
                <a:latin typeface="+mn-lt"/>
              </a:rPr>
              <a:t> </a:t>
            </a:r>
            <a:r>
              <a:rPr lang="en-US" sz="1200" b="0" dirty="0" smtClean="0">
                <a:solidFill>
                  <a:schemeClr val="tx1"/>
                </a:solidFill>
                <a:latin typeface="+mn-lt"/>
              </a:rPr>
              <a:t>CONFIDENTIAL</a:t>
            </a:r>
            <a:endParaRPr lang="en-US" sz="1200" b="0" dirty="0">
              <a:solidFill>
                <a:schemeClr val="tx1"/>
              </a:solidFill>
              <a:latin typeface="+mn-lt"/>
            </a:endParaRPr>
          </a:p>
        </p:txBody>
      </p:sp>
    </p:spTree>
    <p:extLst>
      <p:ext uri="{BB962C8B-B14F-4D97-AF65-F5344CB8AC3E}">
        <p14:creationId xmlns:p14="http://schemas.microsoft.com/office/powerpoint/2010/main" xmlns="" val="2562527116"/>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hf sldNum="0" hdr="0" dt="0"/>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solidFill>
                <a:prstClr val="black"/>
              </a:solidFill>
            </a:endParaRPr>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fld id="{C53BE2A3-E884-4DA2-864E-54215D46267C}" type="slidenum">
              <a:rPr lang="en-US" sz="1100" smtClean="0">
                <a:solidFill>
                  <a:prstClr val="black">
                    <a:tint val="75000"/>
                  </a:prstClr>
                </a:solidFill>
              </a:rPr>
              <a:pPr/>
              <a:t>‹#›</a:t>
            </a:fld>
            <a:endParaRPr lang="en-US" sz="1100" dirty="0">
              <a:solidFill>
                <a:prstClr val="black">
                  <a:tint val="75000"/>
                </a:prstClr>
              </a:solidFill>
            </a:endParaRPr>
          </a:p>
        </p:txBody>
      </p:sp>
      <p:sp>
        <p:nvSpPr>
          <p:cNvPr id="10" name="TextBox 9"/>
          <p:cNvSpPr txBox="1"/>
          <p:nvPr/>
        </p:nvSpPr>
        <p:spPr>
          <a:xfrm>
            <a:off x="350489" y="6330950"/>
            <a:ext cx="644728" cy="276999"/>
          </a:xfrm>
          <a:prstGeom prst="rect">
            <a:avLst/>
          </a:prstGeom>
          <a:noFill/>
        </p:spPr>
        <p:txBody>
          <a:bodyPr wrap="none" rtlCol="0">
            <a:spAutoFit/>
          </a:bodyPr>
          <a:lstStyle/>
          <a:p>
            <a:r>
              <a:rPr lang="en-US" sz="1200" dirty="0" smtClean="0">
                <a:solidFill>
                  <a:prstClr val="black"/>
                </a:solidFill>
              </a:rPr>
              <a:t>ni.com</a:t>
            </a:r>
            <a:endParaRPr lang="en-US" sz="1200" dirty="0">
              <a:solidFill>
                <a:prstClr val="black"/>
              </a:solidFill>
            </a:endParaRPr>
          </a:p>
        </p:txBody>
      </p:sp>
    </p:spTree>
    <p:extLst>
      <p:ext uri="{BB962C8B-B14F-4D97-AF65-F5344CB8AC3E}">
        <p14:creationId xmlns:p14="http://schemas.microsoft.com/office/powerpoint/2010/main" xmlns="" val="79460483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2" name="Title Placeholder 1"/>
          <p:cNvSpPr>
            <a:spLocks noGrp="1"/>
          </p:cNvSpPr>
          <p:nvPr>
            <p:ph type="title"/>
          </p:nvPr>
        </p:nvSpPr>
        <p:spPr>
          <a:xfrm>
            <a:off x="473935" y="142829"/>
            <a:ext cx="8170003" cy="964092"/>
          </a:xfrm>
          <a:prstGeom prst="rect">
            <a:avLst/>
          </a:prstGeom>
        </p:spPr>
        <p:txBody>
          <a:bodyPr vert="horz" lIns="91435" tIns="45717" rIns="91435" bIns="45717" rtlCol="0" anchor="ctr">
            <a:normAutofit/>
          </a:bodyPr>
          <a:lstStyle/>
          <a:p>
            <a:r>
              <a:rPr lang="en-US" dirty="0" smtClean="0"/>
              <a:t>Customer confidential master title style</a:t>
            </a:r>
            <a:endParaRPr lang="en-US" dirty="0"/>
          </a:p>
        </p:txBody>
      </p:sp>
      <p:sp>
        <p:nvSpPr>
          <p:cNvPr id="3" name="Text Placeholder 2"/>
          <p:cNvSpPr>
            <a:spLocks noGrp="1"/>
          </p:cNvSpPr>
          <p:nvPr>
            <p:ph type="body" idx="1"/>
          </p:nvPr>
        </p:nvSpPr>
        <p:spPr>
          <a:xfrm>
            <a:off x="469696" y="1121384"/>
            <a:ext cx="8174242" cy="4949008"/>
          </a:xfrm>
          <a:prstGeom prst="rect">
            <a:avLst/>
          </a:prstGeom>
        </p:spPr>
        <p:txBody>
          <a:bodyPr vert="horz" lIns="91435" tIns="45717" rIns="91435" bIns="45717" rtlCol="0">
            <a:normAutofit/>
          </a:bodyPr>
          <a:lstStyle/>
          <a:p>
            <a:pPr lvl="0"/>
            <a:r>
              <a:rPr lang="en-US" dirty="0" smtClean="0"/>
              <a:t>Master text styles</a:t>
            </a:r>
          </a:p>
          <a:p>
            <a:pPr lvl="1"/>
            <a:r>
              <a:rPr lang="en-US" dirty="0" smtClean="0"/>
              <a:t>Second level</a:t>
            </a:r>
          </a:p>
          <a:p>
            <a:pPr lvl="2"/>
            <a:r>
              <a:rPr lang="en-US" dirty="0" smtClean="0"/>
              <a:t>Third level</a:t>
            </a:r>
          </a:p>
          <a:p>
            <a:pPr lvl="3"/>
            <a:r>
              <a:rPr lang="en-US" dirty="0" smtClean="0"/>
              <a:t>Fourth level</a:t>
            </a:r>
          </a:p>
        </p:txBody>
      </p:sp>
      <p:sp>
        <p:nvSpPr>
          <p:cNvPr id="5" name="TextBox 4"/>
          <p:cNvSpPr txBox="1"/>
          <p:nvPr/>
        </p:nvSpPr>
        <p:spPr>
          <a:xfrm>
            <a:off x="8978881" y="5106120"/>
            <a:ext cx="129780" cy="346136"/>
          </a:xfrm>
          <a:prstGeom prst="rect">
            <a:avLst/>
          </a:prstGeom>
          <a:noFill/>
        </p:spPr>
        <p:txBody>
          <a:bodyPr wrap="none" lIns="64264" tIns="32132" rIns="64264" bIns="32132" rtlCol="0">
            <a:spAutoFit/>
          </a:bodyPr>
          <a:lstStyle/>
          <a:p>
            <a:endParaRPr lang="en-US" dirty="0"/>
          </a:p>
        </p:txBody>
      </p:sp>
      <p:sp>
        <p:nvSpPr>
          <p:cNvPr id="8" name="TextBox 7"/>
          <p:cNvSpPr txBox="1"/>
          <p:nvPr/>
        </p:nvSpPr>
        <p:spPr>
          <a:xfrm>
            <a:off x="9469774" y="7159279"/>
            <a:ext cx="129780" cy="346136"/>
          </a:xfrm>
          <a:prstGeom prst="rect">
            <a:avLst/>
          </a:prstGeom>
          <a:noFill/>
        </p:spPr>
        <p:txBody>
          <a:bodyPr wrap="none" lIns="64264" tIns="32132" rIns="64264" bIns="32132" rtlCol="0">
            <a:spAutoFit/>
          </a:bodyPr>
          <a:lstStyle/>
          <a:p>
            <a:endParaRPr lang="en-US" dirty="0"/>
          </a:p>
        </p:txBody>
      </p:sp>
      <p:sp>
        <p:nvSpPr>
          <p:cNvPr id="11" name="TextBox 10"/>
          <p:cNvSpPr txBox="1"/>
          <p:nvPr/>
        </p:nvSpPr>
        <p:spPr>
          <a:xfrm>
            <a:off x="9746460" y="2035307"/>
            <a:ext cx="129780" cy="346136"/>
          </a:xfrm>
          <a:prstGeom prst="rect">
            <a:avLst/>
          </a:prstGeom>
          <a:noFill/>
        </p:spPr>
        <p:txBody>
          <a:bodyPr wrap="none" lIns="64264" tIns="32132" rIns="64264" bIns="32132" rtlCol="0">
            <a:spAutoFit/>
          </a:bodyPr>
          <a:lstStyle/>
          <a:p>
            <a:endParaRPr lang="en-US" dirty="0"/>
          </a:p>
        </p:txBody>
      </p:sp>
      <p:sp>
        <p:nvSpPr>
          <p:cNvPr id="13" name="TextBox 12"/>
          <p:cNvSpPr txBox="1"/>
          <p:nvPr/>
        </p:nvSpPr>
        <p:spPr>
          <a:xfrm>
            <a:off x="-160656" y="4070613"/>
            <a:ext cx="129780" cy="346136"/>
          </a:xfrm>
          <a:prstGeom prst="rect">
            <a:avLst/>
          </a:prstGeom>
          <a:noFill/>
        </p:spPr>
        <p:txBody>
          <a:bodyPr wrap="none" lIns="64264" tIns="32132" rIns="64264" bIns="32132" rtlCol="0">
            <a:spAutoFit/>
          </a:bodyPr>
          <a:lstStyle/>
          <a:p>
            <a:endParaRPr lang="en-US" dirty="0"/>
          </a:p>
        </p:txBody>
      </p:sp>
      <p:sp>
        <p:nvSpPr>
          <p:cNvPr id="4" name="TextBox 3"/>
          <p:cNvSpPr txBox="1"/>
          <p:nvPr/>
        </p:nvSpPr>
        <p:spPr>
          <a:xfrm>
            <a:off x="4393907" y="6344218"/>
            <a:ext cx="356187" cy="276999"/>
          </a:xfrm>
          <a:prstGeom prst="rect">
            <a:avLst/>
          </a:prstGeom>
        </p:spPr>
        <p:txBody>
          <a:bodyPr vert="horz" lIns="91435" tIns="45717" rIns="91435" bIns="45717" rtlCol="0" anchor="ctr"/>
          <a:lstStyle>
            <a:defPPr>
              <a:defRPr lang="en-US"/>
            </a:defPPr>
            <a:lvl1pPr algn="ctr">
              <a:defRPr sz="1200">
                <a:solidFill>
                  <a:schemeClr val="tx1">
                    <a:tint val="75000"/>
                  </a:schemeClr>
                </a:solidFill>
                <a:latin typeface="Univers LT Std 45 Light"/>
                <a:cs typeface="Univers LT Std 45 Light"/>
              </a:defRPr>
            </a:lvl1pPr>
          </a:lstStyle>
          <a:p>
            <a:pPr lvl="0"/>
            <a:fld id="{C53BE2A3-E884-4DA2-864E-54215D46267C}" type="slidenum">
              <a:rPr lang="en-US" sz="1100" smtClean="0"/>
              <a:pPr lvl="0"/>
              <a:t>‹#›</a:t>
            </a:fld>
            <a:endParaRPr lang="en-US" sz="1100" dirty="0"/>
          </a:p>
        </p:txBody>
      </p:sp>
      <p:sp>
        <p:nvSpPr>
          <p:cNvPr id="12" name="TextBox 11"/>
          <p:cNvSpPr txBox="1"/>
          <p:nvPr/>
        </p:nvSpPr>
        <p:spPr>
          <a:xfrm>
            <a:off x="350489" y="6330950"/>
            <a:ext cx="2889317" cy="276999"/>
          </a:xfrm>
          <a:prstGeom prst="rect">
            <a:avLst/>
          </a:prstGeom>
          <a:noFill/>
        </p:spPr>
        <p:txBody>
          <a:bodyPr wrap="none" rtlCol="0">
            <a:spAutoFit/>
          </a:bodyPr>
          <a:lstStyle/>
          <a:p>
            <a:r>
              <a:rPr lang="en-US" sz="1200" dirty="0" smtClean="0"/>
              <a:t>ni.com  |  </a:t>
            </a:r>
            <a:r>
              <a:rPr lang="en-US" sz="1200" b="1" dirty="0" smtClean="0">
                <a:solidFill>
                  <a:schemeClr val="accent2"/>
                </a:solidFill>
                <a:latin typeface="+mn-lt"/>
              </a:rPr>
              <a:t>CUSTOMER CONFIDENTIAL</a:t>
            </a:r>
            <a:endParaRPr lang="en-US" sz="1200" b="0" dirty="0">
              <a:solidFill>
                <a:schemeClr val="tx1"/>
              </a:solidFill>
              <a:latin typeface="+mn-lt"/>
            </a:endParaRPr>
          </a:p>
        </p:txBody>
      </p:sp>
    </p:spTree>
    <p:extLst>
      <p:ext uri="{BB962C8B-B14F-4D97-AF65-F5344CB8AC3E}">
        <p14:creationId xmlns:p14="http://schemas.microsoft.com/office/powerpoint/2010/main" xmlns="" val="569510580"/>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Lst>
  <p:txStyles>
    <p:titleStyle>
      <a:lvl1pPr algn="l" defTabSz="457174" rtl="0" eaLnBrk="1" latinLnBrk="0" hangingPunct="1">
        <a:spcBef>
          <a:spcPct val="0"/>
        </a:spcBef>
        <a:buNone/>
        <a:defRPr sz="3200" b="0" i="0" kern="1200" spc="-100">
          <a:solidFill>
            <a:schemeClr val="accent1"/>
          </a:solidFill>
          <a:latin typeface="+mn-lt"/>
          <a:ea typeface="+mj-ea"/>
          <a:cs typeface="Arial"/>
        </a:defRPr>
      </a:lvl1pPr>
    </p:titleStyle>
    <p:bodyStyle>
      <a:lvl1pPr marL="173038" indent="-173038" algn="l" defTabSz="457174" rtl="0" eaLnBrk="1" latinLnBrk="0" hangingPunct="1">
        <a:spcBef>
          <a:spcPts val="573"/>
        </a:spcBef>
        <a:buClr>
          <a:schemeClr val="bg1">
            <a:lumMod val="50000"/>
          </a:schemeClr>
        </a:buClr>
        <a:buSzPct val="70000"/>
        <a:buFont typeface="Arial" pitchFamily="34" charset="0"/>
        <a:buChar char="•"/>
        <a:defRPr sz="2400" kern="1200">
          <a:solidFill>
            <a:schemeClr val="tx1"/>
          </a:solidFill>
          <a:latin typeface="+mn-lt"/>
          <a:ea typeface="+mn-ea"/>
          <a:cs typeface="Arial"/>
        </a:defRPr>
      </a:lvl1pPr>
      <a:lvl2pPr marL="642640" indent="-186321" algn="l" defTabSz="457174" rtl="0" eaLnBrk="1" latinLnBrk="0" hangingPunct="1">
        <a:spcBef>
          <a:spcPct val="20000"/>
        </a:spcBef>
        <a:buClr>
          <a:schemeClr val="bg1">
            <a:lumMod val="50000"/>
          </a:schemeClr>
        </a:buClr>
        <a:buSzPct val="70000"/>
        <a:buFont typeface="Arial"/>
        <a:buChar char="•"/>
        <a:defRPr sz="2000" kern="1200">
          <a:solidFill>
            <a:schemeClr val="tx1"/>
          </a:solidFill>
          <a:latin typeface="+mn-lt"/>
          <a:ea typeface="+mn-ea"/>
          <a:cs typeface="Arial"/>
        </a:defRPr>
      </a:lvl2pPr>
      <a:lvl3pPr marL="1082224" indent="-167354" algn="l" defTabSz="457174" rtl="0" eaLnBrk="1" latinLnBrk="0" hangingPunct="1">
        <a:spcBef>
          <a:spcPct val="20000"/>
        </a:spcBef>
        <a:buClr>
          <a:schemeClr val="bg1">
            <a:lumMod val="50000"/>
          </a:schemeClr>
        </a:buClr>
        <a:buSzPct val="70000"/>
        <a:buFont typeface="Courier New"/>
        <a:buChar char="o"/>
        <a:defRPr sz="1800" kern="1200">
          <a:solidFill>
            <a:schemeClr val="tx1"/>
          </a:solidFill>
          <a:latin typeface="+mn-lt"/>
          <a:ea typeface="+mn-ea"/>
          <a:cs typeface="Arial"/>
        </a:defRPr>
      </a:lvl3pPr>
      <a:lvl4pPr marL="1600110" indent="-228587" algn="l" defTabSz="457174" rtl="0" eaLnBrk="1" latinLnBrk="0" hangingPunct="1">
        <a:spcBef>
          <a:spcPct val="20000"/>
        </a:spcBef>
        <a:buClr>
          <a:schemeClr val="bg1">
            <a:lumMod val="50000"/>
          </a:schemeClr>
        </a:buClr>
        <a:buSzPct val="70000"/>
        <a:buFont typeface="Arial"/>
        <a:buChar char="–"/>
        <a:defRPr sz="1400" kern="1200">
          <a:solidFill>
            <a:schemeClr val="tx1"/>
          </a:solidFill>
          <a:latin typeface="+mn-lt"/>
          <a:ea typeface="+mn-ea"/>
          <a:cs typeface="Arial"/>
        </a:defRPr>
      </a:lvl4pPr>
      <a:lvl5pPr marL="1828698" indent="0" algn="l" defTabSz="457174" rtl="0" eaLnBrk="1" latinLnBrk="0" hangingPunct="1">
        <a:spcBef>
          <a:spcPct val="20000"/>
        </a:spcBef>
        <a:buClr>
          <a:schemeClr val="bg1">
            <a:lumMod val="50000"/>
          </a:schemeClr>
        </a:buClr>
        <a:buSzPct val="70000"/>
        <a:buFont typeface="Arial"/>
        <a:buNone/>
        <a:defRPr sz="2000" kern="1200">
          <a:solidFill>
            <a:schemeClr val="tx1"/>
          </a:solidFill>
          <a:latin typeface="Arial"/>
          <a:ea typeface="+mn-ea"/>
          <a:cs typeface="Arial"/>
        </a:defRPr>
      </a:lvl5pPr>
      <a:lvl6pPr marL="2514459" indent="-228587" algn="l" defTabSz="457174" rtl="0" eaLnBrk="1" latinLnBrk="0" hangingPunct="1">
        <a:spcBef>
          <a:spcPct val="20000"/>
        </a:spcBef>
        <a:buFont typeface="Arial"/>
        <a:buChar char="•"/>
        <a:defRPr sz="2000" kern="1200">
          <a:solidFill>
            <a:schemeClr val="tx1"/>
          </a:solidFill>
          <a:latin typeface="+mn-lt"/>
          <a:ea typeface="+mn-ea"/>
          <a:cs typeface="+mn-cs"/>
        </a:defRPr>
      </a:lvl6pPr>
      <a:lvl7pPr marL="2971633" indent="-228587" algn="l" defTabSz="457174" rtl="0" eaLnBrk="1" latinLnBrk="0" hangingPunct="1">
        <a:spcBef>
          <a:spcPct val="20000"/>
        </a:spcBef>
        <a:buFont typeface="Arial"/>
        <a:buChar char="•"/>
        <a:defRPr sz="2000" kern="1200">
          <a:solidFill>
            <a:schemeClr val="tx1"/>
          </a:solidFill>
          <a:latin typeface="+mn-lt"/>
          <a:ea typeface="+mn-ea"/>
          <a:cs typeface="+mn-cs"/>
        </a:defRPr>
      </a:lvl7pPr>
      <a:lvl8pPr marL="3428807" indent="-228587" algn="l" defTabSz="457174" rtl="0" eaLnBrk="1" latinLnBrk="0" hangingPunct="1">
        <a:spcBef>
          <a:spcPct val="20000"/>
        </a:spcBef>
        <a:buFont typeface="Arial"/>
        <a:buChar char="•"/>
        <a:defRPr sz="2000" kern="1200">
          <a:solidFill>
            <a:schemeClr val="tx1"/>
          </a:solidFill>
          <a:latin typeface="+mn-lt"/>
          <a:ea typeface="+mn-ea"/>
          <a:cs typeface="+mn-cs"/>
        </a:defRPr>
      </a:lvl8pPr>
      <a:lvl9pPr marL="3885981" indent="-228587" algn="l" defTabSz="45717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4" rtl="0" eaLnBrk="1" latinLnBrk="0" hangingPunct="1">
        <a:defRPr sz="1800" kern="1200">
          <a:solidFill>
            <a:schemeClr val="tx1"/>
          </a:solidFill>
          <a:latin typeface="+mn-lt"/>
          <a:ea typeface="+mn-ea"/>
          <a:cs typeface="+mn-cs"/>
        </a:defRPr>
      </a:lvl1pPr>
      <a:lvl2pPr marL="457174" algn="l" defTabSz="457174" rtl="0" eaLnBrk="1" latinLnBrk="0" hangingPunct="1">
        <a:defRPr sz="1800" kern="1200">
          <a:solidFill>
            <a:schemeClr val="tx1"/>
          </a:solidFill>
          <a:latin typeface="+mn-lt"/>
          <a:ea typeface="+mn-ea"/>
          <a:cs typeface="+mn-cs"/>
        </a:defRPr>
      </a:lvl2pPr>
      <a:lvl3pPr marL="914348" algn="l" defTabSz="457174" rtl="0" eaLnBrk="1" latinLnBrk="0" hangingPunct="1">
        <a:defRPr sz="1800" kern="1200">
          <a:solidFill>
            <a:schemeClr val="tx1"/>
          </a:solidFill>
          <a:latin typeface="+mn-lt"/>
          <a:ea typeface="+mn-ea"/>
          <a:cs typeface="+mn-cs"/>
        </a:defRPr>
      </a:lvl3pPr>
      <a:lvl4pPr marL="1371523" algn="l" defTabSz="457174" rtl="0" eaLnBrk="1" latinLnBrk="0" hangingPunct="1">
        <a:defRPr sz="1800" kern="1200">
          <a:solidFill>
            <a:schemeClr val="tx1"/>
          </a:solidFill>
          <a:latin typeface="+mn-lt"/>
          <a:ea typeface="+mn-ea"/>
          <a:cs typeface="+mn-cs"/>
        </a:defRPr>
      </a:lvl4pPr>
      <a:lvl5pPr marL="1828698" algn="l" defTabSz="457174" rtl="0" eaLnBrk="1" latinLnBrk="0" hangingPunct="1">
        <a:defRPr sz="1800" kern="1200">
          <a:solidFill>
            <a:schemeClr val="tx1"/>
          </a:solidFill>
          <a:latin typeface="+mn-lt"/>
          <a:ea typeface="+mn-ea"/>
          <a:cs typeface="+mn-cs"/>
        </a:defRPr>
      </a:lvl5pPr>
      <a:lvl6pPr marL="2285872" algn="l" defTabSz="457174" rtl="0" eaLnBrk="1" latinLnBrk="0" hangingPunct="1">
        <a:defRPr sz="1800" kern="1200">
          <a:solidFill>
            <a:schemeClr val="tx1"/>
          </a:solidFill>
          <a:latin typeface="+mn-lt"/>
          <a:ea typeface="+mn-ea"/>
          <a:cs typeface="+mn-cs"/>
        </a:defRPr>
      </a:lvl6pPr>
      <a:lvl7pPr marL="2743046" algn="l" defTabSz="457174" rtl="0" eaLnBrk="1" latinLnBrk="0" hangingPunct="1">
        <a:defRPr sz="1800" kern="1200">
          <a:solidFill>
            <a:schemeClr val="tx1"/>
          </a:solidFill>
          <a:latin typeface="+mn-lt"/>
          <a:ea typeface="+mn-ea"/>
          <a:cs typeface="+mn-cs"/>
        </a:defRPr>
      </a:lvl7pPr>
      <a:lvl8pPr marL="3200220" algn="l" defTabSz="457174" rtl="0" eaLnBrk="1" latinLnBrk="0" hangingPunct="1">
        <a:defRPr sz="1800" kern="1200">
          <a:solidFill>
            <a:schemeClr val="tx1"/>
          </a:solidFill>
          <a:latin typeface="+mn-lt"/>
          <a:ea typeface="+mn-ea"/>
          <a:cs typeface="+mn-cs"/>
        </a:defRPr>
      </a:lvl8pPr>
      <a:lvl9pPr marL="3657394" algn="l" defTabSz="45717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6.xml"/><Relationship Id="rId5" Type="http://schemas.openxmlformats.org/officeDocument/2006/relationships/image" Target="../media/image6.jpe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5.xml"/><Relationship Id="rId1" Type="http://schemas.openxmlformats.org/officeDocument/2006/relationships/slideLayout" Target="../slideLayouts/slideLayout27.xml"/></Relationships>
</file>

<file path=ppt/slides/_rels/slide10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6.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7.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0.xml"/><Relationship Id="rId1" Type="http://schemas.openxmlformats.org/officeDocument/2006/relationships/slideLayout" Target="../slideLayouts/slideLayout2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2.xml"/><Relationship Id="rId1" Type="http://schemas.openxmlformats.org/officeDocument/2006/relationships/slideLayout" Target="../slideLayouts/slideLayout27.xml"/></Relationships>
</file>

<file path=ppt/slides/_rels/slide11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7.xml"/></Relationships>
</file>

<file path=ppt/slides/_rels/slide1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5.xml"/><Relationship Id="rId1" Type="http://schemas.openxmlformats.org/officeDocument/2006/relationships/slideLayout" Target="../slideLayouts/slideLayout27.xml"/></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2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20.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jpeg"/><Relationship Id="rId2" Type="http://schemas.openxmlformats.org/officeDocument/2006/relationships/notesSlide" Target="../notesSlides/notesSlide110.xml"/><Relationship Id="rId1" Type="http://schemas.openxmlformats.org/officeDocument/2006/relationships/slideLayout" Target="../slideLayouts/slideLayout27.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1.xml"/><Relationship Id="rId1" Type="http://schemas.openxmlformats.org/officeDocument/2006/relationships/slideLayout" Target="../slideLayouts/slideLayout27.xml"/><Relationship Id="rId5" Type="http://schemas.openxmlformats.org/officeDocument/2006/relationships/image" Target="../media/image97.jpeg"/><Relationship Id="rId4" Type="http://schemas.openxmlformats.org/officeDocument/2006/relationships/image" Target="../media/image99.jpeg"/></Relationships>
</file>

<file path=ppt/slides/_rels/slide12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12.xml"/><Relationship Id="rId1" Type="http://schemas.openxmlformats.org/officeDocument/2006/relationships/slideLayout" Target="../slideLayouts/slideLayout27.xml"/><Relationship Id="rId5" Type="http://schemas.openxmlformats.org/officeDocument/2006/relationships/image" Target="../media/image94.png"/><Relationship Id="rId4" Type="http://schemas.openxmlformats.org/officeDocument/2006/relationships/image" Target="../media/image97.jpeg"/></Relationships>
</file>

<file path=ppt/slides/_rels/slide12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13.xml"/><Relationship Id="rId1" Type="http://schemas.openxmlformats.org/officeDocument/2006/relationships/slideLayout" Target="../slideLayouts/slideLayout27.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png"/></Relationships>
</file>

<file path=ppt/slides/_rels/slide12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14.xml"/><Relationship Id="rId1" Type="http://schemas.openxmlformats.org/officeDocument/2006/relationships/slideLayout" Target="../slideLayouts/slideLayout2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jpeg"/></Relationships>
</file>

<file path=ppt/slides/_rels/slide12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15.xml"/><Relationship Id="rId1" Type="http://schemas.openxmlformats.org/officeDocument/2006/relationships/slideLayout" Target="../slideLayouts/slideLayout27.xml"/><Relationship Id="rId5" Type="http://schemas.openxmlformats.org/officeDocument/2006/relationships/image" Target="../media/image109.jpeg"/><Relationship Id="rId4" Type="http://schemas.openxmlformats.org/officeDocument/2006/relationships/image" Target="../media/image108.png"/></Relationships>
</file>

<file path=ppt/slides/_rels/slide1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9.jpeg"/><Relationship Id="rId1" Type="http://schemas.openxmlformats.org/officeDocument/2006/relationships/slideLayout" Target="../slideLayouts/slideLayout2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7.xml"/></Relationships>
</file>

<file path=ppt/slides/_rels/slide129.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117.xml"/><Relationship Id="rId1" Type="http://schemas.openxmlformats.org/officeDocument/2006/relationships/slideLayout" Target="../slideLayouts/slideLayout27.xml"/><Relationship Id="rId6" Type="http://schemas.openxmlformats.org/officeDocument/2006/relationships/image" Target="../media/image112.png"/><Relationship Id="rId5" Type="http://schemas.openxmlformats.org/officeDocument/2006/relationships/image" Target="http://www.macpanel.com/_borders/New-Border-2.jpg" TargetMode="External"/><Relationship Id="rId4" Type="http://schemas.openxmlformats.org/officeDocument/2006/relationships/image" Target="../media/image1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6.xml"/></Relationships>
</file>

<file path=ppt/slides/_rels/slide1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19.xml"/><Relationship Id="rId1" Type="http://schemas.openxmlformats.org/officeDocument/2006/relationships/slideLayout" Target="../slideLayouts/slideLayout2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1.xml"/></Relationships>
</file>

<file path=ppt/slides/_rels/slide1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2.xml"/><Relationship Id="rId1" Type="http://schemas.openxmlformats.org/officeDocument/2006/relationships/slideLayout" Target="../slideLayouts/slideLayout27.xml"/></Relationships>
</file>

<file path=ppt/slides/_rels/slide1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3.xml"/><Relationship Id="rId1" Type="http://schemas.openxmlformats.org/officeDocument/2006/relationships/slideLayout" Target="../slideLayouts/slideLayout27.xml"/></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4.xml"/><Relationship Id="rId1" Type="http://schemas.openxmlformats.org/officeDocument/2006/relationships/slideLayout" Target="../slideLayouts/slideLayout2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7.xml"/></Relationships>
</file>

<file path=ppt/slides/_rels/slide1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7.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8.xml"/><Relationship Id="rId1" Type="http://schemas.openxmlformats.org/officeDocument/2006/relationships/slideLayout" Target="../slideLayouts/slideLayout26.xml"/><Relationship Id="rId4" Type="http://schemas.openxmlformats.org/officeDocument/2006/relationships/image" Target="../media/image118.png"/></Relationships>
</file>

<file path=ppt/slides/_rels/slide1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9.xml"/><Relationship Id="rId1" Type="http://schemas.openxmlformats.org/officeDocument/2006/relationships/slideLayout" Target="../slideLayouts/slideLayout27.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7.xml"/><Relationship Id="rId1" Type="http://schemas.openxmlformats.org/officeDocument/2006/relationships/vmlDrawing" Target="../drawings/vmlDrawing5.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119.png"/></Relationships>
</file>

<file path=ppt/slides/_rels/slide1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31.xml"/><Relationship Id="rId1" Type="http://schemas.openxmlformats.org/officeDocument/2006/relationships/slideLayout" Target="../slideLayouts/slideLayout28.xml"/></Relationships>
</file>

<file path=ppt/slides/_rels/slide1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2.xml"/><Relationship Id="rId1" Type="http://schemas.openxmlformats.org/officeDocument/2006/relationships/slideLayout" Target="../slideLayouts/slideLayout31.xml"/><Relationship Id="rId4" Type="http://schemas.openxmlformats.org/officeDocument/2006/relationships/image" Target="../media/image123.png"/></Relationships>
</file>

<file path=ppt/slides/_rels/slide1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33.xml"/><Relationship Id="rId1" Type="http://schemas.openxmlformats.org/officeDocument/2006/relationships/slideLayout" Target="../slideLayouts/slideLayout26.xml"/></Relationships>
</file>

<file path=ppt/slides/_rels/slide1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4.xml"/><Relationship Id="rId1" Type="http://schemas.openxmlformats.org/officeDocument/2006/relationships/slideLayout" Target="../slideLayouts/slideLayout27.xml"/><Relationship Id="rId4" Type="http://schemas.openxmlformats.org/officeDocument/2006/relationships/image" Target="../media/image126.png"/></Relationships>
</file>

<file path=ppt/slides/_rels/slide14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5.xml"/><Relationship Id="rId1" Type="http://schemas.openxmlformats.org/officeDocument/2006/relationships/slideLayout" Target="../slideLayouts/slideLayout27.xml"/></Relationships>
</file>

<file path=ppt/slides/_rels/slide1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6.xml"/><Relationship Id="rId1" Type="http://schemas.openxmlformats.org/officeDocument/2006/relationships/slideLayout" Target="../slideLayouts/slideLayout2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5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8.xml"/><Relationship Id="rId1"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7.xml"/></Relationships>
</file>

<file path=ppt/slides/_rels/slide1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1.xml"/><Relationship Id="rId1" Type="http://schemas.openxmlformats.org/officeDocument/2006/relationships/slideLayout" Target="../slideLayouts/slideLayout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5.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3" Type="http://schemas.openxmlformats.org/officeDocument/2006/relationships/tags" Target="../tags/tag3.xml"/><Relationship Id="rId7" Type="http://schemas.openxmlformats.org/officeDocument/2006/relationships/notesSlide" Target="../notesSlides/notesSlide142.xml"/><Relationship Id="rId12" Type="http://schemas.openxmlformats.org/officeDocument/2006/relationships/image" Target="../media/image133.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7.xml"/><Relationship Id="rId11" Type="http://schemas.openxmlformats.org/officeDocument/2006/relationships/image" Target="../media/image132.jpeg"/><Relationship Id="rId5" Type="http://schemas.openxmlformats.org/officeDocument/2006/relationships/tags" Target="../tags/tag5.xml"/><Relationship Id="rId10" Type="http://schemas.openxmlformats.org/officeDocument/2006/relationships/image" Target="../media/image131.jpeg"/><Relationship Id="rId4" Type="http://schemas.openxmlformats.org/officeDocument/2006/relationships/tags" Target="../tags/tag4.xml"/><Relationship Id="rId9" Type="http://schemas.openxmlformats.org/officeDocument/2006/relationships/image" Target="../media/image130.jpeg"/><Relationship Id="rId14" Type="http://schemas.openxmlformats.org/officeDocument/2006/relationships/image" Target="../media/image135.jpe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27.xml"/><Relationship Id="rId1" Type="http://schemas.openxmlformats.org/officeDocument/2006/relationships/tags" Target="../tags/tag6.xml"/><Relationship Id="rId5" Type="http://schemas.openxmlformats.org/officeDocument/2006/relationships/image" Target="../media/image130.jpeg"/><Relationship Id="rId4" Type="http://schemas.openxmlformats.org/officeDocument/2006/relationships/image" Target="../media/image136.png"/></Relationships>
</file>

<file path=ppt/slides/_rels/slide1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4.xml"/><Relationship Id="rId1" Type="http://schemas.openxmlformats.org/officeDocument/2006/relationships/slideLayout" Target="../slideLayouts/slideLayout27.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7.xml"/><Relationship Id="rId1" Type="http://schemas.openxmlformats.org/officeDocument/2006/relationships/tags" Target="../tags/tag7.xml"/></Relationships>
</file>

<file path=ppt/slides/_rels/slide15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7.xml"/><Relationship Id="rId7" Type="http://schemas.openxmlformats.org/officeDocument/2006/relationships/diagramQuickStyle" Target="../diagrams/quickStyle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diagramLayout" Target="../diagrams/layout1.xml"/><Relationship Id="rId11" Type="http://schemas.openxmlformats.org/officeDocument/2006/relationships/image" Target="../media/image134.png"/><Relationship Id="rId5" Type="http://schemas.openxmlformats.org/officeDocument/2006/relationships/diagramData" Target="../diagrams/data1.xml"/><Relationship Id="rId10" Type="http://schemas.openxmlformats.org/officeDocument/2006/relationships/image" Target="../media/image133.jpeg"/><Relationship Id="rId4" Type="http://schemas.openxmlformats.org/officeDocument/2006/relationships/notesSlide" Target="../notesSlides/notesSlide146.xml"/><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16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notesSlide" Target="../notesSlides/notesSlide147.xml"/><Relationship Id="rId7" Type="http://schemas.openxmlformats.org/officeDocument/2006/relationships/image" Target="../media/image133.jpeg"/><Relationship Id="rId2" Type="http://schemas.openxmlformats.org/officeDocument/2006/relationships/slideLayout" Target="../slideLayouts/slideLayout27.xml"/><Relationship Id="rId1" Type="http://schemas.openxmlformats.org/officeDocument/2006/relationships/tags" Target="../tags/tag10.x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png"/><Relationship Id="rId9" Type="http://schemas.openxmlformats.org/officeDocument/2006/relationships/image" Target="../media/image141.jpeg"/></Relationships>
</file>

<file path=ppt/slides/_rels/slide1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8.xml"/><Relationship Id="rId5" Type="http://schemas.openxmlformats.org/officeDocument/2006/relationships/image" Target="../media/image145.png"/><Relationship Id="rId4" Type="http://schemas.openxmlformats.org/officeDocument/2006/relationships/image" Target="../media/image14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8.xml"/><Relationship Id="rId1" Type="http://schemas.openxmlformats.org/officeDocument/2006/relationships/slideLayout" Target="../slideLayouts/slideLayout27.xml"/></Relationships>
</file>

<file path=ppt/slides/_rels/slide16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9.xml"/><Relationship Id="rId1" Type="http://schemas.openxmlformats.org/officeDocument/2006/relationships/slideLayout" Target="../slideLayouts/slideLayout2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0.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53.xml"/><Relationship Id="rId1" Type="http://schemas.openxmlformats.org/officeDocument/2006/relationships/slideLayout" Target="../slideLayouts/slideLayout28.xml"/><Relationship Id="rId5" Type="http://schemas.openxmlformats.org/officeDocument/2006/relationships/image" Target="../media/image151.png"/><Relationship Id="rId4" Type="http://schemas.openxmlformats.org/officeDocument/2006/relationships/image" Target="../media/image150.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8.xml"/><Relationship Id="rId4" Type="http://schemas.openxmlformats.org/officeDocument/2006/relationships/image" Target="../media/image154.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7.xml"/></Relationships>
</file>

<file path=ppt/slides/_rels/slide1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1.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55.xml"/><Relationship Id="rId7" Type="http://schemas.openxmlformats.org/officeDocument/2006/relationships/image" Target="../media/image160.jpeg"/><Relationship Id="rId2" Type="http://schemas.openxmlformats.org/officeDocument/2006/relationships/slideLayout" Target="../slideLayouts/slideLayout33.xml"/><Relationship Id="rId1" Type="http://schemas.openxmlformats.org/officeDocument/2006/relationships/vmlDrawing" Target="../drawings/vmlDrawing6.vml"/><Relationship Id="rId6" Type="http://schemas.openxmlformats.org/officeDocument/2006/relationships/image" Target="../media/image159.wmf"/><Relationship Id="rId5" Type="http://schemas.openxmlformats.org/officeDocument/2006/relationships/image" Target="../media/image158.jpeg"/><Relationship Id="rId4" Type="http://schemas.openxmlformats.org/officeDocument/2006/relationships/oleObject" Target="../embeddings/oleObject4.bin"/></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7.x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6.xml"/><Relationship Id="rId1" Type="http://schemas.openxmlformats.org/officeDocument/2006/relationships/vmlDrawing" Target="../drawings/vmlDrawing7.vml"/><Relationship Id="rId4" Type="http://schemas.openxmlformats.org/officeDocument/2006/relationships/oleObject" Target="../embeddings/oleObject6.bin"/></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7.xml"/><Relationship Id="rId1" Type="http://schemas.openxmlformats.org/officeDocument/2006/relationships/vmlDrawing" Target="../drawings/vmlDrawing8.vml"/><Relationship Id="rId4" Type="http://schemas.openxmlformats.org/officeDocument/2006/relationships/oleObject" Target="../embeddings/Microsoft_Office_Excel_97-2003_Worksheet4.xls"/></Relationships>
</file>

<file path=ppt/slides/_rels/slide189.x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audio" Target="../media/audio2.wav"/><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7.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33.xml"/><Relationship Id="rId1" Type="http://schemas.openxmlformats.org/officeDocument/2006/relationships/vmlDrawing" Target="../drawings/vmlDrawing9.vml"/><Relationship Id="rId4" Type="http://schemas.openxmlformats.org/officeDocument/2006/relationships/oleObject" Target="../embeddings/oleObject7.bin"/></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7.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63.xml"/><Relationship Id="rId7" Type="http://schemas.openxmlformats.org/officeDocument/2006/relationships/oleObject" Target="../embeddings/oleObject11.bin"/><Relationship Id="rId2" Type="http://schemas.openxmlformats.org/officeDocument/2006/relationships/slideLayout" Target="../slideLayouts/slideLayout32.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33.xml"/><Relationship Id="rId1" Type="http://schemas.openxmlformats.org/officeDocument/2006/relationships/vmlDrawing" Target="../drawings/vmlDrawing11.vml"/><Relationship Id="rId5" Type="http://schemas.openxmlformats.org/officeDocument/2006/relationships/image" Target="../media/image170.png"/><Relationship Id="rId4" Type="http://schemas.openxmlformats.org/officeDocument/2006/relationships/oleObject" Target="../embeddings/oleObject12.bin"/></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7.xml"/><Relationship Id="rId1" Type="http://schemas.openxmlformats.org/officeDocument/2006/relationships/vmlDrawing" Target="../drawings/vmlDrawing12.v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7.xml"/></Relationships>
</file>

<file path=ppt/slides/_rels/slide201.xml.rels><?xml version="1.0" encoding="UTF-8" standalone="yes"?>
<Relationships xmlns="http://schemas.openxmlformats.org/package/2006/relationships"><Relationship Id="rId8" Type="http://schemas.openxmlformats.org/officeDocument/2006/relationships/hyperlink" Target="http://www.ni.com/white-paper/11969/en" TargetMode="External"/><Relationship Id="rId3" Type="http://schemas.openxmlformats.org/officeDocument/2006/relationships/hyperlink" Target="http://digital.ni.com/public.nsf/websearch/DEDE63FD1E29C740862579D1006A5E42?OpenDocument" TargetMode="External"/><Relationship Id="rId7" Type="http://schemas.openxmlformats.org/officeDocument/2006/relationships/hyperlink" Target="http://www.ni.com/white-paper/2774/en" TargetMode="External"/><Relationship Id="rId2" Type="http://schemas.openxmlformats.org/officeDocument/2006/relationships/hyperlink" Target="http://digital.ni.com/public.nsf/allkb/75C05461120A54AC862579640079764A?OpenDocument" TargetMode="External"/><Relationship Id="rId1" Type="http://schemas.openxmlformats.org/officeDocument/2006/relationships/slideLayout" Target="../slideLayouts/slideLayout27.xml"/><Relationship Id="rId6" Type="http://schemas.openxmlformats.org/officeDocument/2006/relationships/hyperlink" Target="http://zone.ni.com/reference/en-XX/help/375472C-01/switch/switching_inductive/" TargetMode="External"/><Relationship Id="rId5" Type="http://schemas.openxmlformats.org/officeDocument/2006/relationships/hyperlink" Target="http://zone.ni.com/reference/en-XX/help/375472A-01/switch/reed_rly_prot_inrush_prot/" TargetMode="External"/><Relationship Id="rId4" Type="http://schemas.openxmlformats.org/officeDocument/2006/relationships/hyperlink" Target="http://www.ni.com/white-paper/5769/e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7.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gif"/><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2.xml"/><Relationship Id="rId1" Type="http://schemas.openxmlformats.org/officeDocument/2006/relationships/slideLayout" Target="../slideLayouts/slideLayout27.xml"/><Relationship Id="rId4" Type="http://schemas.openxmlformats.org/officeDocument/2006/relationships/image" Target="../media/image44.jpe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7.xml"/><Relationship Id="rId1" Type="http://schemas.openxmlformats.org/officeDocument/2006/relationships/vmlDrawing" Target="../drawings/vmlDrawing2.vml"/><Relationship Id="rId5" Type="http://schemas.openxmlformats.org/officeDocument/2006/relationships/image" Target="../media/image47.jpeg"/><Relationship Id="rId4" Type="http://schemas.openxmlformats.org/officeDocument/2006/relationships/oleObject" Target="../embeddings/Microsoft_Office_Excel_97-2003_Worksheet1.xls"/></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7.xml"/><Relationship Id="rId1" Type="http://schemas.openxmlformats.org/officeDocument/2006/relationships/vmlDrawing" Target="../drawings/vmlDrawing3.vml"/><Relationship Id="rId5" Type="http://schemas.openxmlformats.org/officeDocument/2006/relationships/image" Target="../media/image49.jpeg"/><Relationship Id="rId4" Type="http://schemas.openxmlformats.org/officeDocument/2006/relationships/oleObject" Target="../embeddings/Microsoft_Office_Excel_97-2003_Worksheet2.xls"/></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7.xml"/><Relationship Id="rId1" Type="http://schemas.openxmlformats.org/officeDocument/2006/relationships/vmlDrawing" Target="../drawings/vmlDrawing4.vml"/><Relationship Id="rId4" Type="http://schemas.openxmlformats.org/officeDocument/2006/relationships/oleObject" Target="../embeddings/Microsoft_Office_Excel_97-2003_Worksheet3.xls"/></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57.xml"/><Relationship Id="rId1" Type="http://schemas.openxmlformats.org/officeDocument/2006/relationships/slideLayout" Target="../slideLayouts/slideLayout27.xml"/><Relationship Id="rId4" Type="http://schemas.openxmlformats.org/officeDocument/2006/relationships/image" Target="../media/image54.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9.xml"/><Relationship Id="rId1" Type="http://schemas.openxmlformats.org/officeDocument/2006/relationships/slideLayout" Target="../slideLayouts/slideLayout2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60.xml"/><Relationship Id="rId1" Type="http://schemas.openxmlformats.org/officeDocument/2006/relationships/slideLayout" Target="../slideLayouts/slideLayout2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27.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7.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oleObject" Target="../embeddings/oleObject1.bin"/><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7.xml"/><Relationship Id="rId1" Type="http://schemas.openxmlformats.org/officeDocument/2006/relationships/slideLayout" Target="../slideLayouts/slideLayout34.xml"/><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7.xml"/><Relationship Id="rId4" Type="http://schemas.openxmlformats.org/officeDocument/2006/relationships/comments" Target="../comments/comment1.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27.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2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7.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4.xm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5.xml"/><Relationship Id="rId1" Type="http://schemas.openxmlformats.org/officeDocument/2006/relationships/slideLayout" Target="../slideLayouts/slideLayout2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7.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2.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3.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8.xml"/><Relationship Id="rId1" Type="http://schemas.openxmlformats.org/officeDocument/2006/relationships/slideLayout" Target="../slideLayouts/slideLayout27.xml"/><Relationship Id="rId5" Type="http://schemas.openxmlformats.org/officeDocument/2006/relationships/image" Target="../media/image77.png"/><Relationship Id="rId4" Type="http://schemas.openxmlformats.org/officeDocument/2006/relationships/image" Target="../media/image76.png"/></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9.xml"/><Relationship Id="rId1" Type="http://schemas.openxmlformats.org/officeDocument/2006/relationships/slideLayout" Target="../slideLayouts/slideLayout27.xml"/><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5.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1.xml"/><Relationship Id="rId1" Type="http://schemas.openxmlformats.org/officeDocument/2006/relationships/slideLayout" Target="../slideLayouts/slideLayout27.xml"/><Relationship Id="rId5" Type="http://schemas.openxmlformats.org/officeDocument/2006/relationships/image" Target="../media/image82.png"/><Relationship Id="rId4" Type="http://schemas.openxmlformats.org/officeDocument/2006/relationships/image" Target="../media/image81.png"/></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2.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ctrTitle"/>
          </p:nvPr>
        </p:nvSpPr>
        <p:spPr/>
        <p:txBody>
          <a:bodyPr/>
          <a:lstStyle/>
          <a:p>
            <a:pPr eaLnBrk="1" hangingPunct="1"/>
            <a:r>
              <a:rPr lang="en-US" dirty="0" smtClean="0"/>
              <a:t>National Instruments Switches</a:t>
            </a:r>
          </a:p>
        </p:txBody>
      </p:sp>
      <p:pic>
        <p:nvPicPr>
          <p:cNvPr id="435204" name="Picture 4" descr="NI PXI-2596"/>
          <p:cNvPicPr>
            <a:picLocks noChangeAspect="1" noChangeArrowheads="1"/>
          </p:cNvPicPr>
          <p:nvPr/>
        </p:nvPicPr>
        <p:blipFill>
          <a:blip r:embed="rId3" cstate="print"/>
          <a:srcRect/>
          <a:stretch>
            <a:fillRect/>
          </a:stretch>
        </p:blipFill>
        <p:spPr bwMode="auto">
          <a:xfrm>
            <a:off x="4959711" y="3540034"/>
            <a:ext cx="3460297" cy="2517367"/>
          </a:xfrm>
          <a:prstGeom prst="rect">
            <a:avLst/>
          </a:prstGeom>
          <a:noFill/>
        </p:spPr>
      </p:pic>
      <p:pic>
        <p:nvPicPr>
          <p:cNvPr id="435206" name="Picture 6" descr="NI SCXI-1175"/>
          <p:cNvPicPr>
            <a:picLocks noChangeAspect="1" noChangeArrowheads="1"/>
          </p:cNvPicPr>
          <p:nvPr/>
        </p:nvPicPr>
        <p:blipFill>
          <a:blip r:embed="rId4" cstate="print"/>
          <a:srcRect/>
          <a:stretch>
            <a:fillRect/>
          </a:stretch>
        </p:blipFill>
        <p:spPr bwMode="auto">
          <a:xfrm>
            <a:off x="2987860" y="209006"/>
            <a:ext cx="3478253" cy="2530430"/>
          </a:xfrm>
          <a:prstGeom prst="rect">
            <a:avLst/>
          </a:prstGeom>
          <a:noFill/>
        </p:spPr>
      </p:pic>
      <p:pic>
        <p:nvPicPr>
          <p:cNvPr id="435208" name="Picture 8" descr="NI PXI-2501"/>
          <p:cNvPicPr>
            <a:picLocks noChangeAspect="1" noChangeArrowheads="1"/>
          </p:cNvPicPr>
          <p:nvPr/>
        </p:nvPicPr>
        <p:blipFill>
          <a:blip r:embed="rId5" cstate="print"/>
          <a:srcRect/>
          <a:stretch>
            <a:fillRect/>
          </a:stretch>
        </p:blipFill>
        <p:spPr bwMode="auto">
          <a:xfrm>
            <a:off x="338455" y="3431325"/>
            <a:ext cx="3810000" cy="2771776"/>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0"/>
            <a:ext cx="6934200" cy="914400"/>
          </a:xfrm>
          <a:noFill/>
        </p:spPr>
        <p:txBody>
          <a:bodyPr/>
          <a:lstStyle/>
          <a:p>
            <a:pPr eaLnBrk="1" hangingPunct="1"/>
            <a:r>
              <a:rPr lang="en-US" b="1" dirty="0" smtClean="0"/>
              <a:t>Topologies: Matrix</a:t>
            </a:r>
          </a:p>
        </p:txBody>
      </p:sp>
      <p:grpSp>
        <p:nvGrpSpPr>
          <p:cNvPr id="2" name="Group 2"/>
          <p:cNvGrpSpPr>
            <a:grpSpLocks/>
          </p:cNvGrpSpPr>
          <p:nvPr/>
        </p:nvGrpSpPr>
        <p:grpSpPr bwMode="auto">
          <a:xfrm>
            <a:off x="952500" y="1809750"/>
            <a:ext cx="7239000" cy="2019300"/>
            <a:chOff x="528" y="1140"/>
            <a:chExt cx="4560" cy="1272"/>
          </a:xfrm>
        </p:grpSpPr>
        <p:sp>
          <p:nvSpPr>
            <p:cNvPr id="39941" name="Line 5"/>
            <p:cNvSpPr>
              <a:spLocks noChangeShapeType="1"/>
            </p:cNvSpPr>
            <p:nvPr/>
          </p:nvSpPr>
          <p:spPr bwMode="auto">
            <a:xfrm>
              <a:off x="768" y="1613"/>
              <a:ext cx="2928" cy="0"/>
            </a:xfrm>
            <a:prstGeom prst="line">
              <a:avLst/>
            </a:prstGeom>
            <a:noFill/>
            <a:ln w="9525">
              <a:solidFill>
                <a:schemeClr val="tx1"/>
              </a:solidFill>
              <a:round/>
              <a:headEnd/>
              <a:tailEnd/>
            </a:ln>
          </p:spPr>
          <p:txBody>
            <a:bodyPr/>
            <a:lstStyle/>
            <a:p>
              <a:endParaRPr lang="en-US"/>
            </a:p>
          </p:txBody>
        </p:sp>
        <p:sp>
          <p:nvSpPr>
            <p:cNvPr id="39942" name="Line 6"/>
            <p:cNvSpPr>
              <a:spLocks noChangeShapeType="1"/>
            </p:cNvSpPr>
            <p:nvPr/>
          </p:nvSpPr>
          <p:spPr bwMode="auto">
            <a:xfrm>
              <a:off x="768" y="1853"/>
              <a:ext cx="2928" cy="0"/>
            </a:xfrm>
            <a:prstGeom prst="line">
              <a:avLst/>
            </a:prstGeom>
            <a:noFill/>
            <a:ln w="9525">
              <a:solidFill>
                <a:schemeClr val="tx1"/>
              </a:solidFill>
              <a:round/>
              <a:headEnd/>
              <a:tailEnd/>
            </a:ln>
          </p:spPr>
          <p:txBody>
            <a:bodyPr/>
            <a:lstStyle/>
            <a:p>
              <a:endParaRPr lang="en-US"/>
            </a:p>
          </p:txBody>
        </p:sp>
        <p:sp>
          <p:nvSpPr>
            <p:cNvPr id="39943" name="Line 7"/>
            <p:cNvSpPr>
              <a:spLocks noChangeShapeType="1"/>
            </p:cNvSpPr>
            <p:nvPr/>
          </p:nvSpPr>
          <p:spPr bwMode="auto">
            <a:xfrm>
              <a:off x="768" y="2093"/>
              <a:ext cx="2928" cy="0"/>
            </a:xfrm>
            <a:prstGeom prst="line">
              <a:avLst/>
            </a:prstGeom>
            <a:noFill/>
            <a:ln w="9525">
              <a:solidFill>
                <a:schemeClr val="tx1"/>
              </a:solidFill>
              <a:round/>
              <a:headEnd/>
              <a:tailEnd/>
            </a:ln>
          </p:spPr>
          <p:txBody>
            <a:bodyPr/>
            <a:lstStyle/>
            <a:p>
              <a:endParaRPr lang="en-US"/>
            </a:p>
          </p:txBody>
        </p:sp>
        <p:sp>
          <p:nvSpPr>
            <p:cNvPr id="39944" name="Line 8"/>
            <p:cNvSpPr>
              <a:spLocks noChangeShapeType="1"/>
            </p:cNvSpPr>
            <p:nvPr/>
          </p:nvSpPr>
          <p:spPr bwMode="auto">
            <a:xfrm>
              <a:off x="768" y="2333"/>
              <a:ext cx="2928" cy="0"/>
            </a:xfrm>
            <a:prstGeom prst="line">
              <a:avLst/>
            </a:prstGeom>
            <a:noFill/>
            <a:ln w="9525">
              <a:solidFill>
                <a:schemeClr val="tx1"/>
              </a:solidFill>
              <a:round/>
              <a:headEnd/>
              <a:tailEnd/>
            </a:ln>
          </p:spPr>
          <p:txBody>
            <a:bodyPr/>
            <a:lstStyle/>
            <a:p>
              <a:endParaRPr lang="en-US"/>
            </a:p>
          </p:txBody>
        </p:sp>
        <p:sp>
          <p:nvSpPr>
            <p:cNvPr id="39945" name="Line 10"/>
            <p:cNvSpPr>
              <a:spLocks noChangeShapeType="1"/>
            </p:cNvSpPr>
            <p:nvPr/>
          </p:nvSpPr>
          <p:spPr bwMode="auto">
            <a:xfrm>
              <a:off x="1152" y="1373"/>
              <a:ext cx="0" cy="1008"/>
            </a:xfrm>
            <a:prstGeom prst="line">
              <a:avLst/>
            </a:prstGeom>
            <a:noFill/>
            <a:ln w="9525">
              <a:solidFill>
                <a:schemeClr val="tx1"/>
              </a:solidFill>
              <a:round/>
              <a:headEnd/>
              <a:tailEnd/>
            </a:ln>
          </p:spPr>
          <p:txBody>
            <a:bodyPr/>
            <a:lstStyle/>
            <a:p>
              <a:endParaRPr lang="en-US"/>
            </a:p>
          </p:txBody>
        </p:sp>
        <p:sp>
          <p:nvSpPr>
            <p:cNvPr id="39946" name="Line 11"/>
            <p:cNvSpPr>
              <a:spLocks noChangeShapeType="1"/>
            </p:cNvSpPr>
            <p:nvPr/>
          </p:nvSpPr>
          <p:spPr bwMode="auto">
            <a:xfrm>
              <a:off x="1488" y="1373"/>
              <a:ext cx="0" cy="1008"/>
            </a:xfrm>
            <a:prstGeom prst="line">
              <a:avLst/>
            </a:prstGeom>
            <a:noFill/>
            <a:ln w="9525">
              <a:solidFill>
                <a:schemeClr val="tx1"/>
              </a:solidFill>
              <a:round/>
              <a:headEnd/>
              <a:tailEnd/>
            </a:ln>
          </p:spPr>
          <p:txBody>
            <a:bodyPr/>
            <a:lstStyle/>
            <a:p>
              <a:endParaRPr lang="en-US"/>
            </a:p>
          </p:txBody>
        </p:sp>
        <p:sp>
          <p:nvSpPr>
            <p:cNvPr id="39947" name="Line 12"/>
            <p:cNvSpPr>
              <a:spLocks noChangeShapeType="1"/>
            </p:cNvSpPr>
            <p:nvPr/>
          </p:nvSpPr>
          <p:spPr bwMode="auto">
            <a:xfrm>
              <a:off x="1824" y="1373"/>
              <a:ext cx="0" cy="1008"/>
            </a:xfrm>
            <a:prstGeom prst="line">
              <a:avLst/>
            </a:prstGeom>
            <a:noFill/>
            <a:ln w="9525">
              <a:solidFill>
                <a:schemeClr val="tx1"/>
              </a:solidFill>
              <a:round/>
              <a:headEnd/>
              <a:tailEnd/>
            </a:ln>
          </p:spPr>
          <p:txBody>
            <a:bodyPr/>
            <a:lstStyle/>
            <a:p>
              <a:endParaRPr lang="en-US"/>
            </a:p>
          </p:txBody>
        </p:sp>
        <p:sp>
          <p:nvSpPr>
            <p:cNvPr id="39948" name="Line 13"/>
            <p:cNvSpPr>
              <a:spLocks noChangeShapeType="1"/>
            </p:cNvSpPr>
            <p:nvPr/>
          </p:nvSpPr>
          <p:spPr bwMode="auto">
            <a:xfrm>
              <a:off x="2160" y="1373"/>
              <a:ext cx="0" cy="1008"/>
            </a:xfrm>
            <a:prstGeom prst="line">
              <a:avLst/>
            </a:prstGeom>
            <a:noFill/>
            <a:ln w="9525">
              <a:solidFill>
                <a:schemeClr val="tx1"/>
              </a:solidFill>
              <a:round/>
              <a:headEnd/>
              <a:tailEnd/>
            </a:ln>
          </p:spPr>
          <p:txBody>
            <a:bodyPr/>
            <a:lstStyle/>
            <a:p>
              <a:endParaRPr lang="en-US"/>
            </a:p>
          </p:txBody>
        </p:sp>
        <p:sp>
          <p:nvSpPr>
            <p:cNvPr id="39949" name="Line 14"/>
            <p:cNvSpPr>
              <a:spLocks noChangeShapeType="1"/>
            </p:cNvSpPr>
            <p:nvPr/>
          </p:nvSpPr>
          <p:spPr bwMode="auto">
            <a:xfrm>
              <a:off x="2496" y="1373"/>
              <a:ext cx="0" cy="1008"/>
            </a:xfrm>
            <a:prstGeom prst="line">
              <a:avLst/>
            </a:prstGeom>
            <a:noFill/>
            <a:ln w="9525">
              <a:solidFill>
                <a:schemeClr val="tx1"/>
              </a:solidFill>
              <a:round/>
              <a:headEnd/>
              <a:tailEnd/>
            </a:ln>
          </p:spPr>
          <p:txBody>
            <a:bodyPr/>
            <a:lstStyle/>
            <a:p>
              <a:endParaRPr lang="en-US"/>
            </a:p>
          </p:txBody>
        </p:sp>
        <p:sp>
          <p:nvSpPr>
            <p:cNvPr id="39950" name="Line 15"/>
            <p:cNvSpPr>
              <a:spLocks noChangeShapeType="1"/>
            </p:cNvSpPr>
            <p:nvPr/>
          </p:nvSpPr>
          <p:spPr bwMode="auto">
            <a:xfrm flipV="1">
              <a:off x="1008" y="1565"/>
              <a:ext cx="48" cy="48"/>
            </a:xfrm>
            <a:prstGeom prst="line">
              <a:avLst/>
            </a:prstGeom>
            <a:noFill/>
            <a:ln w="9525">
              <a:solidFill>
                <a:schemeClr val="tx1"/>
              </a:solidFill>
              <a:round/>
              <a:headEnd/>
              <a:tailEnd/>
            </a:ln>
          </p:spPr>
          <p:txBody>
            <a:bodyPr/>
            <a:lstStyle/>
            <a:p>
              <a:endParaRPr lang="en-US"/>
            </a:p>
          </p:txBody>
        </p:sp>
        <p:sp>
          <p:nvSpPr>
            <p:cNvPr id="39951" name="Line 16"/>
            <p:cNvSpPr>
              <a:spLocks noChangeShapeType="1"/>
            </p:cNvSpPr>
            <p:nvPr/>
          </p:nvSpPr>
          <p:spPr bwMode="auto">
            <a:xfrm flipV="1">
              <a:off x="1056" y="1517"/>
              <a:ext cx="0" cy="48"/>
            </a:xfrm>
            <a:prstGeom prst="line">
              <a:avLst/>
            </a:prstGeom>
            <a:noFill/>
            <a:ln w="9525">
              <a:solidFill>
                <a:schemeClr val="tx1"/>
              </a:solidFill>
              <a:round/>
              <a:headEnd/>
              <a:tailEnd/>
            </a:ln>
          </p:spPr>
          <p:txBody>
            <a:bodyPr/>
            <a:lstStyle/>
            <a:p>
              <a:endParaRPr lang="en-US"/>
            </a:p>
          </p:txBody>
        </p:sp>
        <p:sp>
          <p:nvSpPr>
            <p:cNvPr id="39952" name="Line 17"/>
            <p:cNvSpPr>
              <a:spLocks noChangeShapeType="1"/>
            </p:cNvSpPr>
            <p:nvPr/>
          </p:nvSpPr>
          <p:spPr bwMode="auto">
            <a:xfrm flipV="1">
              <a:off x="1104" y="1469"/>
              <a:ext cx="48" cy="48"/>
            </a:xfrm>
            <a:prstGeom prst="line">
              <a:avLst/>
            </a:prstGeom>
            <a:noFill/>
            <a:ln w="9525">
              <a:noFill/>
              <a:round/>
              <a:headEnd/>
              <a:tailEnd/>
            </a:ln>
          </p:spPr>
          <p:txBody>
            <a:bodyPr/>
            <a:lstStyle/>
            <a:p>
              <a:endParaRPr lang="en-US"/>
            </a:p>
          </p:txBody>
        </p:sp>
        <p:sp>
          <p:nvSpPr>
            <p:cNvPr id="39953" name="Oval 18"/>
            <p:cNvSpPr>
              <a:spLocks noChangeArrowheads="1"/>
            </p:cNvSpPr>
            <p:nvPr/>
          </p:nvSpPr>
          <p:spPr bwMode="auto">
            <a:xfrm>
              <a:off x="979" y="158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54" name="Oval 31"/>
            <p:cNvSpPr>
              <a:spLocks noChangeArrowheads="1"/>
            </p:cNvSpPr>
            <p:nvPr/>
          </p:nvSpPr>
          <p:spPr bwMode="auto">
            <a:xfrm>
              <a:off x="1125" y="1442"/>
              <a:ext cx="48" cy="48"/>
            </a:xfrm>
            <a:prstGeom prst="ellipse">
              <a:avLst/>
            </a:prstGeom>
            <a:solidFill>
              <a:srgbClr val="FFFF00"/>
            </a:solidFill>
            <a:ln w="9525">
              <a:noFill/>
              <a:round/>
              <a:headEnd/>
              <a:tailEnd/>
            </a:ln>
          </p:spPr>
          <p:txBody>
            <a:bodyPr wrap="none" anchor="ctr"/>
            <a:lstStyle/>
            <a:p>
              <a:endParaRPr lang="en-US"/>
            </a:p>
          </p:txBody>
        </p:sp>
        <p:sp>
          <p:nvSpPr>
            <p:cNvPr id="39955" name="Line 37"/>
            <p:cNvSpPr>
              <a:spLocks noChangeShapeType="1"/>
            </p:cNvSpPr>
            <p:nvPr/>
          </p:nvSpPr>
          <p:spPr bwMode="auto">
            <a:xfrm flipV="1">
              <a:off x="1347" y="1565"/>
              <a:ext cx="48" cy="48"/>
            </a:xfrm>
            <a:prstGeom prst="line">
              <a:avLst/>
            </a:prstGeom>
            <a:noFill/>
            <a:ln w="9525">
              <a:solidFill>
                <a:schemeClr val="tx1"/>
              </a:solidFill>
              <a:round/>
              <a:headEnd/>
              <a:tailEnd/>
            </a:ln>
          </p:spPr>
          <p:txBody>
            <a:bodyPr/>
            <a:lstStyle/>
            <a:p>
              <a:endParaRPr lang="en-US"/>
            </a:p>
          </p:txBody>
        </p:sp>
        <p:sp>
          <p:nvSpPr>
            <p:cNvPr id="39956" name="Line 38"/>
            <p:cNvSpPr>
              <a:spLocks noChangeShapeType="1"/>
            </p:cNvSpPr>
            <p:nvPr/>
          </p:nvSpPr>
          <p:spPr bwMode="auto">
            <a:xfrm flipV="1">
              <a:off x="1395" y="1517"/>
              <a:ext cx="0" cy="48"/>
            </a:xfrm>
            <a:prstGeom prst="line">
              <a:avLst/>
            </a:prstGeom>
            <a:noFill/>
            <a:ln w="9525">
              <a:solidFill>
                <a:schemeClr val="tx1"/>
              </a:solidFill>
              <a:round/>
              <a:headEnd/>
              <a:tailEnd/>
            </a:ln>
          </p:spPr>
          <p:txBody>
            <a:bodyPr/>
            <a:lstStyle/>
            <a:p>
              <a:endParaRPr lang="en-US"/>
            </a:p>
          </p:txBody>
        </p:sp>
        <p:sp>
          <p:nvSpPr>
            <p:cNvPr id="39957" name="Line 39"/>
            <p:cNvSpPr>
              <a:spLocks noChangeShapeType="1"/>
            </p:cNvSpPr>
            <p:nvPr/>
          </p:nvSpPr>
          <p:spPr bwMode="auto">
            <a:xfrm flipV="1">
              <a:off x="1443" y="1469"/>
              <a:ext cx="48" cy="48"/>
            </a:xfrm>
            <a:prstGeom prst="line">
              <a:avLst/>
            </a:prstGeom>
            <a:noFill/>
            <a:ln w="9525">
              <a:noFill/>
              <a:round/>
              <a:headEnd/>
              <a:tailEnd/>
            </a:ln>
          </p:spPr>
          <p:txBody>
            <a:bodyPr/>
            <a:lstStyle/>
            <a:p>
              <a:endParaRPr lang="en-US"/>
            </a:p>
          </p:txBody>
        </p:sp>
        <p:sp>
          <p:nvSpPr>
            <p:cNvPr id="39958" name="Oval 40"/>
            <p:cNvSpPr>
              <a:spLocks noChangeArrowheads="1"/>
            </p:cNvSpPr>
            <p:nvPr/>
          </p:nvSpPr>
          <p:spPr bwMode="auto">
            <a:xfrm>
              <a:off x="1317" y="158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59" name="Oval 41"/>
            <p:cNvSpPr>
              <a:spLocks noChangeArrowheads="1"/>
            </p:cNvSpPr>
            <p:nvPr/>
          </p:nvSpPr>
          <p:spPr bwMode="auto">
            <a:xfrm>
              <a:off x="1464" y="1442"/>
              <a:ext cx="48" cy="48"/>
            </a:xfrm>
            <a:prstGeom prst="ellipse">
              <a:avLst/>
            </a:prstGeom>
            <a:solidFill>
              <a:srgbClr val="FFFF00"/>
            </a:solidFill>
            <a:ln w="9525">
              <a:noFill/>
              <a:round/>
              <a:headEnd/>
              <a:tailEnd/>
            </a:ln>
          </p:spPr>
          <p:txBody>
            <a:bodyPr wrap="none" anchor="ctr"/>
            <a:lstStyle/>
            <a:p>
              <a:endParaRPr lang="en-US"/>
            </a:p>
          </p:txBody>
        </p:sp>
        <p:sp>
          <p:nvSpPr>
            <p:cNvPr id="39960" name="Line 42"/>
            <p:cNvSpPr>
              <a:spLocks noChangeShapeType="1"/>
            </p:cNvSpPr>
            <p:nvPr/>
          </p:nvSpPr>
          <p:spPr bwMode="auto">
            <a:xfrm flipV="1">
              <a:off x="1680" y="1568"/>
              <a:ext cx="48" cy="48"/>
            </a:xfrm>
            <a:prstGeom prst="line">
              <a:avLst/>
            </a:prstGeom>
            <a:noFill/>
            <a:ln w="9525">
              <a:solidFill>
                <a:schemeClr val="tx1"/>
              </a:solidFill>
              <a:round/>
              <a:headEnd/>
              <a:tailEnd/>
            </a:ln>
          </p:spPr>
          <p:txBody>
            <a:bodyPr/>
            <a:lstStyle/>
            <a:p>
              <a:endParaRPr lang="en-US"/>
            </a:p>
          </p:txBody>
        </p:sp>
        <p:sp>
          <p:nvSpPr>
            <p:cNvPr id="39961" name="Line 43"/>
            <p:cNvSpPr>
              <a:spLocks noChangeShapeType="1"/>
            </p:cNvSpPr>
            <p:nvPr/>
          </p:nvSpPr>
          <p:spPr bwMode="auto">
            <a:xfrm flipV="1">
              <a:off x="1728" y="1520"/>
              <a:ext cx="0" cy="48"/>
            </a:xfrm>
            <a:prstGeom prst="line">
              <a:avLst/>
            </a:prstGeom>
            <a:noFill/>
            <a:ln w="9525">
              <a:solidFill>
                <a:schemeClr val="tx1"/>
              </a:solidFill>
              <a:round/>
              <a:headEnd/>
              <a:tailEnd/>
            </a:ln>
          </p:spPr>
          <p:txBody>
            <a:bodyPr/>
            <a:lstStyle/>
            <a:p>
              <a:endParaRPr lang="en-US"/>
            </a:p>
          </p:txBody>
        </p:sp>
        <p:sp>
          <p:nvSpPr>
            <p:cNvPr id="39962" name="Line 44"/>
            <p:cNvSpPr>
              <a:spLocks noChangeShapeType="1"/>
            </p:cNvSpPr>
            <p:nvPr/>
          </p:nvSpPr>
          <p:spPr bwMode="auto">
            <a:xfrm flipV="1">
              <a:off x="1776" y="1472"/>
              <a:ext cx="48" cy="48"/>
            </a:xfrm>
            <a:prstGeom prst="line">
              <a:avLst/>
            </a:prstGeom>
            <a:noFill/>
            <a:ln w="9525">
              <a:noFill/>
              <a:round/>
              <a:headEnd/>
              <a:tailEnd/>
            </a:ln>
          </p:spPr>
          <p:txBody>
            <a:bodyPr/>
            <a:lstStyle/>
            <a:p>
              <a:endParaRPr lang="en-US"/>
            </a:p>
          </p:txBody>
        </p:sp>
        <p:sp>
          <p:nvSpPr>
            <p:cNvPr id="39963" name="Oval 45"/>
            <p:cNvSpPr>
              <a:spLocks noChangeArrowheads="1"/>
            </p:cNvSpPr>
            <p:nvPr/>
          </p:nvSpPr>
          <p:spPr bwMode="auto">
            <a:xfrm>
              <a:off x="1651" y="1589"/>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64" name="Oval 46"/>
            <p:cNvSpPr>
              <a:spLocks noChangeArrowheads="1"/>
            </p:cNvSpPr>
            <p:nvPr/>
          </p:nvSpPr>
          <p:spPr bwMode="auto">
            <a:xfrm>
              <a:off x="1797" y="1445"/>
              <a:ext cx="48" cy="48"/>
            </a:xfrm>
            <a:prstGeom prst="ellipse">
              <a:avLst/>
            </a:prstGeom>
            <a:solidFill>
              <a:srgbClr val="FFFF00"/>
            </a:solidFill>
            <a:ln w="9525">
              <a:noFill/>
              <a:round/>
              <a:headEnd/>
              <a:tailEnd/>
            </a:ln>
          </p:spPr>
          <p:txBody>
            <a:bodyPr wrap="none" anchor="ctr"/>
            <a:lstStyle/>
            <a:p>
              <a:endParaRPr lang="en-US"/>
            </a:p>
          </p:txBody>
        </p:sp>
        <p:sp>
          <p:nvSpPr>
            <p:cNvPr id="39965" name="Line 47"/>
            <p:cNvSpPr>
              <a:spLocks noChangeShapeType="1"/>
            </p:cNvSpPr>
            <p:nvPr/>
          </p:nvSpPr>
          <p:spPr bwMode="auto">
            <a:xfrm flipV="1">
              <a:off x="2019" y="1562"/>
              <a:ext cx="48" cy="48"/>
            </a:xfrm>
            <a:prstGeom prst="line">
              <a:avLst/>
            </a:prstGeom>
            <a:noFill/>
            <a:ln w="9525">
              <a:solidFill>
                <a:schemeClr val="tx1"/>
              </a:solidFill>
              <a:round/>
              <a:headEnd/>
              <a:tailEnd/>
            </a:ln>
          </p:spPr>
          <p:txBody>
            <a:bodyPr/>
            <a:lstStyle/>
            <a:p>
              <a:endParaRPr lang="en-US"/>
            </a:p>
          </p:txBody>
        </p:sp>
        <p:sp>
          <p:nvSpPr>
            <p:cNvPr id="39966" name="Line 48"/>
            <p:cNvSpPr>
              <a:spLocks noChangeShapeType="1"/>
            </p:cNvSpPr>
            <p:nvPr/>
          </p:nvSpPr>
          <p:spPr bwMode="auto">
            <a:xfrm flipV="1">
              <a:off x="2067" y="1514"/>
              <a:ext cx="0" cy="48"/>
            </a:xfrm>
            <a:prstGeom prst="line">
              <a:avLst/>
            </a:prstGeom>
            <a:noFill/>
            <a:ln w="9525">
              <a:solidFill>
                <a:schemeClr val="tx1"/>
              </a:solidFill>
              <a:round/>
              <a:headEnd/>
              <a:tailEnd/>
            </a:ln>
          </p:spPr>
          <p:txBody>
            <a:bodyPr/>
            <a:lstStyle/>
            <a:p>
              <a:endParaRPr lang="en-US"/>
            </a:p>
          </p:txBody>
        </p:sp>
        <p:sp>
          <p:nvSpPr>
            <p:cNvPr id="39967" name="Line 49"/>
            <p:cNvSpPr>
              <a:spLocks noChangeShapeType="1"/>
            </p:cNvSpPr>
            <p:nvPr/>
          </p:nvSpPr>
          <p:spPr bwMode="auto">
            <a:xfrm flipV="1">
              <a:off x="2115" y="1466"/>
              <a:ext cx="48" cy="48"/>
            </a:xfrm>
            <a:prstGeom prst="line">
              <a:avLst/>
            </a:prstGeom>
            <a:noFill/>
            <a:ln w="9525">
              <a:noFill/>
              <a:round/>
              <a:headEnd/>
              <a:tailEnd/>
            </a:ln>
          </p:spPr>
          <p:txBody>
            <a:bodyPr/>
            <a:lstStyle/>
            <a:p>
              <a:endParaRPr lang="en-US"/>
            </a:p>
          </p:txBody>
        </p:sp>
        <p:sp>
          <p:nvSpPr>
            <p:cNvPr id="39968" name="Oval 50"/>
            <p:cNvSpPr>
              <a:spLocks noChangeArrowheads="1"/>
            </p:cNvSpPr>
            <p:nvPr/>
          </p:nvSpPr>
          <p:spPr bwMode="auto">
            <a:xfrm>
              <a:off x="1989" y="1583"/>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69" name="Oval 51"/>
            <p:cNvSpPr>
              <a:spLocks noChangeArrowheads="1"/>
            </p:cNvSpPr>
            <p:nvPr/>
          </p:nvSpPr>
          <p:spPr bwMode="auto">
            <a:xfrm>
              <a:off x="2136" y="1439"/>
              <a:ext cx="48" cy="48"/>
            </a:xfrm>
            <a:prstGeom prst="ellipse">
              <a:avLst/>
            </a:prstGeom>
            <a:solidFill>
              <a:srgbClr val="FFFF00"/>
            </a:solidFill>
            <a:ln w="9525">
              <a:noFill/>
              <a:round/>
              <a:headEnd/>
              <a:tailEnd/>
            </a:ln>
          </p:spPr>
          <p:txBody>
            <a:bodyPr wrap="none" anchor="ctr"/>
            <a:lstStyle/>
            <a:p>
              <a:endParaRPr lang="en-US"/>
            </a:p>
          </p:txBody>
        </p:sp>
        <p:sp>
          <p:nvSpPr>
            <p:cNvPr id="39970" name="Line 52"/>
            <p:cNvSpPr>
              <a:spLocks noChangeShapeType="1"/>
            </p:cNvSpPr>
            <p:nvPr/>
          </p:nvSpPr>
          <p:spPr bwMode="auto">
            <a:xfrm flipV="1">
              <a:off x="2355" y="1565"/>
              <a:ext cx="48" cy="48"/>
            </a:xfrm>
            <a:prstGeom prst="line">
              <a:avLst/>
            </a:prstGeom>
            <a:noFill/>
            <a:ln w="9525">
              <a:solidFill>
                <a:schemeClr val="tx1"/>
              </a:solidFill>
              <a:round/>
              <a:headEnd/>
              <a:tailEnd/>
            </a:ln>
          </p:spPr>
          <p:txBody>
            <a:bodyPr/>
            <a:lstStyle/>
            <a:p>
              <a:endParaRPr lang="en-US"/>
            </a:p>
          </p:txBody>
        </p:sp>
        <p:sp>
          <p:nvSpPr>
            <p:cNvPr id="39971" name="Line 53"/>
            <p:cNvSpPr>
              <a:spLocks noChangeShapeType="1"/>
            </p:cNvSpPr>
            <p:nvPr/>
          </p:nvSpPr>
          <p:spPr bwMode="auto">
            <a:xfrm flipV="1">
              <a:off x="2403" y="1517"/>
              <a:ext cx="0" cy="48"/>
            </a:xfrm>
            <a:prstGeom prst="line">
              <a:avLst/>
            </a:prstGeom>
            <a:noFill/>
            <a:ln w="9525">
              <a:solidFill>
                <a:schemeClr val="tx1"/>
              </a:solidFill>
              <a:round/>
              <a:headEnd/>
              <a:tailEnd/>
            </a:ln>
          </p:spPr>
          <p:txBody>
            <a:bodyPr/>
            <a:lstStyle/>
            <a:p>
              <a:endParaRPr lang="en-US"/>
            </a:p>
          </p:txBody>
        </p:sp>
        <p:sp>
          <p:nvSpPr>
            <p:cNvPr id="39972" name="Line 54"/>
            <p:cNvSpPr>
              <a:spLocks noChangeShapeType="1"/>
            </p:cNvSpPr>
            <p:nvPr/>
          </p:nvSpPr>
          <p:spPr bwMode="auto">
            <a:xfrm flipV="1">
              <a:off x="2451" y="1469"/>
              <a:ext cx="48" cy="48"/>
            </a:xfrm>
            <a:prstGeom prst="line">
              <a:avLst/>
            </a:prstGeom>
            <a:noFill/>
            <a:ln w="9525">
              <a:noFill/>
              <a:round/>
              <a:headEnd/>
              <a:tailEnd/>
            </a:ln>
          </p:spPr>
          <p:txBody>
            <a:bodyPr/>
            <a:lstStyle/>
            <a:p>
              <a:endParaRPr lang="en-US"/>
            </a:p>
          </p:txBody>
        </p:sp>
        <p:sp>
          <p:nvSpPr>
            <p:cNvPr id="39973" name="Oval 55"/>
            <p:cNvSpPr>
              <a:spLocks noChangeArrowheads="1"/>
            </p:cNvSpPr>
            <p:nvPr/>
          </p:nvSpPr>
          <p:spPr bwMode="auto">
            <a:xfrm>
              <a:off x="2325" y="158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74" name="Oval 56"/>
            <p:cNvSpPr>
              <a:spLocks noChangeArrowheads="1"/>
            </p:cNvSpPr>
            <p:nvPr/>
          </p:nvSpPr>
          <p:spPr bwMode="auto">
            <a:xfrm>
              <a:off x="2472" y="1442"/>
              <a:ext cx="48" cy="48"/>
            </a:xfrm>
            <a:prstGeom prst="ellipse">
              <a:avLst/>
            </a:prstGeom>
            <a:solidFill>
              <a:srgbClr val="FFFF00"/>
            </a:solidFill>
            <a:ln w="9525">
              <a:noFill/>
              <a:round/>
              <a:headEnd/>
              <a:tailEnd/>
            </a:ln>
          </p:spPr>
          <p:txBody>
            <a:bodyPr wrap="none" anchor="ctr"/>
            <a:lstStyle/>
            <a:p>
              <a:endParaRPr lang="en-US"/>
            </a:p>
          </p:txBody>
        </p:sp>
        <p:sp>
          <p:nvSpPr>
            <p:cNvPr id="39975" name="Line 57"/>
            <p:cNvSpPr>
              <a:spLocks noChangeShapeType="1"/>
            </p:cNvSpPr>
            <p:nvPr/>
          </p:nvSpPr>
          <p:spPr bwMode="auto">
            <a:xfrm flipV="1">
              <a:off x="1011" y="1805"/>
              <a:ext cx="48" cy="48"/>
            </a:xfrm>
            <a:prstGeom prst="line">
              <a:avLst/>
            </a:prstGeom>
            <a:noFill/>
            <a:ln w="9525">
              <a:solidFill>
                <a:schemeClr val="tx1"/>
              </a:solidFill>
              <a:round/>
              <a:headEnd/>
              <a:tailEnd/>
            </a:ln>
          </p:spPr>
          <p:txBody>
            <a:bodyPr/>
            <a:lstStyle/>
            <a:p>
              <a:endParaRPr lang="en-US"/>
            </a:p>
          </p:txBody>
        </p:sp>
        <p:sp>
          <p:nvSpPr>
            <p:cNvPr id="39976" name="Line 58"/>
            <p:cNvSpPr>
              <a:spLocks noChangeShapeType="1"/>
            </p:cNvSpPr>
            <p:nvPr/>
          </p:nvSpPr>
          <p:spPr bwMode="auto">
            <a:xfrm flipV="1">
              <a:off x="1059" y="1757"/>
              <a:ext cx="0" cy="48"/>
            </a:xfrm>
            <a:prstGeom prst="line">
              <a:avLst/>
            </a:prstGeom>
            <a:noFill/>
            <a:ln w="9525">
              <a:solidFill>
                <a:schemeClr val="tx1"/>
              </a:solidFill>
              <a:round/>
              <a:headEnd/>
              <a:tailEnd/>
            </a:ln>
          </p:spPr>
          <p:txBody>
            <a:bodyPr/>
            <a:lstStyle/>
            <a:p>
              <a:endParaRPr lang="en-US"/>
            </a:p>
          </p:txBody>
        </p:sp>
        <p:sp>
          <p:nvSpPr>
            <p:cNvPr id="39977" name="Line 59"/>
            <p:cNvSpPr>
              <a:spLocks noChangeShapeType="1"/>
            </p:cNvSpPr>
            <p:nvPr/>
          </p:nvSpPr>
          <p:spPr bwMode="auto">
            <a:xfrm flipV="1">
              <a:off x="1107" y="1709"/>
              <a:ext cx="48" cy="48"/>
            </a:xfrm>
            <a:prstGeom prst="line">
              <a:avLst/>
            </a:prstGeom>
            <a:noFill/>
            <a:ln w="9525">
              <a:solidFill>
                <a:schemeClr val="tx1"/>
              </a:solidFill>
              <a:round/>
              <a:headEnd/>
              <a:tailEnd/>
            </a:ln>
          </p:spPr>
          <p:txBody>
            <a:bodyPr/>
            <a:lstStyle/>
            <a:p>
              <a:endParaRPr lang="en-US"/>
            </a:p>
          </p:txBody>
        </p:sp>
        <p:sp>
          <p:nvSpPr>
            <p:cNvPr id="39978" name="Oval 60"/>
            <p:cNvSpPr>
              <a:spLocks noChangeArrowheads="1"/>
            </p:cNvSpPr>
            <p:nvPr/>
          </p:nvSpPr>
          <p:spPr bwMode="auto">
            <a:xfrm>
              <a:off x="981" y="182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79" name="Oval 61"/>
            <p:cNvSpPr>
              <a:spLocks noChangeArrowheads="1"/>
            </p:cNvSpPr>
            <p:nvPr/>
          </p:nvSpPr>
          <p:spPr bwMode="auto">
            <a:xfrm>
              <a:off x="1128" y="168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80" name="Line 62"/>
            <p:cNvSpPr>
              <a:spLocks noChangeShapeType="1"/>
            </p:cNvSpPr>
            <p:nvPr/>
          </p:nvSpPr>
          <p:spPr bwMode="auto">
            <a:xfrm flipV="1">
              <a:off x="1351" y="1805"/>
              <a:ext cx="48" cy="48"/>
            </a:xfrm>
            <a:prstGeom prst="line">
              <a:avLst/>
            </a:prstGeom>
            <a:noFill/>
            <a:ln w="9525">
              <a:solidFill>
                <a:schemeClr val="tx1"/>
              </a:solidFill>
              <a:round/>
              <a:headEnd/>
              <a:tailEnd/>
            </a:ln>
          </p:spPr>
          <p:txBody>
            <a:bodyPr/>
            <a:lstStyle/>
            <a:p>
              <a:endParaRPr lang="en-US"/>
            </a:p>
          </p:txBody>
        </p:sp>
        <p:sp>
          <p:nvSpPr>
            <p:cNvPr id="39981" name="Line 63"/>
            <p:cNvSpPr>
              <a:spLocks noChangeShapeType="1"/>
            </p:cNvSpPr>
            <p:nvPr/>
          </p:nvSpPr>
          <p:spPr bwMode="auto">
            <a:xfrm flipV="1">
              <a:off x="1399" y="1757"/>
              <a:ext cx="0" cy="48"/>
            </a:xfrm>
            <a:prstGeom prst="line">
              <a:avLst/>
            </a:prstGeom>
            <a:noFill/>
            <a:ln w="9525">
              <a:solidFill>
                <a:schemeClr val="tx1"/>
              </a:solidFill>
              <a:round/>
              <a:headEnd/>
              <a:tailEnd/>
            </a:ln>
          </p:spPr>
          <p:txBody>
            <a:bodyPr/>
            <a:lstStyle/>
            <a:p>
              <a:endParaRPr lang="en-US"/>
            </a:p>
          </p:txBody>
        </p:sp>
        <p:sp>
          <p:nvSpPr>
            <p:cNvPr id="39982" name="Line 64"/>
            <p:cNvSpPr>
              <a:spLocks noChangeShapeType="1"/>
            </p:cNvSpPr>
            <p:nvPr/>
          </p:nvSpPr>
          <p:spPr bwMode="auto">
            <a:xfrm flipV="1">
              <a:off x="1447" y="1709"/>
              <a:ext cx="48" cy="48"/>
            </a:xfrm>
            <a:prstGeom prst="line">
              <a:avLst/>
            </a:prstGeom>
            <a:noFill/>
            <a:ln w="9525">
              <a:solidFill>
                <a:schemeClr val="tx1"/>
              </a:solidFill>
              <a:round/>
              <a:headEnd/>
              <a:tailEnd/>
            </a:ln>
          </p:spPr>
          <p:txBody>
            <a:bodyPr/>
            <a:lstStyle/>
            <a:p>
              <a:endParaRPr lang="en-US"/>
            </a:p>
          </p:txBody>
        </p:sp>
        <p:sp>
          <p:nvSpPr>
            <p:cNvPr id="39983" name="Oval 65"/>
            <p:cNvSpPr>
              <a:spLocks noChangeArrowheads="1"/>
            </p:cNvSpPr>
            <p:nvPr/>
          </p:nvSpPr>
          <p:spPr bwMode="auto">
            <a:xfrm>
              <a:off x="1320" y="182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84" name="Oval 66"/>
            <p:cNvSpPr>
              <a:spLocks noChangeArrowheads="1"/>
            </p:cNvSpPr>
            <p:nvPr/>
          </p:nvSpPr>
          <p:spPr bwMode="auto">
            <a:xfrm>
              <a:off x="1467" y="168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85" name="Line 67"/>
            <p:cNvSpPr>
              <a:spLocks noChangeShapeType="1"/>
            </p:cNvSpPr>
            <p:nvPr/>
          </p:nvSpPr>
          <p:spPr bwMode="auto">
            <a:xfrm flipV="1">
              <a:off x="1683" y="1808"/>
              <a:ext cx="48" cy="48"/>
            </a:xfrm>
            <a:prstGeom prst="line">
              <a:avLst/>
            </a:prstGeom>
            <a:noFill/>
            <a:ln w="9525">
              <a:solidFill>
                <a:schemeClr val="tx1"/>
              </a:solidFill>
              <a:round/>
              <a:headEnd/>
              <a:tailEnd/>
            </a:ln>
          </p:spPr>
          <p:txBody>
            <a:bodyPr/>
            <a:lstStyle/>
            <a:p>
              <a:endParaRPr lang="en-US"/>
            </a:p>
          </p:txBody>
        </p:sp>
        <p:sp>
          <p:nvSpPr>
            <p:cNvPr id="39986" name="Line 68"/>
            <p:cNvSpPr>
              <a:spLocks noChangeShapeType="1"/>
            </p:cNvSpPr>
            <p:nvPr/>
          </p:nvSpPr>
          <p:spPr bwMode="auto">
            <a:xfrm flipV="1">
              <a:off x="1731" y="1760"/>
              <a:ext cx="0" cy="48"/>
            </a:xfrm>
            <a:prstGeom prst="line">
              <a:avLst/>
            </a:prstGeom>
            <a:noFill/>
            <a:ln w="9525">
              <a:solidFill>
                <a:schemeClr val="tx1"/>
              </a:solidFill>
              <a:round/>
              <a:headEnd/>
              <a:tailEnd/>
            </a:ln>
          </p:spPr>
          <p:txBody>
            <a:bodyPr/>
            <a:lstStyle/>
            <a:p>
              <a:endParaRPr lang="en-US"/>
            </a:p>
          </p:txBody>
        </p:sp>
        <p:sp>
          <p:nvSpPr>
            <p:cNvPr id="39987" name="Line 69"/>
            <p:cNvSpPr>
              <a:spLocks noChangeShapeType="1"/>
            </p:cNvSpPr>
            <p:nvPr/>
          </p:nvSpPr>
          <p:spPr bwMode="auto">
            <a:xfrm flipV="1">
              <a:off x="1779" y="1712"/>
              <a:ext cx="48" cy="48"/>
            </a:xfrm>
            <a:prstGeom prst="line">
              <a:avLst/>
            </a:prstGeom>
            <a:noFill/>
            <a:ln w="9525">
              <a:solidFill>
                <a:schemeClr val="tx1"/>
              </a:solidFill>
              <a:round/>
              <a:headEnd/>
              <a:tailEnd/>
            </a:ln>
          </p:spPr>
          <p:txBody>
            <a:bodyPr/>
            <a:lstStyle/>
            <a:p>
              <a:endParaRPr lang="en-US"/>
            </a:p>
          </p:txBody>
        </p:sp>
        <p:sp>
          <p:nvSpPr>
            <p:cNvPr id="39988" name="Oval 70"/>
            <p:cNvSpPr>
              <a:spLocks noChangeArrowheads="1"/>
            </p:cNvSpPr>
            <p:nvPr/>
          </p:nvSpPr>
          <p:spPr bwMode="auto">
            <a:xfrm>
              <a:off x="1653" y="1829"/>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89" name="Oval 71"/>
            <p:cNvSpPr>
              <a:spLocks noChangeArrowheads="1"/>
            </p:cNvSpPr>
            <p:nvPr/>
          </p:nvSpPr>
          <p:spPr bwMode="auto">
            <a:xfrm>
              <a:off x="1800" y="1685"/>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90" name="Line 72"/>
            <p:cNvSpPr>
              <a:spLocks noChangeShapeType="1"/>
            </p:cNvSpPr>
            <p:nvPr/>
          </p:nvSpPr>
          <p:spPr bwMode="auto">
            <a:xfrm flipV="1">
              <a:off x="2023" y="1802"/>
              <a:ext cx="48" cy="48"/>
            </a:xfrm>
            <a:prstGeom prst="line">
              <a:avLst/>
            </a:prstGeom>
            <a:noFill/>
            <a:ln w="9525">
              <a:solidFill>
                <a:schemeClr val="tx1"/>
              </a:solidFill>
              <a:round/>
              <a:headEnd/>
              <a:tailEnd/>
            </a:ln>
          </p:spPr>
          <p:txBody>
            <a:bodyPr/>
            <a:lstStyle/>
            <a:p>
              <a:endParaRPr lang="en-US"/>
            </a:p>
          </p:txBody>
        </p:sp>
        <p:sp>
          <p:nvSpPr>
            <p:cNvPr id="39991" name="Line 73"/>
            <p:cNvSpPr>
              <a:spLocks noChangeShapeType="1"/>
            </p:cNvSpPr>
            <p:nvPr/>
          </p:nvSpPr>
          <p:spPr bwMode="auto">
            <a:xfrm flipV="1">
              <a:off x="2071" y="1754"/>
              <a:ext cx="0" cy="48"/>
            </a:xfrm>
            <a:prstGeom prst="line">
              <a:avLst/>
            </a:prstGeom>
            <a:noFill/>
            <a:ln w="9525">
              <a:solidFill>
                <a:schemeClr val="tx1"/>
              </a:solidFill>
              <a:round/>
              <a:headEnd/>
              <a:tailEnd/>
            </a:ln>
          </p:spPr>
          <p:txBody>
            <a:bodyPr/>
            <a:lstStyle/>
            <a:p>
              <a:endParaRPr lang="en-US"/>
            </a:p>
          </p:txBody>
        </p:sp>
        <p:sp>
          <p:nvSpPr>
            <p:cNvPr id="39992" name="Line 74"/>
            <p:cNvSpPr>
              <a:spLocks noChangeShapeType="1"/>
            </p:cNvSpPr>
            <p:nvPr/>
          </p:nvSpPr>
          <p:spPr bwMode="auto">
            <a:xfrm flipV="1">
              <a:off x="2119" y="1706"/>
              <a:ext cx="48" cy="48"/>
            </a:xfrm>
            <a:prstGeom prst="line">
              <a:avLst/>
            </a:prstGeom>
            <a:noFill/>
            <a:ln w="9525">
              <a:solidFill>
                <a:schemeClr val="tx1"/>
              </a:solidFill>
              <a:round/>
              <a:headEnd/>
              <a:tailEnd/>
            </a:ln>
          </p:spPr>
          <p:txBody>
            <a:bodyPr/>
            <a:lstStyle/>
            <a:p>
              <a:endParaRPr lang="en-US"/>
            </a:p>
          </p:txBody>
        </p:sp>
        <p:sp>
          <p:nvSpPr>
            <p:cNvPr id="39993" name="Oval 75"/>
            <p:cNvSpPr>
              <a:spLocks noChangeArrowheads="1"/>
            </p:cNvSpPr>
            <p:nvPr/>
          </p:nvSpPr>
          <p:spPr bwMode="auto">
            <a:xfrm>
              <a:off x="1992" y="1823"/>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94" name="Oval 76"/>
            <p:cNvSpPr>
              <a:spLocks noChangeArrowheads="1"/>
            </p:cNvSpPr>
            <p:nvPr/>
          </p:nvSpPr>
          <p:spPr bwMode="auto">
            <a:xfrm>
              <a:off x="2139" y="1679"/>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95" name="Line 77"/>
            <p:cNvSpPr>
              <a:spLocks noChangeShapeType="1"/>
            </p:cNvSpPr>
            <p:nvPr/>
          </p:nvSpPr>
          <p:spPr bwMode="auto">
            <a:xfrm flipV="1">
              <a:off x="2359" y="1805"/>
              <a:ext cx="48" cy="48"/>
            </a:xfrm>
            <a:prstGeom prst="line">
              <a:avLst/>
            </a:prstGeom>
            <a:noFill/>
            <a:ln w="9525">
              <a:solidFill>
                <a:schemeClr val="tx1"/>
              </a:solidFill>
              <a:round/>
              <a:headEnd/>
              <a:tailEnd/>
            </a:ln>
          </p:spPr>
          <p:txBody>
            <a:bodyPr/>
            <a:lstStyle/>
            <a:p>
              <a:endParaRPr lang="en-US"/>
            </a:p>
          </p:txBody>
        </p:sp>
        <p:sp>
          <p:nvSpPr>
            <p:cNvPr id="39996" name="Line 78"/>
            <p:cNvSpPr>
              <a:spLocks noChangeShapeType="1"/>
            </p:cNvSpPr>
            <p:nvPr/>
          </p:nvSpPr>
          <p:spPr bwMode="auto">
            <a:xfrm flipV="1">
              <a:off x="2407" y="1757"/>
              <a:ext cx="0" cy="48"/>
            </a:xfrm>
            <a:prstGeom prst="line">
              <a:avLst/>
            </a:prstGeom>
            <a:noFill/>
            <a:ln w="9525">
              <a:solidFill>
                <a:schemeClr val="tx1"/>
              </a:solidFill>
              <a:round/>
              <a:headEnd/>
              <a:tailEnd/>
            </a:ln>
          </p:spPr>
          <p:txBody>
            <a:bodyPr/>
            <a:lstStyle/>
            <a:p>
              <a:endParaRPr lang="en-US"/>
            </a:p>
          </p:txBody>
        </p:sp>
        <p:sp>
          <p:nvSpPr>
            <p:cNvPr id="39997" name="Line 79"/>
            <p:cNvSpPr>
              <a:spLocks noChangeShapeType="1"/>
            </p:cNvSpPr>
            <p:nvPr/>
          </p:nvSpPr>
          <p:spPr bwMode="auto">
            <a:xfrm flipV="1">
              <a:off x="2455" y="1709"/>
              <a:ext cx="48" cy="48"/>
            </a:xfrm>
            <a:prstGeom prst="line">
              <a:avLst/>
            </a:prstGeom>
            <a:noFill/>
            <a:ln w="9525">
              <a:solidFill>
                <a:schemeClr val="tx1"/>
              </a:solidFill>
              <a:round/>
              <a:headEnd/>
              <a:tailEnd/>
            </a:ln>
          </p:spPr>
          <p:txBody>
            <a:bodyPr/>
            <a:lstStyle/>
            <a:p>
              <a:endParaRPr lang="en-US"/>
            </a:p>
          </p:txBody>
        </p:sp>
        <p:sp>
          <p:nvSpPr>
            <p:cNvPr id="39998" name="Oval 80"/>
            <p:cNvSpPr>
              <a:spLocks noChangeArrowheads="1"/>
            </p:cNvSpPr>
            <p:nvPr/>
          </p:nvSpPr>
          <p:spPr bwMode="auto">
            <a:xfrm>
              <a:off x="2328" y="182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39999" name="Oval 81"/>
            <p:cNvSpPr>
              <a:spLocks noChangeArrowheads="1"/>
            </p:cNvSpPr>
            <p:nvPr/>
          </p:nvSpPr>
          <p:spPr bwMode="auto">
            <a:xfrm>
              <a:off x="2475" y="168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00" name="Line 82"/>
            <p:cNvSpPr>
              <a:spLocks noChangeShapeType="1"/>
            </p:cNvSpPr>
            <p:nvPr/>
          </p:nvSpPr>
          <p:spPr bwMode="auto">
            <a:xfrm flipV="1">
              <a:off x="1008" y="2045"/>
              <a:ext cx="48" cy="48"/>
            </a:xfrm>
            <a:prstGeom prst="line">
              <a:avLst/>
            </a:prstGeom>
            <a:noFill/>
            <a:ln w="9525">
              <a:solidFill>
                <a:schemeClr val="tx1"/>
              </a:solidFill>
              <a:round/>
              <a:headEnd/>
              <a:tailEnd/>
            </a:ln>
          </p:spPr>
          <p:txBody>
            <a:bodyPr/>
            <a:lstStyle/>
            <a:p>
              <a:endParaRPr lang="en-US"/>
            </a:p>
          </p:txBody>
        </p:sp>
        <p:sp>
          <p:nvSpPr>
            <p:cNvPr id="40001" name="Line 83"/>
            <p:cNvSpPr>
              <a:spLocks noChangeShapeType="1"/>
            </p:cNvSpPr>
            <p:nvPr/>
          </p:nvSpPr>
          <p:spPr bwMode="auto">
            <a:xfrm flipV="1">
              <a:off x="1056" y="1997"/>
              <a:ext cx="0" cy="48"/>
            </a:xfrm>
            <a:prstGeom prst="line">
              <a:avLst/>
            </a:prstGeom>
            <a:noFill/>
            <a:ln w="9525">
              <a:solidFill>
                <a:schemeClr val="tx1"/>
              </a:solidFill>
              <a:round/>
              <a:headEnd/>
              <a:tailEnd/>
            </a:ln>
          </p:spPr>
          <p:txBody>
            <a:bodyPr/>
            <a:lstStyle/>
            <a:p>
              <a:endParaRPr lang="en-US"/>
            </a:p>
          </p:txBody>
        </p:sp>
        <p:sp>
          <p:nvSpPr>
            <p:cNvPr id="40002" name="Line 84"/>
            <p:cNvSpPr>
              <a:spLocks noChangeShapeType="1"/>
            </p:cNvSpPr>
            <p:nvPr/>
          </p:nvSpPr>
          <p:spPr bwMode="auto">
            <a:xfrm flipV="1">
              <a:off x="1104" y="1949"/>
              <a:ext cx="48" cy="48"/>
            </a:xfrm>
            <a:prstGeom prst="line">
              <a:avLst/>
            </a:prstGeom>
            <a:noFill/>
            <a:ln w="9525">
              <a:solidFill>
                <a:schemeClr val="tx1"/>
              </a:solidFill>
              <a:round/>
              <a:headEnd/>
              <a:tailEnd/>
            </a:ln>
          </p:spPr>
          <p:txBody>
            <a:bodyPr/>
            <a:lstStyle/>
            <a:p>
              <a:endParaRPr lang="en-US"/>
            </a:p>
          </p:txBody>
        </p:sp>
        <p:sp>
          <p:nvSpPr>
            <p:cNvPr id="40003" name="Oval 85"/>
            <p:cNvSpPr>
              <a:spLocks noChangeArrowheads="1"/>
            </p:cNvSpPr>
            <p:nvPr/>
          </p:nvSpPr>
          <p:spPr bwMode="auto">
            <a:xfrm>
              <a:off x="979" y="206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04" name="Oval 86"/>
            <p:cNvSpPr>
              <a:spLocks noChangeArrowheads="1"/>
            </p:cNvSpPr>
            <p:nvPr/>
          </p:nvSpPr>
          <p:spPr bwMode="auto">
            <a:xfrm>
              <a:off x="1125" y="192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05" name="Line 87"/>
            <p:cNvSpPr>
              <a:spLocks noChangeShapeType="1"/>
            </p:cNvSpPr>
            <p:nvPr/>
          </p:nvSpPr>
          <p:spPr bwMode="auto">
            <a:xfrm flipV="1">
              <a:off x="1347" y="2045"/>
              <a:ext cx="48" cy="48"/>
            </a:xfrm>
            <a:prstGeom prst="line">
              <a:avLst/>
            </a:prstGeom>
            <a:noFill/>
            <a:ln w="9525">
              <a:solidFill>
                <a:schemeClr val="tx1"/>
              </a:solidFill>
              <a:round/>
              <a:headEnd/>
              <a:tailEnd/>
            </a:ln>
          </p:spPr>
          <p:txBody>
            <a:bodyPr/>
            <a:lstStyle/>
            <a:p>
              <a:endParaRPr lang="en-US"/>
            </a:p>
          </p:txBody>
        </p:sp>
        <p:sp>
          <p:nvSpPr>
            <p:cNvPr id="40006" name="Line 88"/>
            <p:cNvSpPr>
              <a:spLocks noChangeShapeType="1"/>
            </p:cNvSpPr>
            <p:nvPr/>
          </p:nvSpPr>
          <p:spPr bwMode="auto">
            <a:xfrm flipV="1">
              <a:off x="1395" y="1997"/>
              <a:ext cx="0" cy="48"/>
            </a:xfrm>
            <a:prstGeom prst="line">
              <a:avLst/>
            </a:prstGeom>
            <a:noFill/>
            <a:ln w="9525">
              <a:solidFill>
                <a:schemeClr val="tx1"/>
              </a:solidFill>
              <a:round/>
              <a:headEnd/>
              <a:tailEnd/>
            </a:ln>
          </p:spPr>
          <p:txBody>
            <a:bodyPr/>
            <a:lstStyle/>
            <a:p>
              <a:endParaRPr lang="en-US"/>
            </a:p>
          </p:txBody>
        </p:sp>
        <p:sp>
          <p:nvSpPr>
            <p:cNvPr id="40007" name="Line 89"/>
            <p:cNvSpPr>
              <a:spLocks noChangeShapeType="1"/>
            </p:cNvSpPr>
            <p:nvPr/>
          </p:nvSpPr>
          <p:spPr bwMode="auto">
            <a:xfrm flipV="1">
              <a:off x="1443" y="1949"/>
              <a:ext cx="48" cy="48"/>
            </a:xfrm>
            <a:prstGeom prst="line">
              <a:avLst/>
            </a:prstGeom>
            <a:noFill/>
            <a:ln w="9525">
              <a:solidFill>
                <a:schemeClr val="tx1"/>
              </a:solidFill>
              <a:round/>
              <a:headEnd/>
              <a:tailEnd/>
            </a:ln>
          </p:spPr>
          <p:txBody>
            <a:bodyPr/>
            <a:lstStyle/>
            <a:p>
              <a:endParaRPr lang="en-US"/>
            </a:p>
          </p:txBody>
        </p:sp>
        <p:sp>
          <p:nvSpPr>
            <p:cNvPr id="40008" name="Oval 90"/>
            <p:cNvSpPr>
              <a:spLocks noChangeArrowheads="1"/>
            </p:cNvSpPr>
            <p:nvPr/>
          </p:nvSpPr>
          <p:spPr bwMode="auto">
            <a:xfrm>
              <a:off x="1317" y="206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09" name="Oval 91"/>
            <p:cNvSpPr>
              <a:spLocks noChangeArrowheads="1"/>
            </p:cNvSpPr>
            <p:nvPr/>
          </p:nvSpPr>
          <p:spPr bwMode="auto">
            <a:xfrm>
              <a:off x="1464" y="192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10" name="Line 92"/>
            <p:cNvSpPr>
              <a:spLocks noChangeShapeType="1"/>
            </p:cNvSpPr>
            <p:nvPr/>
          </p:nvSpPr>
          <p:spPr bwMode="auto">
            <a:xfrm flipV="1">
              <a:off x="1680" y="2048"/>
              <a:ext cx="48" cy="48"/>
            </a:xfrm>
            <a:prstGeom prst="line">
              <a:avLst/>
            </a:prstGeom>
            <a:noFill/>
            <a:ln w="9525">
              <a:solidFill>
                <a:schemeClr val="tx1"/>
              </a:solidFill>
              <a:round/>
              <a:headEnd/>
              <a:tailEnd/>
            </a:ln>
          </p:spPr>
          <p:txBody>
            <a:bodyPr/>
            <a:lstStyle/>
            <a:p>
              <a:endParaRPr lang="en-US"/>
            </a:p>
          </p:txBody>
        </p:sp>
        <p:sp>
          <p:nvSpPr>
            <p:cNvPr id="40011" name="Line 93"/>
            <p:cNvSpPr>
              <a:spLocks noChangeShapeType="1"/>
            </p:cNvSpPr>
            <p:nvPr/>
          </p:nvSpPr>
          <p:spPr bwMode="auto">
            <a:xfrm flipV="1">
              <a:off x="1728" y="2000"/>
              <a:ext cx="0" cy="48"/>
            </a:xfrm>
            <a:prstGeom prst="line">
              <a:avLst/>
            </a:prstGeom>
            <a:noFill/>
            <a:ln w="9525">
              <a:solidFill>
                <a:schemeClr val="tx1"/>
              </a:solidFill>
              <a:round/>
              <a:headEnd/>
              <a:tailEnd/>
            </a:ln>
          </p:spPr>
          <p:txBody>
            <a:bodyPr/>
            <a:lstStyle/>
            <a:p>
              <a:endParaRPr lang="en-US"/>
            </a:p>
          </p:txBody>
        </p:sp>
        <p:sp>
          <p:nvSpPr>
            <p:cNvPr id="40012" name="Line 94"/>
            <p:cNvSpPr>
              <a:spLocks noChangeShapeType="1"/>
            </p:cNvSpPr>
            <p:nvPr/>
          </p:nvSpPr>
          <p:spPr bwMode="auto">
            <a:xfrm flipV="1">
              <a:off x="1776" y="1952"/>
              <a:ext cx="48" cy="48"/>
            </a:xfrm>
            <a:prstGeom prst="line">
              <a:avLst/>
            </a:prstGeom>
            <a:noFill/>
            <a:ln w="9525">
              <a:solidFill>
                <a:schemeClr val="tx1"/>
              </a:solidFill>
              <a:round/>
              <a:headEnd/>
              <a:tailEnd/>
            </a:ln>
          </p:spPr>
          <p:txBody>
            <a:bodyPr/>
            <a:lstStyle/>
            <a:p>
              <a:endParaRPr lang="en-US"/>
            </a:p>
          </p:txBody>
        </p:sp>
        <p:sp>
          <p:nvSpPr>
            <p:cNvPr id="40013" name="Oval 95"/>
            <p:cNvSpPr>
              <a:spLocks noChangeArrowheads="1"/>
            </p:cNvSpPr>
            <p:nvPr/>
          </p:nvSpPr>
          <p:spPr bwMode="auto">
            <a:xfrm>
              <a:off x="1651" y="2069"/>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14" name="Oval 96"/>
            <p:cNvSpPr>
              <a:spLocks noChangeArrowheads="1"/>
            </p:cNvSpPr>
            <p:nvPr/>
          </p:nvSpPr>
          <p:spPr bwMode="auto">
            <a:xfrm>
              <a:off x="1797" y="1925"/>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15" name="Line 97"/>
            <p:cNvSpPr>
              <a:spLocks noChangeShapeType="1"/>
            </p:cNvSpPr>
            <p:nvPr/>
          </p:nvSpPr>
          <p:spPr bwMode="auto">
            <a:xfrm flipV="1">
              <a:off x="2019" y="2042"/>
              <a:ext cx="48" cy="48"/>
            </a:xfrm>
            <a:prstGeom prst="line">
              <a:avLst/>
            </a:prstGeom>
            <a:noFill/>
            <a:ln w="9525">
              <a:solidFill>
                <a:schemeClr val="tx1"/>
              </a:solidFill>
              <a:round/>
              <a:headEnd/>
              <a:tailEnd/>
            </a:ln>
          </p:spPr>
          <p:txBody>
            <a:bodyPr/>
            <a:lstStyle/>
            <a:p>
              <a:endParaRPr lang="en-US"/>
            </a:p>
          </p:txBody>
        </p:sp>
        <p:sp>
          <p:nvSpPr>
            <p:cNvPr id="40016" name="Line 98"/>
            <p:cNvSpPr>
              <a:spLocks noChangeShapeType="1"/>
            </p:cNvSpPr>
            <p:nvPr/>
          </p:nvSpPr>
          <p:spPr bwMode="auto">
            <a:xfrm flipV="1">
              <a:off x="2067" y="1994"/>
              <a:ext cx="0" cy="48"/>
            </a:xfrm>
            <a:prstGeom prst="line">
              <a:avLst/>
            </a:prstGeom>
            <a:noFill/>
            <a:ln w="9525">
              <a:solidFill>
                <a:schemeClr val="tx1"/>
              </a:solidFill>
              <a:round/>
              <a:headEnd/>
              <a:tailEnd/>
            </a:ln>
          </p:spPr>
          <p:txBody>
            <a:bodyPr/>
            <a:lstStyle/>
            <a:p>
              <a:endParaRPr lang="en-US"/>
            </a:p>
          </p:txBody>
        </p:sp>
        <p:sp>
          <p:nvSpPr>
            <p:cNvPr id="40017" name="Line 99"/>
            <p:cNvSpPr>
              <a:spLocks noChangeShapeType="1"/>
            </p:cNvSpPr>
            <p:nvPr/>
          </p:nvSpPr>
          <p:spPr bwMode="auto">
            <a:xfrm flipV="1">
              <a:off x="2115" y="1946"/>
              <a:ext cx="48" cy="48"/>
            </a:xfrm>
            <a:prstGeom prst="line">
              <a:avLst/>
            </a:prstGeom>
            <a:noFill/>
            <a:ln w="9525">
              <a:solidFill>
                <a:schemeClr val="tx1"/>
              </a:solidFill>
              <a:round/>
              <a:headEnd/>
              <a:tailEnd/>
            </a:ln>
          </p:spPr>
          <p:txBody>
            <a:bodyPr/>
            <a:lstStyle/>
            <a:p>
              <a:endParaRPr lang="en-US"/>
            </a:p>
          </p:txBody>
        </p:sp>
        <p:sp>
          <p:nvSpPr>
            <p:cNvPr id="40018" name="Oval 100"/>
            <p:cNvSpPr>
              <a:spLocks noChangeArrowheads="1"/>
            </p:cNvSpPr>
            <p:nvPr/>
          </p:nvSpPr>
          <p:spPr bwMode="auto">
            <a:xfrm>
              <a:off x="1989" y="2063"/>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19" name="Oval 101"/>
            <p:cNvSpPr>
              <a:spLocks noChangeArrowheads="1"/>
            </p:cNvSpPr>
            <p:nvPr/>
          </p:nvSpPr>
          <p:spPr bwMode="auto">
            <a:xfrm>
              <a:off x="2136" y="1919"/>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20" name="Line 102"/>
            <p:cNvSpPr>
              <a:spLocks noChangeShapeType="1"/>
            </p:cNvSpPr>
            <p:nvPr/>
          </p:nvSpPr>
          <p:spPr bwMode="auto">
            <a:xfrm flipV="1">
              <a:off x="2355" y="2045"/>
              <a:ext cx="48" cy="48"/>
            </a:xfrm>
            <a:prstGeom prst="line">
              <a:avLst/>
            </a:prstGeom>
            <a:noFill/>
            <a:ln w="9525">
              <a:solidFill>
                <a:schemeClr val="tx1"/>
              </a:solidFill>
              <a:round/>
              <a:headEnd/>
              <a:tailEnd/>
            </a:ln>
          </p:spPr>
          <p:txBody>
            <a:bodyPr/>
            <a:lstStyle/>
            <a:p>
              <a:endParaRPr lang="en-US"/>
            </a:p>
          </p:txBody>
        </p:sp>
        <p:sp>
          <p:nvSpPr>
            <p:cNvPr id="40021" name="Line 103"/>
            <p:cNvSpPr>
              <a:spLocks noChangeShapeType="1"/>
            </p:cNvSpPr>
            <p:nvPr/>
          </p:nvSpPr>
          <p:spPr bwMode="auto">
            <a:xfrm flipV="1">
              <a:off x="2403" y="1997"/>
              <a:ext cx="0" cy="48"/>
            </a:xfrm>
            <a:prstGeom prst="line">
              <a:avLst/>
            </a:prstGeom>
            <a:noFill/>
            <a:ln w="9525">
              <a:solidFill>
                <a:schemeClr val="tx1"/>
              </a:solidFill>
              <a:round/>
              <a:headEnd/>
              <a:tailEnd/>
            </a:ln>
          </p:spPr>
          <p:txBody>
            <a:bodyPr/>
            <a:lstStyle/>
            <a:p>
              <a:endParaRPr lang="en-US"/>
            </a:p>
          </p:txBody>
        </p:sp>
        <p:sp>
          <p:nvSpPr>
            <p:cNvPr id="40022" name="Line 104"/>
            <p:cNvSpPr>
              <a:spLocks noChangeShapeType="1"/>
            </p:cNvSpPr>
            <p:nvPr/>
          </p:nvSpPr>
          <p:spPr bwMode="auto">
            <a:xfrm flipV="1">
              <a:off x="2451" y="1949"/>
              <a:ext cx="48" cy="48"/>
            </a:xfrm>
            <a:prstGeom prst="line">
              <a:avLst/>
            </a:prstGeom>
            <a:noFill/>
            <a:ln w="9525">
              <a:solidFill>
                <a:schemeClr val="tx1"/>
              </a:solidFill>
              <a:round/>
              <a:headEnd/>
              <a:tailEnd/>
            </a:ln>
          </p:spPr>
          <p:txBody>
            <a:bodyPr/>
            <a:lstStyle/>
            <a:p>
              <a:endParaRPr lang="en-US"/>
            </a:p>
          </p:txBody>
        </p:sp>
        <p:sp>
          <p:nvSpPr>
            <p:cNvPr id="40023" name="Oval 105"/>
            <p:cNvSpPr>
              <a:spLocks noChangeArrowheads="1"/>
            </p:cNvSpPr>
            <p:nvPr/>
          </p:nvSpPr>
          <p:spPr bwMode="auto">
            <a:xfrm>
              <a:off x="2325" y="206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24" name="Oval 106"/>
            <p:cNvSpPr>
              <a:spLocks noChangeArrowheads="1"/>
            </p:cNvSpPr>
            <p:nvPr/>
          </p:nvSpPr>
          <p:spPr bwMode="auto">
            <a:xfrm>
              <a:off x="2472" y="192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25" name="Line 107"/>
            <p:cNvSpPr>
              <a:spLocks noChangeShapeType="1"/>
            </p:cNvSpPr>
            <p:nvPr/>
          </p:nvSpPr>
          <p:spPr bwMode="auto">
            <a:xfrm flipV="1">
              <a:off x="1011" y="2285"/>
              <a:ext cx="48" cy="48"/>
            </a:xfrm>
            <a:prstGeom prst="line">
              <a:avLst/>
            </a:prstGeom>
            <a:noFill/>
            <a:ln w="9525">
              <a:solidFill>
                <a:schemeClr val="tx1"/>
              </a:solidFill>
              <a:round/>
              <a:headEnd/>
              <a:tailEnd/>
            </a:ln>
          </p:spPr>
          <p:txBody>
            <a:bodyPr/>
            <a:lstStyle/>
            <a:p>
              <a:endParaRPr lang="en-US"/>
            </a:p>
          </p:txBody>
        </p:sp>
        <p:sp>
          <p:nvSpPr>
            <p:cNvPr id="40026" name="Line 108"/>
            <p:cNvSpPr>
              <a:spLocks noChangeShapeType="1"/>
            </p:cNvSpPr>
            <p:nvPr/>
          </p:nvSpPr>
          <p:spPr bwMode="auto">
            <a:xfrm flipV="1">
              <a:off x="1059" y="2237"/>
              <a:ext cx="0" cy="48"/>
            </a:xfrm>
            <a:prstGeom prst="line">
              <a:avLst/>
            </a:prstGeom>
            <a:noFill/>
            <a:ln w="9525">
              <a:solidFill>
                <a:schemeClr val="tx1"/>
              </a:solidFill>
              <a:round/>
              <a:headEnd/>
              <a:tailEnd/>
            </a:ln>
          </p:spPr>
          <p:txBody>
            <a:bodyPr/>
            <a:lstStyle/>
            <a:p>
              <a:endParaRPr lang="en-US"/>
            </a:p>
          </p:txBody>
        </p:sp>
        <p:sp>
          <p:nvSpPr>
            <p:cNvPr id="40027" name="Line 109"/>
            <p:cNvSpPr>
              <a:spLocks noChangeShapeType="1"/>
            </p:cNvSpPr>
            <p:nvPr/>
          </p:nvSpPr>
          <p:spPr bwMode="auto">
            <a:xfrm flipV="1">
              <a:off x="1107" y="2189"/>
              <a:ext cx="48" cy="48"/>
            </a:xfrm>
            <a:prstGeom prst="line">
              <a:avLst/>
            </a:prstGeom>
            <a:noFill/>
            <a:ln w="9525">
              <a:solidFill>
                <a:schemeClr val="tx1"/>
              </a:solidFill>
              <a:round/>
              <a:headEnd/>
              <a:tailEnd/>
            </a:ln>
          </p:spPr>
          <p:txBody>
            <a:bodyPr/>
            <a:lstStyle/>
            <a:p>
              <a:endParaRPr lang="en-US"/>
            </a:p>
          </p:txBody>
        </p:sp>
        <p:sp>
          <p:nvSpPr>
            <p:cNvPr id="40028" name="Oval 110"/>
            <p:cNvSpPr>
              <a:spLocks noChangeArrowheads="1"/>
            </p:cNvSpPr>
            <p:nvPr/>
          </p:nvSpPr>
          <p:spPr bwMode="auto">
            <a:xfrm>
              <a:off x="981" y="230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29" name="Oval 111"/>
            <p:cNvSpPr>
              <a:spLocks noChangeArrowheads="1"/>
            </p:cNvSpPr>
            <p:nvPr/>
          </p:nvSpPr>
          <p:spPr bwMode="auto">
            <a:xfrm>
              <a:off x="1128" y="216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30" name="Line 112"/>
            <p:cNvSpPr>
              <a:spLocks noChangeShapeType="1"/>
            </p:cNvSpPr>
            <p:nvPr/>
          </p:nvSpPr>
          <p:spPr bwMode="auto">
            <a:xfrm flipV="1">
              <a:off x="1351" y="2285"/>
              <a:ext cx="48" cy="48"/>
            </a:xfrm>
            <a:prstGeom prst="line">
              <a:avLst/>
            </a:prstGeom>
            <a:noFill/>
            <a:ln w="9525">
              <a:solidFill>
                <a:schemeClr val="tx1"/>
              </a:solidFill>
              <a:round/>
              <a:headEnd/>
              <a:tailEnd/>
            </a:ln>
          </p:spPr>
          <p:txBody>
            <a:bodyPr/>
            <a:lstStyle/>
            <a:p>
              <a:endParaRPr lang="en-US"/>
            </a:p>
          </p:txBody>
        </p:sp>
        <p:sp>
          <p:nvSpPr>
            <p:cNvPr id="40031" name="Line 113"/>
            <p:cNvSpPr>
              <a:spLocks noChangeShapeType="1"/>
            </p:cNvSpPr>
            <p:nvPr/>
          </p:nvSpPr>
          <p:spPr bwMode="auto">
            <a:xfrm flipV="1">
              <a:off x="1399" y="2237"/>
              <a:ext cx="0" cy="48"/>
            </a:xfrm>
            <a:prstGeom prst="line">
              <a:avLst/>
            </a:prstGeom>
            <a:noFill/>
            <a:ln w="9525">
              <a:solidFill>
                <a:schemeClr val="tx1"/>
              </a:solidFill>
              <a:round/>
              <a:headEnd/>
              <a:tailEnd/>
            </a:ln>
          </p:spPr>
          <p:txBody>
            <a:bodyPr/>
            <a:lstStyle/>
            <a:p>
              <a:endParaRPr lang="en-US"/>
            </a:p>
          </p:txBody>
        </p:sp>
        <p:sp>
          <p:nvSpPr>
            <p:cNvPr id="40032" name="Line 114"/>
            <p:cNvSpPr>
              <a:spLocks noChangeShapeType="1"/>
            </p:cNvSpPr>
            <p:nvPr/>
          </p:nvSpPr>
          <p:spPr bwMode="auto">
            <a:xfrm flipV="1">
              <a:off x="1447" y="2189"/>
              <a:ext cx="48" cy="48"/>
            </a:xfrm>
            <a:prstGeom prst="line">
              <a:avLst/>
            </a:prstGeom>
            <a:noFill/>
            <a:ln w="9525">
              <a:solidFill>
                <a:schemeClr val="tx1"/>
              </a:solidFill>
              <a:round/>
              <a:headEnd/>
              <a:tailEnd/>
            </a:ln>
          </p:spPr>
          <p:txBody>
            <a:bodyPr/>
            <a:lstStyle/>
            <a:p>
              <a:endParaRPr lang="en-US"/>
            </a:p>
          </p:txBody>
        </p:sp>
        <p:sp>
          <p:nvSpPr>
            <p:cNvPr id="40033" name="Oval 115"/>
            <p:cNvSpPr>
              <a:spLocks noChangeArrowheads="1"/>
            </p:cNvSpPr>
            <p:nvPr/>
          </p:nvSpPr>
          <p:spPr bwMode="auto">
            <a:xfrm>
              <a:off x="1320" y="230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34" name="Oval 116"/>
            <p:cNvSpPr>
              <a:spLocks noChangeArrowheads="1"/>
            </p:cNvSpPr>
            <p:nvPr/>
          </p:nvSpPr>
          <p:spPr bwMode="auto">
            <a:xfrm>
              <a:off x="1467" y="216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35" name="Line 117"/>
            <p:cNvSpPr>
              <a:spLocks noChangeShapeType="1"/>
            </p:cNvSpPr>
            <p:nvPr/>
          </p:nvSpPr>
          <p:spPr bwMode="auto">
            <a:xfrm flipV="1">
              <a:off x="1683" y="2288"/>
              <a:ext cx="48" cy="48"/>
            </a:xfrm>
            <a:prstGeom prst="line">
              <a:avLst/>
            </a:prstGeom>
            <a:noFill/>
            <a:ln w="9525">
              <a:solidFill>
                <a:schemeClr val="tx1"/>
              </a:solidFill>
              <a:round/>
              <a:headEnd/>
              <a:tailEnd/>
            </a:ln>
          </p:spPr>
          <p:txBody>
            <a:bodyPr/>
            <a:lstStyle/>
            <a:p>
              <a:endParaRPr lang="en-US"/>
            </a:p>
          </p:txBody>
        </p:sp>
        <p:sp>
          <p:nvSpPr>
            <p:cNvPr id="40036" name="Line 118"/>
            <p:cNvSpPr>
              <a:spLocks noChangeShapeType="1"/>
            </p:cNvSpPr>
            <p:nvPr/>
          </p:nvSpPr>
          <p:spPr bwMode="auto">
            <a:xfrm flipV="1">
              <a:off x="1731" y="2240"/>
              <a:ext cx="0" cy="48"/>
            </a:xfrm>
            <a:prstGeom prst="line">
              <a:avLst/>
            </a:prstGeom>
            <a:noFill/>
            <a:ln w="9525">
              <a:solidFill>
                <a:schemeClr val="tx1"/>
              </a:solidFill>
              <a:round/>
              <a:headEnd/>
              <a:tailEnd/>
            </a:ln>
          </p:spPr>
          <p:txBody>
            <a:bodyPr/>
            <a:lstStyle/>
            <a:p>
              <a:endParaRPr lang="en-US"/>
            </a:p>
          </p:txBody>
        </p:sp>
        <p:sp>
          <p:nvSpPr>
            <p:cNvPr id="40037" name="Line 119"/>
            <p:cNvSpPr>
              <a:spLocks noChangeShapeType="1"/>
            </p:cNvSpPr>
            <p:nvPr/>
          </p:nvSpPr>
          <p:spPr bwMode="auto">
            <a:xfrm flipV="1">
              <a:off x="1779" y="2192"/>
              <a:ext cx="48" cy="48"/>
            </a:xfrm>
            <a:prstGeom prst="line">
              <a:avLst/>
            </a:prstGeom>
            <a:noFill/>
            <a:ln w="9525">
              <a:solidFill>
                <a:schemeClr val="tx1"/>
              </a:solidFill>
              <a:round/>
              <a:headEnd/>
              <a:tailEnd/>
            </a:ln>
          </p:spPr>
          <p:txBody>
            <a:bodyPr/>
            <a:lstStyle/>
            <a:p>
              <a:endParaRPr lang="en-US"/>
            </a:p>
          </p:txBody>
        </p:sp>
        <p:sp>
          <p:nvSpPr>
            <p:cNvPr id="40038" name="Oval 120"/>
            <p:cNvSpPr>
              <a:spLocks noChangeArrowheads="1"/>
            </p:cNvSpPr>
            <p:nvPr/>
          </p:nvSpPr>
          <p:spPr bwMode="auto">
            <a:xfrm>
              <a:off x="1653" y="2309"/>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39" name="Oval 121"/>
            <p:cNvSpPr>
              <a:spLocks noChangeArrowheads="1"/>
            </p:cNvSpPr>
            <p:nvPr/>
          </p:nvSpPr>
          <p:spPr bwMode="auto">
            <a:xfrm>
              <a:off x="1800" y="2165"/>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40" name="Line 122"/>
            <p:cNvSpPr>
              <a:spLocks noChangeShapeType="1"/>
            </p:cNvSpPr>
            <p:nvPr/>
          </p:nvSpPr>
          <p:spPr bwMode="auto">
            <a:xfrm flipV="1">
              <a:off x="2023" y="2282"/>
              <a:ext cx="48" cy="48"/>
            </a:xfrm>
            <a:prstGeom prst="line">
              <a:avLst/>
            </a:prstGeom>
            <a:noFill/>
            <a:ln w="9525">
              <a:solidFill>
                <a:schemeClr val="tx1"/>
              </a:solidFill>
              <a:round/>
              <a:headEnd/>
              <a:tailEnd/>
            </a:ln>
          </p:spPr>
          <p:txBody>
            <a:bodyPr/>
            <a:lstStyle/>
            <a:p>
              <a:endParaRPr lang="en-US"/>
            </a:p>
          </p:txBody>
        </p:sp>
        <p:sp>
          <p:nvSpPr>
            <p:cNvPr id="40041" name="Line 123"/>
            <p:cNvSpPr>
              <a:spLocks noChangeShapeType="1"/>
            </p:cNvSpPr>
            <p:nvPr/>
          </p:nvSpPr>
          <p:spPr bwMode="auto">
            <a:xfrm flipV="1">
              <a:off x="2071" y="2234"/>
              <a:ext cx="0" cy="48"/>
            </a:xfrm>
            <a:prstGeom prst="line">
              <a:avLst/>
            </a:prstGeom>
            <a:noFill/>
            <a:ln w="9525">
              <a:solidFill>
                <a:schemeClr val="tx1"/>
              </a:solidFill>
              <a:round/>
              <a:headEnd/>
              <a:tailEnd/>
            </a:ln>
          </p:spPr>
          <p:txBody>
            <a:bodyPr/>
            <a:lstStyle/>
            <a:p>
              <a:endParaRPr lang="en-US"/>
            </a:p>
          </p:txBody>
        </p:sp>
        <p:sp>
          <p:nvSpPr>
            <p:cNvPr id="40042" name="Line 124"/>
            <p:cNvSpPr>
              <a:spLocks noChangeShapeType="1"/>
            </p:cNvSpPr>
            <p:nvPr/>
          </p:nvSpPr>
          <p:spPr bwMode="auto">
            <a:xfrm flipV="1">
              <a:off x="2119" y="2186"/>
              <a:ext cx="48" cy="48"/>
            </a:xfrm>
            <a:prstGeom prst="line">
              <a:avLst/>
            </a:prstGeom>
            <a:noFill/>
            <a:ln w="9525">
              <a:solidFill>
                <a:schemeClr val="tx1"/>
              </a:solidFill>
              <a:round/>
              <a:headEnd/>
              <a:tailEnd/>
            </a:ln>
          </p:spPr>
          <p:txBody>
            <a:bodyPr/>
            <a:lstStyle/>
            <a:p>
              <a:endParaRPr lang="en-US"/>
            </a:p>
          </p:txBody>
        </p:sp>
        <p:sp>
          <p:nvSpPr>
            <p:cNvPr id="40043" name="Oval 125"/>
            <p:cNvSpPr>
              <a:spLocks noChangeArrowheads="1"/>
            </p:cNvSpPr>
            <p:nvPr/>
          </p:nvSpPr>
          <p:spPr bwMode="auto">
            <a:xfrm>
              <a:off x="1992" y="2303"/>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44" name="Oval 126"/>
            <p:cNvSpPr>
              <a:spLocks noChangeArrowheads="1"/>
            </p:cNvSpPr>
            <p:nvPr/>
          </p:nvSpPr>
          <p:spPr bwMode="auto">
            <a:xfrm>
              <a:off x="2139" y="2159"/>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45" name="Line 127"/>
            <p:cNvSpPr>
              <a:spLocks noChangeShapeType="1"/>
            </p:cNvSpPr>
            <p:nvPr/>
          </p:nvSpPr>
          <p:spPr bwMode="auto">
            <a:xfrm flipV="1">
              <a:off x="2359" y="2285"/>
              <a:ext cx="48" cy="48"/>
            </a:xfrm>
            <a:prstGeom prst="line">
              <a:avLst/>
            </a:prstGeom>
            <a:noFill/>
            <a:ln w="9525">
              <a:solidFill>
                <a:schemeClr val="tx1"/>
              </a:solidFill>
              <a:round/>
              <a:headEnd/>
              <a:tailEnd/>
            </a:ln>
          </p:spPr>
          <p:txBody>
            <a:bodyPr/>
            <a:lstStyle/>
            <a:p>
              <a:endParaRPr lang="en-US"/>
            </a:p>
          </p:txBody>
        </p:sp>
        <p:sp>
          <p:nvSpPr>
            <p:cNvPr id="40046" name="Line 128"/>
            <p:cNvSpPr>
              <a:spLocks noChangeShapeType="1"/>
            </p:cNvSpPr>
            <p:nvPr/>
          </p:nvSpPr>
          <p:spPr bwMode="auto">
            <a:xfrm flipV="1">
              <a:off x="2407" y="2237"/>
              <a:ext cx="0" cy="48"/>
            </a:xfrm>
            <a:prstGeom prst="line">
              <a:avLst/>
            </a:prstGeom>
            <a:noFill/>
            <a:ln w="9525">
              <a:solidFill>
                <a:schemeClr val="tx1"/>
              </a:solidFill>
              <a:round/>
              <a:headEnd/>
              <a:tailEnd/>
            </a:ln>
          </p:spPr>
          <p:txBody>
            <a:bodyPr/>
            <a:lstStyle/>
            <a:p>
              <a:endParaRPr lang="en-US"/>
            </a:p>
          </p:txBody>
        </p:sp>
        <p:sp>
          <p:nvSpPr>
            <p:cNvPr id="40047" name="Line 129"/>
            <p:cNvSpPr>
              <a:spLocks noChangeShapeType="1"/>
            </p:cNvSpPr>
            <p:nvPr/>
          </p:nvSpPr>
          <p:spPr bwMode="auto">
            <a:xfrm flipV="1">
              <a:off x="2455" y="2189"/>
              <a:ext cx="48" cy="48"/>
            </a:xfrm>
            <a:prstGeom prst="line">
              <a:avLst/>
            </a:prstGeom>
            <a:noFill/>
            <a:ln w="9525">
              <a:solidFill>
                <a:schemeClr val="tx1"/>
              </a:solidFill>
              <a:round/>
              <a:headEnd/>
              <a:tailEnd/>
            </a:ln>
          </p:spPr>
          <p:txBody>
            <a:bodyPr/>
            <a:lstStyle/>
            <a:p>
              <a:endParaRPr lang="en-US"/>
            </a:p>
          </p:txBody>
        </p:sp>
        <p:sp>
          <p:nvSpPr>
            <p:cNvPr id="40048" name="Oval 130"/>
            <p:cNvSpPr>
              <a:spLocks noChangeArrowheads="1"/>
            </p:cNvSpPr>
            <p:nvPr/>
          </p:nvSpPr>
          <p:spPr bwMode="auto">
            <a:xfrm>
              <a:off x="2328" y="230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49" name="Oval 131"/>
            <p:cNvSpPr>
              <a:spLocks noChangeArrowheads="1"/>
            </p:cNvSpPr>
            <p:nvPr/>
          </p:nvSpPr>
          <p:spPr bwMode="auto">
            <a:xfrm>
              <a:off x="2475" y="216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50" name="Line 132"/>
            <p:cNvSpPr>
              <a:spLocks noChangeShapeType="1"/>
            </p:cNvSpPr>
            <p:nvPr/>
          </p:nvSpPr>
          <p:spPr bwMode="auto">
            <a:xfrm>
              <a:off x="2832" y="1370"/>
              <a:ext cx="0" cy="1008"/>
            </a:xfrm>
            <a:prstGeom prst="line">
              <a:avLst/>
            </a:prstGeom>
            <a:noFill/>
            <a:ln w="9525">
              <a:solidFill>
                <a:schemeClr val="tx1"/>
              </a:solidFill>
              <a:round/>
              <a:headEnd/>
              <a:tailEnd/>
            </a:ln>
          </p:spPr>
          <p:txBody>
            <a:bodyPr/>
            <a:lstStyle/>
            <a:p>
              <a:endParaRPr lang="en-US"/>
            </a:p>
          </p:txBody>
        </p:sp>
        <p:sp>
          <p:nvSpPr>
            <p:cNvPr id="40051" name="Line 133"/>
            <p:cNvSpPr>
              <a:spLocks noChangeShapeType="1"/>
            </p:cNvSpPr>
            <p:nvPr/>
          </p:nvSpPr>
          <p:spPr bwMode="auto">
            <a:xfrm>
              <a:off x="3168" y="1370"/>
              <a:ext cx="0" cy="1008"/>
            </a:xfrm>
            <a:prstGeom prst="line">
              <a:avLst/>
            </a:prstGeom>
            <a:noFill/>
            <a:ln w="9525">
              <a:solidFill>
                <a:schemeClr val="tx1"/>
              </a:solidFill>
              <a:round/>
              <a:headEnd/>
              <a:tailEnd/>
            </a:ln>
          </p:spPr>
          <p:txBody>
            <a:bodyPr/>
            <a:lstStyle/>
            <a:p>
              <a:endParaRPr lang="en-US"/>
            </a:p>
          </p:txBody>
        </p:sp>
        <p:sp>
          <p:nvSpPr>
            <p:cNvPr id="40052" name="Line 134"/>
            <p:cNvSpPr>
              <a:spLocks noChangeShapeType="1"/>
            </p:cNvSpPr>
            <p:nvPr/>
          </p:nvSpPr>
          <p:spPr bwMode="auto">
            <a:xfrm>
              <a:off x="3504" y="1370"/>
              <a:ext cx="0" cy="1008"/>
            </a:xfrm>
            <a:prstGeom prst="line">
              <a:avLst/>
            </a:prstGeom>
            <a:noFill/>
            <a:ln w="9525">
              <a:solidFill>
                <a:schemeClr val="tx1"/>
              </a:solidFill>
              <a:round/>
              <a:headEnd/>
              <a:tailEnd/>
            </a:ln>
          </p:spPr>
          <p:txBody>
            <a:bodyPr/>
            <a:lstStyle/>
            <a:p>
              <a:endParaRPr lang="en-US"/>
            </a:p>
          </p:txBody>
        </p:sp>
        <p:sp>
          <p:nvSpPr>
            <p:cNvPr id="40053" name="Line 135"/>
            <p:cNvSpPr>
              <a:spLocks noChangeShapeType="1"/>
            </p:cNvSpPr>
            <p:nvPr/>
          </p:nvSpPr>
          <p:spPr bwMode="auto">
            <a:xfrm flipV="1">
              <a:off x="2688" y="1565"/>
              <a:ext cx="48" cy="48"/>
            </a:xfrm>
            <a:prstGeom prst="line">
              <a:avLst/>
            </a:prstGeom>
            <a:noFill/>
            <a:ln w="9525">
              <a:solidFill>
                <a:schemeClr val="tx1"/>
              </a:solidFill>
              <a:round/>
              <a:headEnd/>
              <a:tailEnd/>
            </a:ln>
          </p:spPr>
          <p:txBody>
            <a:bodyPr/>
            <a:lstStyle/>
            <a:p>
              <a:endParaRPr lang="en-US"/>
            </a:p>
          </p:txBody>
        </p:sp>
        <p:sp>
          <p:nvSpPr>
            <p:cNvPr id="40054" name="Line 136"/>
            <p:cNvSpPr>
              <a:spLocks noChangeShapeType="1"/>
            </p:cNvSpPr>
            <p:nvPr/>
          </p:nvSpPr>
          <p:spPr bwMode="auto">
            <a:xfrm flipV="1">
              <a:off x="2736" y="1517"/>
              <a:ext cx="0" cy="48"/>
            </a:xfrm>
            <a:prstGeom prst="line">
              <a:avLst/>
            </a:prstGeom>
            <a:noFill/>
            <a:ln w="9525">
              <a:solidFill>
                <a:schemeClr val="tx1"/>
              </a:solidFill>
              <a:round/>
              <a:headEnd/>
              <a:tailEnd/>
            </a:ln>
          </p:spPr>
          <p:txBody>
            <a:bodyPr/>
            <a:lstStyle/>
            <a:p>
              <a:endParaRPr lang="en-US"/>
            </a:p>
          </p:txBody>
        </p:sp>
        <p:sp>
          <p:nvSpPr>
            <p:cNvPr id="40055" name="Line 137"/>
            <p:cNvSpPr>
              <a:spLocks noChangeShapeType="1"/>
            </p:cNvSpPr>
            <p:nvPr/>
          </p:nvSpPr>
          <p:spPr bwMode="auto">
            <a:xfrm flipV="1">
              <a:off x="2784" y="1469"/>
              <a:ext cx="48" cy="48"/>
            </a:xfrm>
            <a:prstGeom prst="line">
              <a:avLst/>
            </a:prstGeom>
            <a:noFill/>
            <a:ln w="9525">
              <a:noFill/>
              <a:round/>
              <a:headEnd/>
              <a:tailEnd/>
            </a:ln>
          </p:spPr>
          <p:txBody>
            <a:bodyPr/>
            <a:lstStyle/>
            <a:p>
              <a:endParaRPr lang="en-US"/>
            </a:p>
          </p:txBody>
        </p:sp>
        <p:sp>
          <p:nvSpPr>
            <p:cNvPr id="40056" name="Oval 138"/>
            <p:cNvSpPr>
              <a:spLocks noChangeArrowheads="1"/>
            </p:cNvSpPr>
            <p:nvPr/>
          </p:nvSpPr>
          <p:spPr bwMode="auto">
            <a:xfrm>
              <a:off x="2659" y="158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57" name="Oval 139"/>
            <p:cNvSpPr>
              <a:spLocks noChangeArrowheads="1"/>
            </p:cNvSpPr>
            <p:nvPr/>
          </p:nvSpPr>
          <p:spPr bwMode="auto">
            <a:xfrm>
              <a:off x="2805" y="1442"/>
              <a:ext cx="48" cy="48"/>
            </a:xfrm>
            <a:prstGeom prst="ellipse">
              <a:avLst/>
            </a:prstGeom>
            <a:solidFill>
              <a:srgbClr val="FFFF00"/>
            </a:solidFill>
            <a:ln w="9525">
              <a:noFill/>
              <a:round/>
              <a:headEnd/>
              <a:tailEnd/>
            </a:ln>
          </p:spPr>
          <p:txBody>
            <a:bodyPr wrap="none" anchor="ctr"/>
            <a:lstStyle/>
            <a:p>
              <a:endParaRPr lang="en-US"/>
            </a:p>
          </p:txBody>
        </p:sp>
        <p:sp>
          <p:nvSpPr>
            <p:cNvPr id="40058" name="Line 140"/>
            <p:cNvSpPr>
              <a:spLocks noChangeShapeType="1"/>
            </p:cNvSpPr>
            <p:nvPr/>
          </p:nvSpPr>
          <p:spPr bwMode="auto">
            <a:xfrm flipV="1">
              <a:off x="3027" y="1565"/>
              <a:ext cx="48" cy="48"/>
            </a:xfrm>
            <a:prstGeom prst="line">
              <a:avLst/>
            </a:prstGeom>
            <a:noFill/>
            <a:ln w="9525">
              <a:solidFill>
                <a:schemeClr val="tx1"/>
              </a:solidFill>
              <a:round/>
              <a:headEnd/>
              <a:tailEnd/>
            </a:ln>
          </p:spPr>
          <p:txBody>
            <a:bodyPr/>
            <a:lstStyle/>
            <a:p>
              <a:endParaRPr lang="en-US"/>
            </a:p>
          </p:txBody>
        </p:sp>
        <p:sp>
          <p:nvSpPr>
            <p:cNvPr id="40059" name="Line 141"/>
            <p:cNvSpPr>
              <a:spLocks noChangeShapeType="1"/>
            </p:cNvSpPr>
            <p:nvPr/>
          </p:nvSpPr>
          <p:spPr bwMode="auto">
            <a:xfrm flipV="1">
              <a:off x="3075" y="1517"/>
              <a:ext cx="0" cy="48"/>
            </a:xfrm>
            <a:prstGeom prst="line">
              <a:avLst/>
            </a:prstGeom>
            <a:noFill/>
            <a:ln w="9525">
              <a:solidFill>
                <a:schemeClr val="tx1"/>
              </a:solidFill>
              <a:round/>
              <a:headEnd/>
              <a:tailEnd/>
            </a:ln>
          </p:spPr>
          <p:txBody>
            <a:bodyPr/>
            <a:lstStyle/>
            <a:p>
              <a:endParaRPr lang="en-US"/>
            </a:p>
          </p:txBody>
        </p:sp>
        <p:sp>
          <p:nvSpPr>
            <p:cNvPr id="40060" name="Line 142"/>
            <p:cNvSpPr>
              <a:spLocks noChangeShapeType="1"/>
            </p:cNvSpPr>
            <p:nvPr/>
          </p:nvSpPr>
          <p:spPr bwMode="auto">
            <a:xfrm flipV="1">
              <a:off x="3123" y="1469"/>
              <a:ext cx="48" cy="48"/>
            </a:xfrm>
            <a:prstGeom prst="line">
              <a:avLst/>
            </a:prstGeom>
            <a:noFill/>
            <a:ln w="9525">
              <a:noFill/>
              <a:round/>
              <a:headEnd/>
              <a:tailEnd/>
            </a:ln>
          </p:spPr>
          <p:txBody>
            <a:bodyPr/>
            <a:lstStyle/>
            <a:p>
              <a:endParaRPr lang="en-US"/>
            </a:p>
          </p:txBody>
        </p:sp>
        <p:sp>
          <p:nvSpPr>
            <p:cNvPr id="40061" name="Oval 143"/>
            <p:cNvSpPr>
              <a:spLocks noChangeArrowheads="1"/>
            </p:cNvSpPr>
            <p:nvPr/>
          </p:nvSpPr>
          <p:spPr bwMode="auto">
            <a:xfrm>
              <a:off x="2997" y="158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62" name="Oval 144"/>
            <p:cNvSpPr>
              <a:spLocks noChangeArrowheads="1"/>
            </p:cNvSpPr>
            <p:nvPr/>
          </p:nvSpPr>
          <p:spPr bwMode="auto">
            <a:xfrm>
              <a:off x="3144" y="1442"/>
              <a:ext cx="48" cy="48"/>
            </a:xfrm>
            <a:prstGeom prst="ellipse">
              <a:avLst/>
            </a:prstGeom>
            <a:solidFill>
              <a:srgbClr val="FFFF00"/>
            </a:solidFill>
            <a:ln w="9525">
              <a:noFill/>
              <a:round/>
              <a:headEnd/>
              <a:tailEnd/>
            </a:ln>
          </p:spPr>
          <p:txBody>
            <a:bodyPr wrap="none" anchor="ctr"/>
            <a:lstStyle/>
            <a:p>
              <a:endParaRPr lang="en-US"/>
            </a:p>
          </p:txBody>
        </p:sp>
        <p:sp>
          <p:nvSpPr>
            <p:cNvPr id="40063" name="Line 145"/>
            <p:cNvSpPr>
              <a:spLocks noChangeShapeType="1"/>
            </p:cNvSpPr>
            <p:nvPr/>
          </p:nvSpPr>
          <p:spPr bwMode="auto">
            <a:xfrm flipV="1">
              <a:off x="3363" y="1562"/>
              <a:ext cx="48" cy="48"/>
            </a:xfrm>
            <a:prstGeom prst="line">
              <a:avLst/>
            </a:prstGeom>
            <a:noFill/>
            <a:ln w="9525">
              <a:solidFill>
                <a:schemeClr val="tx1"/>
              </a:solidFill>
              <a:round/>
              <a:headEnd/>
              <a:tailEnd/>
            </a:ln>
          </p:spPr>
          <p:txBody>
            <a:bodyPr/>
            <a:lstStyle/>
            <a:p>
              <a:endParaRPr lang="en-US"/>
            </a:p>
          </p:txBody>
        </p:sp>
        <p:sp>
          <p:nvSpPr>
            <p:cNvPr id="40064" name="Line 146"/>
            <p:cNvSpPr>
              <a:spLocks noChangeShapeType="1"/>
            </p:cNvSpPr>
            <p:nvPr/>
          </p:nvSpPr>
          <p:spPr bwMode="auto">
            <a:xfrm flipV="1">
              <a:off x="3411" y="1514"/>
              <a:ext cx="0" cy="48"/>
            </a:xfrm>
            <a:prstGeom prst="line">
              <a:avLst/>
            </a:prstGeom>
            <a:noFill/>
            <a:ln w="9525">
              <a:solidFill>
                <a:schemeClr val="tx1"/>
              </a:solidFill>
              <a:round/>
              <a:headEnd/>
              <a:tailEnd/>
            </a:ln>
          </p:spPr>
          <p:txBody>
            <a:bodyPr/>
            <a:lstStyle/>
            <a:p>
              <a:endParaRPr lang="en-US"/>
            </a:p>
          </p:txBody>
        </p:sp>
        <p:sp>
          <p:nvSpPr>
            <p:cNvPr id="40065" name="Line 147"/>
            <p:cNvSpPr>
              <a:spLocks noChangeShapeType="1"/>
            </p:cNvSpPr>
            <p:nvPr/>
          </p:nvSpPr>
          <p:spPr bwMode="auto">
            <a:xfrm flipV="1">
              <a:off x="3459" y="1466"/>
              <a:ext cx="48" cy="48"/>
            </a:xfrm>
            <a:prstGeom prst="line">
              <a:avLst/>
            </a:prstGeom>
            <a:noFill/>
            <a:ln w="9525">
              <a:noFill/>
              <a:round/>
              <a:headEnd/>
              <a:tailEnd/>
            </a:ln>
          </p:spPr>
          <p:txBody>
            <a:bodyPr/>
            <a:lstStyle/>
            <a:p>
              <a:endParaRPr lang="en-US"/>
            </a:p>
          </p:txBody>
        </p:sp>
        <p:sp>
          <p:nvSpPr>
            <p:cNvPr id="40066" name="Oval 148"/>
            <p:cNvSpPr>
              <a:spLocks noChangeArrowheads="1"/>
            </p:cNvSpPr>
            <p:nvPr/>
          </p:nvSpPr>
          <p:spPr bwMode="auto">
            <a:xfrm>
              <a:off x="3333" y="1583"/>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67" name="Oval 149"/>
            <p:cNvSpPr>
              <a:spLocks noChangeArrowheads="1"/>
            </p:cNvSpPr>
            <p:nvPr/>
          </p:nvSpPr>
          <p:spPr bwMode="auto">
            <a:xfrm>
              <a:off x="3480" y="1439"/>
              <a:ext cx="48" cy="48"/>
            </a:xfrm>
            <a:prstGeom prst="ellipse">
              <a:avLst/>
            </a:prstGeom>
            <a:solidFill>
              <a:srgbClr val="FFFF00"/>
            </a:solidFill>
            <a:ln w="9525">
              <a:noFill/>
              <a:round/>
              <a:headEnd/>
              <a:tailEnd/>
            </a:ln>
          </p:spPr>
          <p:txBody>
            <a:bodyPr wrap="none" anchor="ctr"/>
            <a:lstStyle/>
            <a:p>
              <a:endParaRPr lang="en-US"/>
            </a:p>
          </p:txBody>
        </p:sp>
        <p:sp>
          <p:nvSpPr>
            <p:cNvPr id="40068" name="Line 150"/>
            <p:cNvSpPr>
              <a:spLocks noChangeShapeType="1"/>
            </p:cNvSpPr>
            <p:nvPr/>
          </p:nvSpPr>
          <p:spPr bwMode="auto">
            <a:xfrm flipV="1">
              <a:off x="2691" y="1805"/>
              <a:ext cx="48" cy="48"/>
            </a:xfrm>
            <a:prstGeom prst="line">
              <a:avLst/>
            </a:prstGeom>
            <a:noFill/>
            <a:ln w="9525">
              <a:solidFill>
                <a:schemeClr val="tx1"/>
              </a:solidFill>
              <a:round/>
              <a:headEnd/>
              <a:tailEnd/>
            </a:ln>
          </p:spPr>
          <p:txBody>
            <a:bodyPr/>
            <a:lstStyle/>
            <a:p>
              <a:endParaRPr lang="en-US"/>
            </a:p>
          </p:txBody>
        </p:sp>
        <p:sp>
          <p:nvSpPr>
            <p:cNvPr id="40069" name="Line 151"/>
            <p:cNvSpPr>
              <a:spLocks noChangeShapeType="1"/>
            </p:cNvSpPr>
            <p:nvPr/>
          </p:nvSpPr>
          <p:spPr bwMode="auto">
            <a:xfrm flipV="1">
              <a:off x="2739" y="1757"/>
              <a:ext cx="0" cy="48"/>
            </a:xfrm>
            <a:prstGeom prst="line">
              <a:avLst/>
            </a:prstGeom>
            <a:noFill/>
            <a:ln w="9525">
              <a:solidFill>
                <a:schemeClr val="tx1"/>
              </a:solidFill>
              <a:round/>
              <a:headEnd/>
              <a:tailEnd/>
            </a:ln>
          </p:spPr>
          <p:txBody>
            <a:bodyPr/>
            <a:lstStyle/>
            <a:p>
              <a:endParaRPr lang="en-US"/>
            </a:p>
          </p:txBody>
        </p:sp>
        <p:sp>
          <p:nvSpPr>
            <p:cNvPr id="40070" name="Line 152"/>
            <p:cNvSpPr>
              <a:spLocks noChangeShapeType="1"/>
            </p:cNvSpPr>
            <p:nvPr/>
          </p:nvSpPr>
          <p:spPr bwMode="auto">
            <a:xfrm flipV="1">
              <a:off x="2787" y="1709"/>
              <a:ext cx="48" cy="48"/>
            </a:xfrm>
            <a:prstGeom prst="line">
              <a:avLst/>
            </a:prstGeom>
            <a:noFill/>
            <a:ln w="9525">
              <a:solidFill>
                <a:schemeClr val="tx1"/>
              </a:solidFill>
              <a:round/>
              <a:headEnd/>
              <a:tailEnd/>
            </a:ln>
          </p:spPr>
          <p:txBody>
            <a:bodyPr/>
            <a:lstStyle/>
            <a:p>
              <a:endParaRPr lang="en-US"/>
            </a:p>
          </p:txBody>
        </p:sp>
        <p:sp>
          <p:nvSpPr>
            <p:cNvPr id="40071" name="Oval 153"/>
            <p:cNvSpPr>
              <a:spLocks noChangeArrowheads="1"/>
            </p:cNvSpPr>
            <p:nvPr/>
          </p:nvSpPr>
          <p:spPr bwMode="auto">
            <a:xfrm>
              <a:off x="2661" y="182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72" name="Oval 154"/>
            <p:cNvSpPr>
              <a:spLocks noChangeArrowheads="1"/>
            </p:cNvSpPr>
            <p:nvPr/>
          </p:nvSpPr>
          <p:spPr bwMode="auto">
            <a:xfrm>
              <a:off x="2808" y="168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73" name="Line 155"/>
            <p:cNvSpPr>
              <a:spLocks noChangeShapeType="1"/>
            </p:cNvSpPr>
            <p:nvPr/>
          </p:nvSpPr>
          <p:spPr bwMode="auto">
            <a:xfrm flipV="1">
              <a:off x="3031" y="1805"/>
              <a:ext cx="48" cy="48"/>
            </a:xfrm>
            <a:prstGeom prst="line">
              <a:avLst/>
            </a:prstGeom>
            <a:noFill/>
            <a:ln w="9525">
              <a:solidFill>
                <a:schemeClr val="tx1"/>
              </a:solidFill>
              <a:round/>
              <a:headEnd/>
              <a:tailEnd/>
            </a:ln>
          </p:spPr>
          <p:txBody>
            <a:bodyPr/>
            <a:lstStyle/>
            <a:p>
              <a:endParaRPr lang="en-US"/>
            </a:p>
          </p:txBody>
        </p:sp>
        <p:sp>
          <p:nvSpPr>
            <p:cNvPr id="40074" name="Line 156"/>
            <p:cNvSpPr>
              <a:spLocks noChangeShapeType="1"/>
            </p:cNvSpPr>
            <p:nvPr/>
          </p:nvSpPr>
          <p:spPr bwMode="auto">
            <a:xfrm flipV="1">
              <a:off x="3079" y="1757"/>
              <a:ext cx="0" cy="48"/>
            </a:xfrm>
            <a:prstGeom prst="line">
              <a:avLst/>
            </a:prstGeom>
            <a:noFill/>
            <a:ln w="9525">
              <a:solidFill>
                <a:schemeClr val="tx1"/>
              </a:solidFill>
              <a:round/>
              <a:headEnd/>
              <a:tailEnd/>
            </a:ln>
          </p:spPr>
          <p:txBody>
            <a:bodyPr/>
            <a:lstStyle/>
            <a:p>
              <a:endParaRPr lang="en-US"/>
            </a:p>
          </p:txBody>
        </p:sp>
        <p:sp>
          <p:nvSpPr>
            <p:cNvPr id="40075" name="Line 157"/>
            <p:cNvSpPr>
              <a:spLocks noChangeShapeType="1"/>
            </p:cNvSpPr>
            <p:nvPr/>
          </p:nvSpPr>
          <p:spPr bwMode="auto">
            <a:xfrm flipV="1">
              <a:off x="3127" y="1709"/>
              <a:ext cx="48" cy="48"/>
            </a:xfrm>
            <a:prstGeom prst="line">
              <a:avLst/>
            </a:prstGeom>
            <a:noFill/>
            <a:ln w="9525">
              <a:solidFill>
                <a:schemeClr val="tx1"/>
              </a:solidFill>
              <a:round/>
              <a:headEnd/>
              <a:tailEnd/>
            </a:ln>
          </p:spPr>
          <p:txBody>
            <a:bodyPr/>
            <a:lstStyle/>
            <a:p>
              <a:endParaRPr lang="en-US"/>
            </a:p>
          </p:txBody>
        </p:sp>
        <p:sp>
          <p:nvSpPr>
            <p:cNvPr id="40076" name="Oval 158"/>
            <p:cNvSpPr>
              <a:spLocks noChangeArrowheads="1"/>
            </p:cNvSpPr>
            <p:nvPr/>
          </p:nvSpPr>
          <p:spPr bwMode="auto">
            <a:xfrm>
              <a:off x="3000" y="182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77" name="Oval 159"/>
            <p:cNvSpPr>
              <a:spLocks noChangeArrowheads="1"/>
            </p:cNvSpPr>
            <p:nvPr/>
          </p:nvSpPr>
          <p:spPr bwMode="auto">
            <a:xfrm>
              <a:off x="3147" y="168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78" name="Line 160"/>
            <p:cNvSpPr>
              <a:spLocks noChangeShapeType="1"/>
            </p:cNvSpPr>
            <p:nvPr/>
          </p:nvSpPr>
          <p:spPr bwMode="auto">
            <a:xfrm flipV="1">
              <a:off x="3367" y="1802"/>
              <a:ext cx="48" cy="48"/>
            </a:xfrm>
            <a:prstGeom prst="line">
              <a:avLst/>
            </a:prstGeom>
            <a:noFill/>
            <a:ln w="9525">
              <a:solidFill>
                <a:schemeClr val="tx1"/>
              </a:solidFill>
              <a:round/>
              <a:headEnd/>
              <a:tailEnd/>
            </a:ln>
          </p:spPr>
          <p:txBody>
            <a:bodyPr/>
            <a:lstStyle/>
            <a:p>
              <a:endParaRPr lang="en-US"/>
            </a:p>
          </p:txBody>
        </p:sp>
        <p:sp>
          <p:nvSpPr>
            <p:cNvPr id="40079" name="Line 161"/>
            <p:cNvSpPr>
              <a:spLocks noChangeShapeType="1"/>
            </p:cNvSpPr>
            <p:nvPr/>
          </p:nvSpPr>
          <p:spPr bwMode="auto">
            <a:xfrm flipV="1">
              <a:off x="3415" y="1754"/>
              <a:ext cx="0" cy="48"/>
            </a:xfrm>
            <a:prstGeom prst="line">
              <a:avLst/>
            </a:prstGeom>
            <a:noFill/>
            <a:ln w="9525">
              <a:solidFill>
                <a:schemeClr val="tx1"/>
              </a:solidFill>
              <a:round/>
              <a:headEnd/>
              <a:tailEnd/>
            </a:ln>
          </p:spPr>
          <p:txBody>
            <a:bodyPr/>
            <a:lstStyle/>
            <a:p>
              <a:endParaRPr lang="en-US"/>
            </a:p>
          </p:txBody>
        </p:sp>
        <p:sp>
          <p:nvSpPr>
            <p:cNvPr id="40080" name="Line 162"/>
            <p:cNvSpPr>
              <a:spLocks noChangeShapeType="1"/>
            </p:cNvSpPr>
            <p:nvPr/>
          </p:nvSpPr>
          <p:spPr bwMode="auto">
            <a:xfrm flipV="1">
              <a:off x="3463" y="1706"/>
              <a:ext cx="48" cy="48"/>
            </a:xfrm>
            <a:prstGeom prst="line">
              <a:avLst/>
            </a:prstGeom>
            <a:noFill/>
            <a:ln w="9525">
              <a:solidFill>
                <a:schemeClr val="tx1"/>
              </a:solidFill>
              <a:round/>
              <a:headEnd/>
              <a:tailEnd/>
            </a:ln>
          </p:spPr>
          <p:txBody>
            <a:bodyPr/>
            <a:lstStyle/>
            <a:p>
              <a:endParaRPr lang="en-US"/>
            </a:p>
          </p:txBody>
        </p:sp>
        <p:sp>
          <p:nvSpPr>
            <p:cNvPr id="40081" name="Oval 163"/>
            <p:cNvSpPr>
              <a:spLocks noChangeArrowheads="1"/>
            </p:cNvSpPr>
            <p:nvPr/>
          </p:nvSpPr>
          <p:spPr bwMode="auto">
            <a:xfrm>
              <a:off x="3336" y="1823"/>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82" name="Oval 164"/>
            <p:cNvSpPr>
              <a:spLocks noChangeArrowheads="1"/>
            </p:cNvSpPr>
            <p:nvPr/>
          </p:nvSpPr>
          <p:spPr bwMode="auto">
            <a:xfrm>
              <a:off x="3483" y="1679"/>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83" name="Line 165"/>
            <p:cNvSpPr>
              <a:spLocks noChangeShapeType="1"/>
            </p:cNvSpPr>
            <p:nvPr/>
          </p:nvSpPr>
          <p:spPr bwMode="auto">
            <a:xfrm flipV="1">
              <a:off x="2688" y="2045"/>
              <a:ext cx="48" cy="48"/>
            </a:xfrm>
            <a:prstGeom prst="line">
              <a:avLst/>
            </a:prstGeom>
            <a:noFill/>
            <a:ln w="9525">
              <a:solidFill>
                <a:schemeClr val="tx1"/>
              </a:solidFill>
              <a:round/>
              <a:headEnd/>
              <a:tailEnd/>
            </a:ln>
          </p:spPr>
          <p:txBody>
            <a:bodyPr/>
            <a:lstStyle/>
            <a:p>
              <a:endParaRPr lang="en-US"/>
            </a:p>
          </p:txBody>
        </p:sp>
        <p:sp>
          <p:nvSpPr>
            <p:cNvPr id="40084" name="Line 166"/>
            <p:cNvSpPr>
              <a:spLocks noChangeShapeType="1"/>
            </p:cNvSpPr>
            <p:nvPr/>
          </p:nvSpPr>
          <p:spPr bwMode="auto">
            <a:xfrm flipV="1">
              <a:off x="2736" y="1997"/>
              <a:ext cx="0" cy="48"/>
            </a:xfrm>
            <a:prstGeom prst="line">
              <a:avLst/>
            </a:prstGeom>
            <a:noFill/>
            <a:ln w="9525">
              <a:solidFill>
                <a:schemeClr val="tx1"/>
              </a:solidFill>
              <a:round/>
              <a:headEnd/>
              <a:tailEnd/>
            </a:ln>
          </p:spPr>
          <p:txBody>
            <a:bodyPr/>
            <a:lstStyle/>
            <a:p>
              <a:endParaRPr lang="en-US"/>
            </a:p>
          </p:txBody>
        </p:sp>
        <p:sp>
          <p:nvSpPr>
            <p:cNvPr id="40085" name="Line 167"/>
            <p:cNvSpPr>
              <a:spLocks noChangeShapeType="1"/>
            </p:cNvSpPr>
            <p:nvPr/>
          </p:nvSpPr>
          <p:spPr bwMode="auto">
            <a:xfrm flipV="1">
              <a:off x="2784" y="1949"/>
              <a:ext cx="48" cy="48"/>
            </a:xfrm>
            <a:prstGeom prst="line">
              <a:avLst/>
            </a:prstGeom>
            <a:noFill/>
            <a:ln w="9525">
              <a:solidFill>
                <a:schemeClr val="tx1"/>
              </a:solidFill>
              <a:round/>
              <a:headEnd/>
              <a:tailEnd/>
            </a:ln>
          </p:spPr>
          <p:txBody>
            <a:bodyPr/>
            <a:lstStyle/>
            <a:p>
              <a:endParaRPr lang="en-US"/>
            </a:p>
          </p:txBody>
        </p:sp>
        <p:sp>
          <p:nvSpPr>
            <p:cNvPr id="40086" name="Oval 168"/>
            <p:cNvSpPr>
              <a:spLocks noChangeArrowheads="1"/>
            </p:cNvSpPr>
            <p:nvPr/>
          </p:nvSpPr>
          <p:spPr bwMode="auto">
            <a:xfrm>
              <a:off x="2659" y="206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87" name="Oval 169"/>
            <p:cNvSpPr>
              <a:spLocks noChangeArrowheads="1"/>
            </p:cNvSpPr>
            <p:nvPr/>
          </p:nvSpPr>
          <p:spPr bwMode="auto">
            <a:xfrm>
              <a:off x="2805" y="192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88" name="Line 170"/>
            <p:cNvSpPr>
              <a:spLocks noChangeShapeType="1"/>
            </p:cNvSpPr>
            <p:nvPr/>
          </p:nvSpPr>
          <p:spPr bwMode="auto">
            <a:xfrm flipV="1">
              <a:off x="3027" y="2045"/>
              <a:ext cx="48" cy="48"/>
            </a:xfrm>
            <a:prstGeom prst="line">
              <a:avLst/>
            </a:prstGeom>
            <a:noFill/>
            <a:ln w="9525">
              <a:solidFill>
                <a:schemeClr val="tx1"/>
              </a:solidFill>
              <a:round/>
              <a:headEnd/>
              <a:tailEnd/>
            </a:ln>
          </p:spPr>
          <p:txBody>
            <a:bodyPr/>
            <a:lstStyle/>
            <a:p>
              <a:endParaRPr lang="en-US"/>
            </a:p>
          </p:txBody>
        </p:sp>
        <p:sp>
          <p:nvSpPr>
            <p:cNvPr id="40089" name="Line 171"/>
            <p:cNvSpPr>
              <a:spLocks noChangeShapeType="1"/>
            </p:cNvSpPr>
            <p:nvPr/>
          </p:nvSpPr>
          <p:spPr bwMode="auto">
            <a:xfrm flipV="1">
              <a:off x="3075" y="1997"/>
              <a:ext cx="0" cy="48"/>
            </a:xfrm>
            <a:prstGeom prst="line">
              <a:avLst/>
            </a:prstGeom>
            <a:noFill/>
            <a:ln w="9525">
              <a:solidFill>
                <a:schemeClr val="tx1"/>
              </a:solidFill>
              <a:round/>
              <a:headEnd/>
              <a:tailEnd/>
            </a:ln>
          </p:spPr>
          <p:txBody>
            <a:bodyPr/>
            <a:lstStyle/>
            <a:p>
              <a:endParaRPr lang="en-US"/>
            </a:p>
          </p:txBody>
        </p:sp>
        <p:sp>
          <p:nvSpPr>
            <p:cNvPr id="40090" name="Line 172"/>
            <p:cNvSpPr>
              <a:spLocks noChangeShapeType="1"/>
            </p:cNvSpPr>
            <p:nvPr/>
          </p:nvSpPr>
          <p:spPr bwMode="auto">
            <a:xfrm flipV="1">
              <a:off x="3123" y="1949"/>
              <a:ext cx="48" cy="48"/>
            </a:xfrm>
            <a:prstGeom prst="line">
              <a:avLst/>
            </a:prstGeom>
            <a:noFill/>
            <a:ln w="9525">
              <a:solidFill>
                <a:schemeClr val="tx1"/>
              </a:solidFill>
              <a:round/>
              <a:headEnd/>
              <a:tailEnd/>
            </a:ln>
          </p:spPr>
          <p:txBody>
            <a:bodyPr/>
            <a:lstStyle/>
            <a:p>
              <a:endParaRPr lang="en-US"/>
            </a:p>
          </p:txBody>
        </p:sp>
        <p:sp>
          <p:nvSpPr>
            <p:cNvPr id="40091" name="Oval 173"/>
            <p:cNvSpPr>
              <a:spLocks noChangeArrowheads="1"/>
            </p:cNvSpPr>
            <p:nvPr/>
          </p:nvSpPr>
          <p:spPr bwMode="auto">
            <a:xfrm>
              <a:off x="2997" y="206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92" name="Oval 174"/>
            <p:cNvSpPr>
              <a:spLocks noChangeArrowheads="1"/>
            </p:cNvSpPr>
            <p:nvPr/>
          </p:nvSpPr>
          <p:spPr bwMode="auto">
            <a:xfrm>
              <a:off x="3144" y="192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93" name="Line 175"/>
            <p:cNvSpPr>
              <a:spLocks noChangeShapeType="1"/>
            </p:cNvSpPr>
            <p:nvPr/>
          </p:nvSpPr>
          <p:spPr bwMode="auto">
            <a:xfrm flipV="1">
              <a:off x="3363" y="2042"/>
              <a:ext cx="48" cy="48"/>
            </a:xfrm>
            <a:prstGeom prst="line">
              <a:avLst/>
            </a:prstGeom>
            <a:noFill/>
            <a:ln w="9525">
              <a:solidFill>
                <a:schemeClr val="tx1"/>
              </a:solidFill>
              <a:round/>
              <a:headEnd/>
              <a:tailEnd/>
            </a:ln>
          </p:spPr>
          <p:txBody>
            <a:bodyPr/>
            <a:lstStyle/>
            <a:p>
              <a:endParaRPr lang="en-US"/>
            </a:p>
          </p:txBody>
        </p:sp>
        <p:sp>
          <p:nvSpPr>
            <p:cNvPr id="40094" name="Line 176"/>
            <p:cNvSpPr>
              <a:spLocks noChangeShapeType="1"/>
            </p:cNvSpPr>
            <p:nvPr/>
          </p:nvSpPr>
          <p:spPr bwMode="auto">
            <a:xfrm flipV="1">
              <a:off x="3411" y="1994"/>
              <a:ext cx="0" cy="48"/>
            </a:xfrm>
            <a:prstGeom prst="line">
              <a:avLst/>
            </a:prstGeom>
            <a:noFill/>
            <a:ln w="9525">
              <a:solidFill>
                <a:schemeClr val="tx1"/>
              </a:solidFill>
              <a:round/>
              <a:headEnd/>
              <a:tailEnd/>
            </a:ln>
          </p:spPr>
          <p:txBody>
            <a:bodyPr/>
            <a:lstStyle/>
            <a:p>
              <a:endParaRPr lang="en-US"/>
            </a:p>
          </p:txBody>
        </p:sp>
        <p:sp>
          <p:nvSpPr>
            <p:cNvPr id="40095" name="Line 177"/>
            <p:cNvSpPr>
              <a:spLocks noChangeShapeType="1"/>
            </p:cNvSpPr>
            <p:nvPr/>
          </p:nvSpPr>
          <p:spPr bwMode="auto">
            <a:xfrm flipV="1">
              <a:off x="3459" y="1946"/>
              <a:ext cx="48" cy="48"/>
            </a:xfrm>
            <a:prstGeom prst="line">
              <a:avLst/>
            </a:prstGeom>
            <a:noFill/>
            <a:ln w="9525">
              <a:solidFill>
                <a:schemeClr val="tx1"/>
              </a:solidFill>
              <a:round/>
              <a:headEnd/>
              <a:tailEnd/>
            </a:ln>
          </p:spPr>
          <p:txBody>
            <a:bodyPr/>
            <a:lstStyle/>
            <a:p>
              <a:endParaRPr lang="en-US"/>
            </a:p>
          </p:txBody>
        </p:sp>
        <p:sp>
          <p:nvSpPr>
            <p:cNvPr id="40096" name="Oval 178"/>
            <p:cNvSpPr>
              <a:spLocks noChangeArrowheads="1"/>
            </p:cNvSpPr>
            <p:nvPr/>
          </p:nvSpPr>
          <p:spPr bwMode="auto">
            <a:xfrm>
              <a:off x="3333" y="2063"/>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97" name="Oval 179"/>
            <p:cNvSpPr>
              <a:spLocks noChangeArrowheads="1"/>
            </p:cNvSpPr>
            <p:nvPr/>
          </p:nvSpPr>
          <p:spPr bwMode="auto">
            <a:xfrm>
              <a:off x="3480" y="1919"/>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098" name="Line 180"/>
            <p:cNvSpPr>
              <a:spLocks noChangeShapeType="1"/>
            </p:cNvSpPr>
            <p:nvPr/>
          </p:nvSpPr>
          <p:spPr bwMode="auto">
            <a:xfrm flipV="1">
              <a:off x="2691" y="2285"/>
              <a:ext cx="48" cy="48"/>
            </a:xfrm>
            <a:prstGeom prst="line">
              <a:avLst/>
            </a:prstGeom>
            <a:noFill/>
            <a:ln w="9525">
              <a:solidFill>
                <a:schemeClr val="tx1"/>
              </a:solidFill>
              <a:round/>
              <a:headEnd/>
              <a:tailEnd/>
            </a:ln>
          </p:spPr>
          <p:txBody>
            <a:bodyPr/>
            <a:lstStyle/>
            <a:p>
              <a:endParaRPr lang="en-US"/>
            </a:p>
          </p:txBody>
        </p:sp>
        <p:sp>
          <p:nvSpPr>
            <p:cNvPr id="40099" name="Line 181"/>
            <p:cNvSpPr>
              <a:spLocks noChangeShapeType="1"/>
            </p:cNvSpPr>
            <p:nvPr/>
          </p:nvSpPr>
          <p:spPr bwMode="auto">
            <a:xfrm flipV="1">
              <a:off x="2739" y="2237"/>
              <a:ext cx="0" cy="48"/>
            </a:xfrm>
            <a:prstGeom prst="line">
              <a:avLst/>
            </a:prstGeom>
            <a:noFill/>
            <a:ln w="9525">
              <a:solidFill>
                <a:schemeClr val="tx1"/>
              </a:solidFill>
              <a:round/>
              <a:headEnd/>
              <a:tailEnd/>
            </a:ln>
          </p:spPr>
          <p:txBody>
            <a:bodyPr/>
            <a:lstStyle/>
            <a:p>
              <a:endParaRPr lang="en-US"/>
            </a:p>
          </p:txBody>
        </p:sp>
        <p:sp>
          <p:nvSpPr>
            <p:cNvPr id="40100" name="Line 182"/>
            <p:cNvSpPr>
              <a:spLocks noChangeShapeType="1"/>
            </p:cNvSpPr>
            <p:nvPr/>
          </p:nvSpPr>
          <p:spPr bwMode="auto">
            <a:xfrm flipV="1">
              <a:off x="2787" y="2189"/>
              <a:ext cx="48" cy="48"/>
            </a:xfrm>
            <a:prstGeom prst="line">
              <a:avLst/>
            </a:prstGeom>
            <a:noFill/>
            <a:ln w="9525">
              <a:solidFill>
                <a:schemeClr val="tx1"/>
              </a:solidFill>
              <a:round/>
              <a:headEnd/>
              <a:tailEnd/>
            </a:ln>
          </p:spPr>
          <p:txBody>
            <a:bodyPr/>
            <a:lstStyle/>
            <a:p>
              <a:endParaRPr lang="en-US"/>
            </a:p>
          </p:txBody>
        </p:sp>
        <p:sp>
          <p:nvSpPr>
            <p:cNvPr id="40101" name="Oval 183"/>
            <p:cNvSpPr>
              <a:spLocks noChangeArrowheads="1"/>
            </p:cNvSpPr>
            <p:nvPr/>
          </p:nvSpPr>
          <p:spPr bwMode="auto">
            <a:xfrm>
              <a:off x="2661" y="230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102" name="Oval 184"/>
            <p:cNvSpPr>
              <a:spLocks noChangeArrowheads="1"/>
            </p:cNvSpPr>
            <p:nvPr/>
          </p:nvSpPr>
          <p:spPr bwMode="auto">
            <a:xfrm>
              <a:off x="2808" y="216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103" name="Line 185"/>
            <p:cNvSpPr>
              <a:spLocks noChangeShapeType="1"/>
            </p:cNvSpPr>
            <p:nvPr/>
          </p:nvSpPr>
          <p:spPr bwMode="auto">
            <a:xfrm flipV="1">
              <a:off x="3031" y="2285"/>
              <a:ext cx="48" cy="48"/>
            </a:xfrm>
            <a:prstGeom prst="line">
              <a:avLst/>
            </a:prstGeom>
            <a:noFill/>
            <a:ln w="9525">
              <a:solidFill>
                <a:schemeClr val="tx1"/>
              </a:solidFill>
              <a:round/>
              <a:headEnd/>
              <a:tailEnd/>
            </a:ln>
          </p:spPr>
          <p:txBody>
            <a:bodyPr/>
            <a:lstStyle/>
            <a:p>
              <a:endParaRPr lang="en-US"/>
            </a:p>
          </p:txBody>
        </p:sp>
        <p:sp>
          <p:nvSpPr>
            <p:cNvPr id="40104" name="Line 186"/>
            <p:cNvSpPr>
              <a:spLocks noChangeShapeType="1"/>
            </p:cNvSpPr>
            <p:nvPr/>
          </p:nvSpPr>
          <p:spPr bwMode="auto">
            <a:xfrm flipV="1">
              <a:off x="3079" y="2237"/>
              <a:ext cx="0" cy="48"/>
            </a:xfrm>
            <a:prstGeom prst="line">
              <a:avLst/>
            </a:prstGeom>
            <a:noFill/>
            <a:ln w="9525">
              <a:solidFill>
                <a:schemeClr val="tx1"/>
              </a:solidFill>
              <a:round/>
              <a:headEnd/>
              <a:tailEnd/>
            </a:ln>
          </p:spPr>
          <p:txBody>
            <a:bodyPr/>
            <a:lstStyle/>
            <a:p>
              <a:endParaRPr lang="en-US"/>
            </a:p>
          </p:txBody>
        </p:sp>
        <p:sp>
          <p:nvSpPr>
            <p:cNvPr id="40105" name="Line 187"/>
            <p:cNvSpPr>
              <a:spLocks noChangeShapeType="1"/>
            </p:cNvSpPr>
            <p:nvPr/>
          </p:nvSpPr>
          <p:spPr bwMode="auto">
            <a:xfrm flipV="1">
              <a:off x="3127" y="2189"/>
              <a:ext cx="48" cy="48"/>
            </a:xfrm>
            <a:prstGeom prst="line">
              <a:avLst/>
            </a:prstGeom>
            <a:noFill/>
            <a:ln w="9525">
              <a:solidFill>
                <a:schemeClr val="tx1"/>
              </a:solidFill>
              <a:round/>
              <a:headEnd/>
              <a:tailEnd/>
            </a:ln>
          </p:spPr>
          <p:txBody>
            <a:bodyPr/>
            <a:lstStyle/>
            <a:p>
              <a:endParaRPr lang="en-US"/>
            </a:p>
          </p:txBody>
        </p:sp>
        <p:sp>
          <p:nvSpPr>
            <p:cNvPr id="40106" name="Oval 188"/>
            <p:cNvSpPr>
              <a:spLocks noChangeArrowheads="1"/>
            </p:cNvSpPr>
            <p:nvPr/>
          </p:nvSpPr>
          <p:spPr bwMode="auto">
            <a:xfrm>
              <a:off x="3000" y="230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107" name="Oval 189"/>
            <p:cNvSpPr>
              <a:spLocks noChangeArrowheads="1"/>
            </p:cNvSpPr>
            <p:nvPr/>
          </p:nvSpPr>
          <p:spPr bwMode="auto">
            <a:xfrm>
              <a:off x="3147" y="216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108" name="Line 190"/>
            <p:cNvSpPr>
              <a:spLocks noChangeShapeType="1"/>
            </p:cNvSpPr>
            <p:nvPr/>
          </p:nvSpPr>
          <p:spPr bwMode="auto">
            <a:xfrm flipV="1">
              <a:off x="3367" y="2282"/>
              <a:ext cx="48" cy="48"/>
            </a:xfrm>
            <a:prstGeom prst="line">
              <a:avLst/>
            </a:prstGeom>
            <a:noFill/>
            <a:ln w="9525">
              <a:solidFill>
                <a:schemeClr val="tx1"/>
              </a:solidFill>
              <a:round/>
              <a:headEnd/>
              <a:tailEnd/>
            </a:ln>
          </p:spPr>
          <p:txBody>
            <a:bodyPr/>
            <a:lstStyle/>
            <a:p>
              <a:endParaRPr lang="en-US"/>
            </a:p>
          </p:txBody>
        </p:sp>
        <p:sp>
          <p:nvSpPr>
            <p:cNvPr id="40109" name="Line 191"/>
            <p:cNvSpPr>
              <a:spLocks noChangeShapeType="1"/>
            </p:cNvSpPr>
            <p:nvPr/>
          </p:nvSpPr>
          <p:spPr bwMode="auto">
            <a:xfrm flipV="1">
              <a:off x="3415" y="2234"/>
              <a:ext cx="0" cy="48"/>
            </a:xfrm>
            <a:prstGeom prst="line">
              <a:avLst/>
            </a:prstGeom>
            <a:noFill/>
            <a:ln w="9525">
              <a:solidFill>
                <a:schemeClr val="tx1"/>
              </a:solidFill>
              <a:round/>
              <a:headEnd/>
              <a:tailEnd/>
            </a:ln>
          </p:spPr>
          <p:txBody>
            <a:bodyPr/>
            <a:lstStyle/>
            <a:p>
              <a:endParaRPr lang="en-US"/>
            </a:p>
          </p:txBody>
        </p:sp>
        <p:sp>
          <p:nvSpPr>
            <p:cNvPr id="40110" name="Line 192"/>
            <p:cNvSpPr>
              <a:spLocks noChangeShapeType="1"/>
            </p:cNvSpPr>
            <p:nvPr/>
          </p:nvSpPr>
          <p:spPr bwMode="auto">
            <a:xfrm flipV="1">
              <a:off x="3463" y="2186"/>
              <a:ext cx="48" cy="48"/>
            </a:xfrm>
            <a:prstGeom prst="line">
              <a:avLst/>
            </a:prstGeom>
            <a:noFill/>
            <a:ln w="9525">
              <a:solidFill>
                <a:schemeClr val="tx1"/>
              </a:solidFill>
              <a:round/>
              <a:headEnd/>
              <a:tailEnd/>
            </a:ln>
          </p:spPr>
          <p:txBody>
            <a:bodyPr/>
            <a:lstStyle/>
            <a:p>
              <a:endParaRPr lang="en-US"/>
            </a:p>
          </p:txBody>
        </p:sp>
        <p:sp>
          <p:nvSpPr>
            <p:cNvPr id="40111" name="Oval 193"/>
            <p:cNvSpPr>
              <a:spLocks noChangeArrowheads="1"/>
            </p:cNvSpPr>
            <p:nvPr/>
          </p:nvSpPr>
          <p:spPr bwMode="auto">
            <a:xfrm>
              <a:off x="3336" y="2303"/>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112" name="Oval 194"/>
            <p:cNvSpPr>
              <a:spLocks noChangeArrowheads="1"/>
            </p:cNvSpPr>
            <p:nvPr/>
          </p:nvSpPr>
          <p:spPr bwMode="auto">
            <a:xfrm>
              <a:off x="3483" y="2159"/>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113" name="Text Box 196"/>
            <p:cNvSpPr txBox="1">
              <a:spLocks noChangeArrowheads="1"/>
            </p:cNvSpPr>
            <p:nvPr/>
          </p:nvSpPr>
          <p:spPr bwMode="auto">
            <a:xfrm>
              <a:off x="528" y="1488"/>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R0</a:t>
              </a:r>
            </a:p>
          </p:txBody>
        </p:sp>
        <p:sp>
          <p:nvSpPr>
            <p:cNvPr id="40114" name="Text Box 197"/>
            <p:cNvSpPr txBox="1">
              <a:spLocks noChangeArrowheads="1"/>
            </p:cNvSpPr>
            <p:nvPr/>
          </p:nvSpPr>
          <p:spPr bwMode="auto">
            <a:xfrm>
              <a:off x="528" y="1728"/>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R1</a:t>
              </a:r>
            </a:p>
          </p:txBody>
        </p:sp>
        <p:sp>
          <p:nvSpPr>
            <p:cNvPr id="40115" name="Text Box 198"/>
            <p:cNvSpPr txBox="1">
              <a:spLocks noChangeArrowheads="1"/>
            </p:cNvSpPr>
            <p:nvPr/>
          </p:nvSpPr>
          <p:spPr bwMode="auto">
            <a:xfrm>
              <a:off x="528" y="1951"/>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R2</a:t>
              </a:r>
            </a:p>
          </p:txBody>
        </p:sp>
        <p:sp>
          <p:nvSpPr>
            <p:cNvPr id="40116" name="Text Box 199"/>
            <p:cNvSpPr txBox="1">
              <a:spLocks noChangeArrowheads="1"/>
            </p:cNvSpPr>
            <p:nvPr/>
          </p:nvSpPr>
          <p:spPr bwMode="auto">
            <a:xfrm>
              <a:off x="528" y="2208"/>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R3</a:t>
              </a:r>
            </a:p>
          </p:txBody>
        </p:sp>
        <p:sp>
          <p:nvSpPr>
            <p:cNvPr id="40117" name="Text Box 200"/>
            <p:cNvSpPr txBox="1">
              <a:spLocks noChangeArrowheads="1"/>
            </p:cNvSpPr>
            <p:nvPr/>
          </p:nvSpPr>
          <p:spPr bwMode="auto">
            <a:xfrm>
              <a:off x="1056" y="1140"/>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C0</a:t>
              </a:r>
            </a:p>
          </p:txBody>
        </p:sp>
        <p:sp>
          <p:nvSpPr>
            <p:cNvPr id="40118" name="Text Box 201"/>
            <p:cNvSpPr txBox="1">
              <a:spLocks noChangeArrowheads="1"/>
            </p:cNvSpPr>
            <p:nvPr/>
          </p:nvSpPr>
          <p:spPr bwMode="auto">
            <a:xfrm>
              <a:off x="1392" y="1140"/>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C1</a:t>
              </a:r>
            </a:p>
          </p:txBody>
        </p:sp>
        <p:sp>
          <p:nvSpPr>
            <p:cNvPr id="40119" name="Text Box 202"/>
            <p:cNvSpPr txBox="1">
              <a:spLocks noChangeArrowheads="1"/>
            </p:cNvSpPr>
            <p:nvPr/>
          </p:nvSpPr>
          <p:spPr bwMode="auto">
            <a:xfrm>
              <a:off x="1728" y="1140"/>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C2</a:t>
              </a:r>
            </a:p>
          </p:txBody>
        </p:sp>
        <p:sp>
          <p:nvSpPr>
            <p:cNvPr id="40120" name="Text Box 203"/>
            <p:cNvSpPr txBox="1">
              <a:spLocks noChangeArrowheads="1"/>
            </p:cNvSpPr>
            <p:nvPr/>
          </p:nvSpPr>
          <p:spPr bwMode="auto">
            <a:xfrm>
              <a:off x="2064" y="1140"/>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C3</a:t>
              </a:r>
            </a:p>
          </p:txBody>
        </p:sp>
        <p:sp>
          <p:nvSpPr>
            <p:cNvPr id="40121" name="Text Box 204"/>
            <p:cNvSpPr txBox="1">
              <a:spLocks noChangeArrowheads="1"/>
            </p:cNvSpPr>
            <p:nvPr/>
          </p:nvSpPr>
          <p:spPr bwMode="auto">
            <a:xfrm>
              <a:off x="2400" y="1140"/>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C4</a:t>
              </a:r>
            </a:p>
          </p:txBody>
        </p:sp>
        <p:sp>
          <p:nvSpPr>
            <p:cNvPr id="40122" name="Text Box 205"/>
            <p:cNvSpPr txBox="1">
              <a:spLocks noChangeArrowheads="1"/>
            </p:cNvSpPr>
            <p:nvPr/>
          </p:nvSpPr>
          <p:spPr bwMode="auto">
            <a:xfrm>
              <a:off x="2736" y="1140"/>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C5</a:t>
              </a:r>
            </a:p>
          </p:txBody>
        </p:sp>
        <p:sp>
          <p:nvSpPr>
            <p:cNvPr id="40123" name="Text Box 206"/>
            <p:cNvSpPr txBox="1">
              <a:spLocks noChangeArrowheads="1"/>
            </p:cNvSpPr>
            <p:nvPr/>
          </p:nvSpPr>
          <p:spPr bwMode="auto">
            <a:xfrm>
              <a:off x="3072" y="1140"/>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C6</a:t>
              </a:r>
            </a:p>
          </p:txBody>
        </p:sp>
        <p:sp>
          <p:nvSpPr>
            <p:cNvPr id="40124" name="Text Box 207"/>
            <p:cNvSpPr txBox="1">
              <a:spLocks noChangeArrowheads="1"/>
            </p:cNvSpPr>
            <p:nvPr/>
          </p:nvSpPr>
          <p:spPr bwMode="auto">
            <a:xfrm>
              <a:off x="3408" y="1140"/>
              <a:ext cx="240"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C7</a:t>
              </a:r>
            </a:p>
          </p:txBody>
        </p:sp>
        <p:sp>
          <p:nvSpPr>
            <p:cNvPr id="40125" name="Text Box 208"/>
            <p:cNvSpPr txBox="1">
              <a:spLocks noChangeArrowheads="1"/>
            </p:cNvSpPr>
            <p:nvPr/>
          </p:nvSpPr>
          <p:spPr bwMode="auto">
            <a:xfrm>
              <a:off x="3888" y="1728"/>
              <a:ext cx="1200" cy="288"/>
            </a:xfrm>
            <a:prstGeom prst="rect">
              <a:avLst/>
            </a:prstGeom>
            <a:noFill/>
            <a:ln w="9525">
              <a:noFill/>
              <a:miter lim="800000"/>
              <a:headEnd/>
              <a:tailEnd/>
            </a:ln>
          </p:spPr>
          <p:txBody>
            <a:bodyPr>
              <a:spAutoFit/>
            </a:bodyPr>
            <a:lstStyle/>
            <a:p>
              <a:pPr eaLnBrk="1" hangingPunct="1">
                <a:spcBef>
                  <a:spcPct val="50000"/>
                </a:spcBef>
              </a:pPr>
              <a:r>
                <a:rPr lang="en-US" b="0">
                  <a:solidFill>
                    <a:schemeClr val="tx1"/>
                  </a:solidFill>
                  <a:latin typeface="Arial" pitchFamily="34" charset="0"/>
                </a:rPr>
                <a:t>4 x 8 Matrix</a:t>
              </a:r>
            </a:p>
          </p:txBody>
        </p:sp>
      </p:grpSp>
      <p:sp>
        <p:nvSpPr>
          <p:cNvPr id="39940" name="Text Box 209"/>
          <p:cNvSpPr txBox="1">
            <a:spLocks noChangeArrowheads="1"/>
          </p:cNvSpPr>
          <p:nvPr/>
        </p:nvSpPr>
        <p:spPr bwMode="auto">
          <a:xfrm>
            <a:off x="1652452" y="4318000"/>
            <a:ext cx="5839097" cy="1668149"/>
          </a:xfrm>
          <a:prstGeom prst="rect">
            <a:avLst/>
          </a:prstGeom>
          <a:noFill/>
          <a:ln w="9525">
            <a:noFill/>
            <a:miter lim="800000"/>
            <a:headEnd/>
            <a:tailEnd/>
          </a:ln>
        </p:spPr>
        <p:txBody>
          <a:bodyPr wrap="square">
            <a:spAutoFit/>
          </a:bodyPr>
          <a:lstStyle/>
          <a:p>
            <a:pPr eaLnBrk="1" hangingPunct="1">
              <a:lnSpc>
                <a:spcPct val="80000"/>
              </a:lnSpc>
              <a:spcBef>
                <a:spcPct val="50000"/>
              </a:spcBef>
              <a:buFontTx/>
              <a:buChar char="•"/>
            </a:pPr>
            <a:r>
              <a:rPr lang="en-US" sz="3200" b="0" dirty="0">
                <a:solidFill>
                  <a:schemeClr val="tx1"/>
                </a:solidFill>
                <a:latin typeface="Arial Narrow" pitchFamily="34" charset="0"/>
              </a:rPr>
              <a:t> Any row can connect to any column </a:t>
            </a:r>
          </a:p>
          <a:p>
            <a:pPr algn="ctr" eaLnBrk="1" hangingPunct="1">
              <a:lnSpc>
                <a:spcPct val="80000"/>
              </a:lnSpc>
              <a:spcBef>
                <a:spcPct val="50000"/>
              </a:spcBef>
            </a:pPr>
            <a:r>
              <a:rPr lang="en-US" sz="3200" b="0" dirty="0">
                <a:solidFill>
                  <a:schemeClr val="tx1"/>
                </a:solidFill>
                <a:latin typeface="Arial Narrow" pitchFamily="34" charset="0"/>
              </a:rPr>
              <a:t>OR</a:t>
            </a:r>
          </a:p>
          <a:p>
            <a:pPr eaLnBrk="1" hangingPunct="1">
              <a:lnSpc>
                <a:spcPct val="60000"/>
              </a:lnSpc>
              <a:spcBef>
                <a:spcPct val="50000"/>
              </a:spcBef>
              <a:buFontTx/>
              <a:buChar char="•"/>
            </a:pPr>
            <a:r>
              <a:rPr lang="en-US" sz="3200" b="0" dirty="0">
                <a:solidFill>
                  <a:schemeClr val="tx1"/>
                </a:solidFill>
                <a:latin typeface="Arial Narrow" pitchFamily="34" charset="0"/>
              </a:rPr>
              <a:t> Any column can connect to any row</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0" y="0"/>
            <a:ext cx="8170003" cy="964092"/>
          </a:xfrm>
        </p:spPr>
        <p:txBody>
          <a:bodyPr/>
          <a:lstStyle/>
          <a:p>
            <a:pPr eaLnBrk="1" hangingPunct="1"/>
            <a:r>
              <a:rPr lang="en-US" b="1" dirty="0" smtClean="0"/>
              <a:t>Immediate Mode</a:t>
            </a:r>
            <a:br>
              <a:rPr lang="en-US" b="1" dirty="0" smtClean="0"/>
            </a:br>
            <a:r>
              <a:rPr lang="en-US" sz="2000" dirty="0" smtClean="0"/>
              <a:t>Connect/ Disconnect Channels</a:t>
            </a:r>
          </a:p>
        </p:txBody>
      </p:sp>
      <p:sp>
        <p:nvSpPr>
          <p:cNvPr id="140294" name="Text Box 5"/>
          <p:cNvSpPr txBox="1">
            <a:spLocks noChangeArrowheads="1"/>
          </p:cNvSpPr>
          <p:nvPr/>
        </p:nvSpPr>
        <p:spPr bwMode="auto">
          <a:xfrm>
            <a:off x="2913465" y="2225675"/>
            <a:ext cx="1879600" cy="457200"/>
          </a:xfrm>
          <a:prstGeom prst="rect">
            <a:avLst/>
          </a:prstGeom>
          <a:noFill/>
          <a:ln w="12700">
            <a:noFill/>
            <a:miter lim="800000"/>
            <a:headEnd type="none" w="sm" len="sm"/>
            <a:tailEnd type="none" w="sm" len="sm"/>
          </a:ln>
        </p:spPr>
        <p:txBody>
          <a:bodyPr wrap="none">
            <a:spAutoFit/>
          </a:bodyPr>
          <a:lstStyle/>
          <a:p>
            <a:r>
              <a:rPr lang="en-US" dirty="0">
                <a:solidFill>
                  <a:schemeClr val="tx1"/>
                </a:solidFill>
              </a:rPr>
              <a:t>NI-SWITCH</a:t>
            </a:r>
          </a:p>
        </p:txBody>
      </p:sp>
      <p:pic>
        <p:nvPicPr>
          <p:cNvPr id="5" name="Picture 3"/>
          <p:cNvPicPr>
            <a:picLocks noChangeAspect="1" noChangeArrowheads="1"/>
          </p:cNvPicPr>
          <p:nvPr/>
        </p:nvPicPr>
        <p:blipFill>
          <a:blip r:embed="rId3" cstate="print"/>
          <a:srcRect/>
          <a:stretch>
            <a:fillRect/>
          </a:stretch>
        </p:blipFill>
        <p:spPr bwMode="auto">
          <a:xfrm>
            <a:off x="1316440" y="2724875"/>
            <a:ext cx="6943725" cy="304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0" y="0"/>
            <a:ext cx="8170003" cy="964092"/>
          </a:xfrm>
        </p:spPr>
        <p:txBody>
          <a:bodyPr/>
          <a:lstStyle/>
          <a:p>
            <a:pPr eaLnBrk="1" hangingPunct="1"/>
            <a:r>
              <a:rPr lang="en-US" b="1" dirty="0" smtClean="0"/>
              <a:t>Immediate Mode</a:t>
            </a:r>
            <a:br>
              <a:rPr lang="en-US" b="1" dirty="0" smtClean="0"/>
            </a:br>
            <a:r>
              <a:rPr lang="en-US" sz="2000" dirty="0" smtClean="0"/>
              <a:t>Connect/Disconnect Channels</a:t>
            </a:r>
          </a:p>
        </p:txBody>
      </p:sp>
      <p:sp>
        <p:nvSpPr>
          <p:cNvPr id="140295" name="Text Box 6"/>
          <p:cNvSpPr txBox="1">
            <a:spLocks noChangeArrowheads="1"/>
          </p:cNvSpPr>
          <p:nvPr/>
        </p:nvSpPr>
        <p:spPr bwMode="auto">
          <a:xfrm>
            <a:off x="3810000" y="1930400"/>
            <a:ext cx="1725152" cy="461665"/>
          </a:xfrm>
          <a:prstGeom prst="rect">
            <a:avLst/>
          </a:prstGeom>
          <a:noFill/>
          <a:ln w="12700">
            <a:noFill/>
            <a:miter lim="800000"/>
            <a:headEnd type="none" w="sm" len="sm"/>
            <a:tailEnd type="none" w="sm" len="sm"/>
          </a:ln>
        </p:spPr>
        <p:txBody>
          <a:bodyPr wrap="none">
            <a:spAutoFit/>
          </a:bodyPr>
          <a:lstStyle/>
          <a:p>
            <a:r>
              <a:rPr lang="en-US" dirty="0" smtClean="0">
                <a:solidFill>
                  <a:schemeClr val="tx1"/>
                </a:solidFill>
              </a:rPr>
              <a:t>NI-DAQmx</a:t>
            </a:r>
            <a:endParaRPr lang="en-US" dirty="0">
              <a:solidFill>
                <a:schemeClr val="tx1"/>
              </a:solidFill>
            </a:endParaRPr>
          </a:p>
        </p:txBody>
      </p:sp>
      <p:pic>
        <p:nvPicPr>
          <p:cNvPr id="8" name="Picture 3"/>
          <p:cNvPicPr>
            <a:picLocks noChangeAspect="1" noChangeArrowheads="1"/>
          </p:cNvPicPr>
          <p:nvPr/>
        </p:nvPicPr>
        <p:blipFill>
          <a:blip r:embed="rId3" cstate="print"/>
          <a:srcRect l="1556" t="18704" r="4326" b="6969"/>
          <a:stretch>
            <a:fillRect/>
          </a:stretch>
        </p:blipFill>
        <p:spPr bwMode="auto">
          <a:xfrm>
            <a:off x="1625599" y="2298700"/>
            <a:ext cx="6067926" cy="3390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4"/>
          <p:cNvSpPr>
            <a:spLocks noGrp="1" noChangeArrowheads="1"/>
          </p:cNvSpPr>
          <p:nvPr>
            <p:ph type="title"/>
          </p:nvPr>
        </p:nvSpPr>
        <p:spPr>
          <a:xfrm>
            <a:off x="0" y="0"/>
            <a:ext cx="8170003" cy="964092"/>
          </a:xfrm>
          <a:noFill/>
        </p:spPr>
        <p:txBody>
          <a:bodyPr/>
          <a:lstStyle/>
          <a:p>
            <a:pPr eaLnBrk="1" hangingPunct="1"/>
            <a:r>
              <a:rPr lang="en-US" b="1" dirty="0" smtClean="0"/>
              <a:t>Immediate Mode</a:t>
            </a:r>
            <a:br>
              <a:rPr lang="en-US" b="1" dirty="0" smtClean="0"/>
            </a:br>
            <a:r>
              <a:rPr lang="en-US" sz="2000" dirty="0" smtClean="0"/>
              <a:t>NI-Switch Relay Control API</a:t>
            </a:r>
          </a:p>
        </p:txBody>
      </p:sp>
      <p:pic>
        <p:nvPicPr>
          <p:cNvPr id="141317" name="Picture 6"/>
          <p:cNvPicPr>
            <a:picLocks noChangeAspect="1" noChangeArrowheads="1"/>
          </p:cNvPicPr>
          <p:nvPr/>
        </p:nvPicPr>
        <p:blipFill>
          <a:blip r:embed="rId3" cstate="print"/>
          <a:srcRect/>
          <a:stretch>
            <a:fillRect/>
          </a:stretch>
        </p:blipFill>
        <p:spPr bwMode="auto">
          <a:xfrm>
            <a:off x="1379255" y="2434877"/>
            <a:ext cx="5748056" cy="2542466"/>
          </a:xfrm>
          <a:prstGeom prst="rect">
            <a:avLst/>
          </a:prstGeom>
          <a:noFill/>
          <a:ln w="12700">
            <a:noFill/>
            <a:miter lim="800000"/>
            <a:headEnd type="none" w="sm" len="sm"/>
            <a:tailEnd type="none" w="sm" len="sm"/>
          </a:ln>
        </p:spPr>
      </p:pic>
      <p:sp>
        <p:nvSpPr>
          <p:cNvPr id="5" name="Text Box 5"/>
          <p:cNvSpPr txBox="1">
            <a:spLocks noChangeArrowheads="1"/>
          </p:cNvSpPr>
          <p:nvPr/>
        </p:nvSpPr>
        <p:spPr bwMode="auto">
          <a:xfrm>
            <a:off x="3502025" y="1989193"/>
            <a:ext cx="1879600" cy="457200"/>
          </a:xfrm>
          <a:prstGeom prst="rect">
            <a:avLst/>
          </a:prstGeom>
          <a:noFill/>
          <a:ln w="12700">
            <a:noFill/>
            <a:miter lim="800000"/>
            <a:headEnd type="none" w="sm" len="sm"/>
            <a:tailEnd type="none" w="sm" len="sm"/>
          </a:ln>
        </p:spPr>
        <p:txBody>
          <a:bodyPr wrap="none">
            <a:spAutoFit/>
          </a:bodyPr>
          <a:lstStyle/>
          <a:p>
            <a:r>
              <a:rPr lang="en-US" dirty="0">
                <a:solidFill>
                  <a:schemeClr val="tx1"/>
                </a:solidFill>
              </a:rPr>
              <a:t>NI-SWITCH</a:t>
            </a:r>
          </a:p>
        </p:txBody>
      </p:sp>
      <p:sp>
        <p:nvSpPr>
          <p:cNvPr id="6" name="TextBox 5"/>
          <p:cNvSpPr txBox="1"/>
          <p:nvPr/>
        </p:nvSpPr>
        <p:spPr>
          <a:xfrm>
            <a:off x="2263388" y="5011898"/>
            <a:ext cx="6338808" cy="1569660"/>
          </a:xfrm>
          <a:prstGeom prst="rect">
            <a:avLst/>
          </a:prstGeom>
          <a:noFill/>
        </p:spPr>
        <p:txBody>
          <a:bodyPr wrap="square" rtlCol="0">
            <a:spAutoFit/>
          </a:bodyPr>
          <a:lstStyle/>
          <a:p>
            <a:pPr>
              <a:buFont typeface="Arial" pitchFamily="34" charset="0"/>
              <a:buChar char="•"/>
            </a:pPr>
            <a:r>
              <a:rPr lang="en-US" b="0" dirty="0" smtClean="0">
                <a:solidFill>
                  <a:schemeClr val="tx1"/>
                </a:solidFill>
                <a:latin typeface="+mn-lt"/>
              </a:rPr>
              <a:t>  Control specific relays by name</a:t>
            </a:r>
          </a:p>
          <a:p>
            <a:pPr>
              <a:buFont typeface="Arial" pitchFamily="34" charset="0"/>
              <a:buChar char="•"/>
            </a:pPr>
            <a:r>
              <a:rPr lang="en-US" b="0" dirty="0" smtClean="0">
                <a:solidFill>
                  <a:schemeClr val="tx1"/>
                </a:solidFill>
                <a:latin typeface="+mn-lt"/>
              </a:rPr>
              <a:t>  For example: close kr2c3</a:t>
            </a:r>
          </a:p>
          <a:p>
            <a:pPr>
              <a:buFont typeface="Arial" pitchFamily="34" charset="0"/>
              <a:buChar char="•"/>
            </a:pPr>
            <a:r>
              <a:rPr lang="en-US" b="0" dirty="0" smtClean="0">
                <a:solidFill>
                  <a:schemeClr val="tx1"/>
                </a:solidFill>
                <a:latin typeface="+mn-lt"/>
              </a:rPr>
              <a:t>  Ignores safety/exclusions/etc</a:t>
            </a:r>
          </a:p>
          <a:p>
            <a:pPr>
              <a:buFont typeface="Arial" pitchFamily="34" charset="0"/>
              <a:buChar char="•"/>
            </a:pPr>
            <a:endParaRPr 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4"/>
          <p:cNvSpPr>
            <a:spLocks noGrp="1" noChangeArrowheads="1"/>
          </p:cNvSpPr>
          <p:nvPr>
            <p:ph type="title"/>
          </p:nvPr>
        </p:nvSpPr>
        <p:spPr>
          <a:xfrm>
            <a:off x="0" y="0"/>
            <a:ext cx="8170003" cy="964092"/>
          </a:xfrm>
          <a:noFill/>
        </p:spPr>
        <p:txBody>
          <a:bodyPr/>
          <a:lstStyle/>
          <a:p>
            <a:pPr eaLnBrk="1" hangingPunct="1"/>
            <a:r>
              <a:rPr lang="en-US" b="1" dirty="0" smtClean="0"/>
              <a:t>Immediate Mode</a:t>
            </a:r>
            <a:r>
              <a:rPr lang="en-US" dirty="0" smtClean="0"/>
              <a:t/>
            </a:r>
            <a:br>
              <a:rPr lang="en-US" dirty="0" smtClean="0"/>
            </a:br>
            <a:r>
              <a:rPr lang="en-US" sz="2000" dirty="0" smtClean="0"/>
              <a:t>DAQmx Relay Control API  </a:t>
            </a:r>
          </a:p>
        </p:txBody>
      </p:sp>
      <p:sp>
        <p:nvSpPr>
          <p:cNvPr id="5" name="Text Box 5"/>
          <p:cNvSpPr txBox="1">
            <a:spLocks noChangeArrowheads="1"/>
          </p:cNvSpPr>
          <p:nvPr/>
        </p:nvSpPr>
        <p:spPr bwMode="auto">
          <a:xfrm>
            <a:off x="3502025" y="1989193"/>
            <a:ext cx="1725152" cy="461665"/>
          </a:xfrm>
          <a:prstGeom prst="rect">
            <a:avLst/>
          </a:prstGeom>
          <a:noFill/>
          <a:ln w="12700">
            <a:noFill/>
            <a:miter lim="800000"/>
            <a:headEnd type="none" w="sm" len="sm"/>
            <a:tailEnd type="none" w="sm" len="sm"/>
          </a:ln>
        </p:spPr>
        <p:txBody>
          <a:bodyPr wrap="none">
            <a:spAutoFit/>
          </a:bodyPr>
          <a:lstStyle/>
          <a:p>
            <a:r>
              <a:rPr lang="en-US" dirty="0" smtClean="0">
                <a:solidFill>
                  <a:schemeClr val="tx1"/>
                </a:solidFill>
              </a:rPr>
              <a:t>NI-</a:t>
            </a:r>
            <a:r>
              <a:rPr lang="en-US" dirty="0" err="1" smtClean="0">
                <a:solidFill>
                  <a:schemeClr val="tx1"/>
                </a:solidFill>
              </a:rPr>
              <a:t>DAQmx</a:t>
            </a:r>
            <a:endParaRPr lang="en-US" dirty="0">
              <a:solidFill>
                <a:schemeClr val="tx1"/>
              </a:solidFill>
            </a:endParaRPr>
          </a:p>
        </p:txBody>
      </p:sp>
      <p:pic>
        <p:nvPicPr>
          <p:cNvPr id="7" name="Picture 6" descr="DAQmx relay control.bmp"/>
          <p:cNvPicPr>
            <a:picLocks noChangeAspect="1"/>
          </p:cNvPicPr>
          <p:nvPr/>
        </p:nvPicPr>
        <p:blipFill>
          <a:blip r:embed="rId3" cstate="print"/>
          <a:stretch>
            <a:fillRect/>
          </a:stretch>
        </p:blipFill>
        <p:spPr>
          <a:xfrm>
            <a:off x="400833" y="2580362"/>
            <a:ext cx="8304756" cy="3356975"/>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685800" y="838200"/>
            <a:ext cx="7772400" cy="1143000"/>
          </a:xfrm>
        </p:spPr>
        <p:txBody>
          <a:bodyPr/>
          <a:lstStyle/>
          <a:p>
            <a:pPr eaLnBrk="1" hangingPunct="1"/>
            <a:r>
              <a:rPr lang="en-US" sz="3200" dirty="0" smtClean="0">
                <a:solidFill>
                  <a:schemeClr val="tx1"/>
                </a:solidFill>
              </a:rPr>
              <a:t>Exercise </a:t>
            </a:r>
          </a:p>
        </p:txBody>
      </p:sp>
      <p:sp>
        <p:nvSpPr>
          <p:cNvPr id="143363" name="Rectangle 3"/>
          <p:cNvSpPr>
            <a:spLocks noGrp="1" noChangeArrowheads="1"/>
          </p:cNvSpPr>
          <p:nvPr>
            <p:ph idx="1"/>
          </p:nvPr>
        </p:nvSpPr>
        <p:spPr>
          <a:xfrm>
            <a:off x="723696" y="1591284"/>
            <a:ext cx="8174242" cy="4949008"/>
          </a:xfrm>
        </p:spPr>
        <p:txBody>
          <a:bodyPr/>
          <a:lstStyle/>
          <a:p>
            <a:pPr eaLnBrk="1" hangingPunct="1">
              <a:buFontTx/>
              <a:buNone/>
            </a:pPr>
            <a:r>
              <a:rPr lang="en-US" sz="2400" dirty="0" smtClean="0"/>
              <a:t>Approximate time to complete: 5 minutes</a:t>
            </a:r>
          </a:p>
          <a:p>
            <a:pPr eaLnBrk="1" hangingPunct="1">
              <a:buFontTx/>
              <a:buNone/>
            </a:pPr>
            <a:endParaRPr lang="en-US" dirty="0" smtClean="0"/>
          </a:p>
        </p:txBody>
      </p:sp>
      <p:grpSp>
        <p:nvGrpSpPr>
          <p:cNvPr id="2" name="Group 4"/>
          <p:cNvGrpSpPr>
            <a:grpSpLocks/>
          </p:cNvGrpSpPr>
          <p:nvPr/>
        </p:nvGrpSpPr>
        <p:grpSpPr bwMode="auto">
          <a:xfrm rot="-5400000">
            <a:off x="-495300" y="4552951"/>
            <a:ext cx="2225675" cy="457200"/>
            <a:chOff x="280" y="1968"/>
            <a:chExt cx="968" cy="288"/>
          </a:xfrm>
        </p:grpSpPr>
        <p:sp>
          <p:nvSpPr>
            <p:cNvPr id="143367" name="AutoShape 5"/>
            <p:cNvSpPr>
              <a:spLocks noChangeArrowheads="1"/>
            </p:cNvSpPr>
            <p:nvPr/>
          </p:nvSpPr>
          <p:spPr bwMode="auto">
            <a:xfrm>
              <a:off x="312" y="1968"/>
              <a:ext cx="888" cy="280"/>
            </a:xfrm>
            <a:prstGeom prst="roundRect">
              <a:avLst>
                <a:gd name="adj" fmla="val 16667"/>
              </a:avLst>
            </a:prstGeom>
            <a:solidFill>
              <a:schemeClr val="tx2"/>
            </a:solidFill>
            <a:ln w="9525">
              <a:solidFill>
                <a:srgbClr val="5E84B8"/>
              </a:solidFill>
              <a:round/>
              <a:headEnd type="none" w="sm" len="sm"/>
              <a:tailEnd type="none" w="sm" len="sm"/>
            </a:ln>
          </p:spPr>
          <p:txBody>
            <a:bodyPr wrap="none" anchor="ctr"/>
            <a:lstStyle/>
            <a:p>
              <a:pPr algn="ctr"/>
              <a:endParaRPr lang="en-US"/>
            </a:p>
          </p:txBody>
        </p:sp>
        <p:sp>
          <p:nvSpPr>
            <p:cNvPr id="143368" name="Text Box 6"/>
            <p:cNvSpPr txBox="1">
              <a:spLocks noChangeArrowheads="1"/>
            </p:cNvSpPr>
            <p:nvPr/>
          </p:nvSpPr>
          <p:spPr bwMode="auto">
            <a:xfrm>
              <a:off x="280" y="1968"/>
              <a:ext cx="968" cy="288"/>
            </a:xfrm>
            <a:prstGeom prst="rect">
              <a:avLst/>
            </a:prstGeom>
            <a:noFill/>
            <a:ln w="9525">
              <a:noFill/>
              <a:miter lim="800000"/>
              <a:headEnd type="none" w="sm" len="sm"/>
              <a:tailEnd type="none" w="sm" len="sm"/>
            </a:ln>
          </p:spPr>
          <p:txBody>
            <a:bodyPr>
              <a:spAutoFit/>
            </a:bodyPr>
            <a:lstStyle/>
            <a:p>
              <a:pPr algn="ctr" eaLnBrk="0" hangingPunct="0">
                <a:spcBef>
                  <a:spcPct val="50000"/>
                </a:spcBef>
              </a:pPr>
              <a:r>
                <a:rPr lang="en-US" sz="2400" b="1" baseline="0">
                  <a:solidFill>
                    <a:schemeClr val="bg1"/>
                  </a:solidFill>
                  <a:latin typeface="Arial Narrow" pitchFamily="34" charset="0"/>
                </a:rPr>
                <a:t>OBJECTIVE</a:t>
              </a:r>
            </a:p>
          </p:txBody>
        </p:sp>
      </p:grpSp>
      <p:sp>
        <p:nvSpPr>
          <p:cNvPr id="143365" name="Text Box 7"/>
          <p:cNvSpPr txBox="1">
            <a:spLocks noChangeArrowheads="1"/>
          </p:cNvSpPr>
          <p:nvPr/>
        </p:nvSpPr>
        <p:spPr bwMode="auto">
          <a:xfrm>
            <a:off x="850075" y="4600699"/>
            <a:ext cx="7391400" cy="830997"/>
          </a:xfrm>
          <a:prstGeom prst="rect">
            <a:avLst/>
          </a:prstGeom>
          <a:noFill/>
          <a:ln w="88900" algn="ctr">
            <a:noFill/>
            <a:miter lim="800000"/>
            <a:headEnd/>
            <a:tailEnd/>
          </a:ln>
        </p:spPr>
        <p:txBody>
          <a:bodyPr>
            <a:spAutoFit/>
          </a:bodyPr>
          <a:lstStyle/>
          <a:p>
            <a:pPr eaLnBrk="0" hangingPunct="0">
              <a:spcBef>
                <a:spcPct val="20000"/>
              </a:spcBef>
            </a:pPr>
            <a:r>
              <a:rPr lang="en-US" dirty="0" smtClean="0">
                <a:solidFill>
                  <a:schemeClr val="tx1"/>
                </a:solidFill>
                <a:latin typeface="Arial Narrow" pitchFamily="34" charset="0"/>
              </a:rPr>
              <a:t>Open the Immediate mode examples from example finder.  Notice the differences between NI-SWITCH and NI-</a:t>
            </a:r>
            <a:r>
              <a:rPr lang="en-US" dirty="0" err="1" smtClean="0">
                <a:solidFill>
                  <a:schemeClr val="tx1"/>
                </a:solidFill>
                <a:latin typeface="Arial Narrow" pitchFamily="34" charset="0"/>
              </a:rPr>
              <a:t>DAQmx</a:t>
            </a:r>
            <a:endParaRPr lang="en-US" sz="2400" baseline="0" dirty="0">
              <a:latin typeface="Arial Narrow" pitchFamily="34" charset="0"/>
            </a:endParaRPr>
          </a:p>
        </p:txBody>
      </p:sp>
      <p:sp>
        <p:nvSpPr>
          <p:cNvPr id="9" name="Title 1"/>
          <p:cNvSpPr txBox="1">
            <a:spLocks/>
          </p:cNvSpPr>
          <p:nvPr/>
        </p:nvSpPr>
        <p:spPr bwMode="auto">
          <a:xfrm>
            <a:off x="584200" y="116112"/>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4000" kern="0" dirty="0" smtClean="0">
                <a:solidFill>
                  <a:srgbClr val="006699"/>
                </a:solidFill>
                <a:latin typeface="+mj-lt"/>
                <a:ea typeface="+mj-ea"/>
                <a:cs typeface="+mj-cs"/>
              </a:rPr>
              <a:t>Immediate Mode Examples</a:t>
            </a:r>
            <a:endParaRPr kumimoji="0" lang="en-US" sz="3200" b="1" i="0" u="none" strike="noStrike" kern="0" cap="none" spc="0" normalizeH="0" baseline="0" noProof="0" dirty="0">
              <a:ln>
                <a:noFill/>
              </a:ln>
              <a:solidFill>
                <a:srgbClr val="006699"/>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0" y="0"/>
            <a:ext cx="8170003" cy="964092"/>
          </a:xfrm>
        </p:spPr>
        <p:txBody>
          <a:bodyPr/>
          <a:lstStyle/>
          <a:p>
            <a:pPr eaLnBrk="1" hangingPunct="1"/>
            <a:r>
              <a:rPr lang="en-US" b="1" dirty="0" smtClean="0"/>
              <a:t>Scanning</a:t>
            </a:r>
          </a:p>
        </p:txBody>
      </p:sp>
      <p:sp>
        <p:nvSpPr>
          <p:cNvPr id="142339" name="Rectangle 3"/>
          <p:cNvSpPr>
            <a:spLocks noGrp="1" noChangeArrowheads="1"/>
          </p:cNvSpPr>
          <p:nvPr>
            <p:ph idx="1"/>
          </p:nvPr>
        </p:nvSpPr>
        <p:spPr>
          <a:xfrm>
            <a:off x="685800" y="1596325"/>
            <a:ext cx="7772400" cy="4042475"/>
          </a:xfrm>
        </p:spPr>
        <p:txBody>
          <a:bodyPr>
            <a:normAutofit fontScale="92500" lnSpcReduction="20000"/>
          </a:bodyPr>
          <a:lstStyle/>
          <a:p>
            <a:pPr eaLnBrk="1" hangingPunct="1"/>
            <a:r>
              <a:rPr lang="en-US" sz="2800" dirty="0" smtClean="0"/>
              <a:t>Connections synchronized with an external HW trigger or with a software event</a:t>
            </a:r>
          </a:p>
          <a:p>
            <a:pPr eaLnBrk="1" hangingPunct="1"/>
            <a:r>
              <a:rPr lang="en-US" sz="2800" dirty="0" smtClean="0"/>
              <a:t>Connection operations entered in a scan list that is then downloaded to the memory of switch</a:t>
            </a:r>
          </a:p>
          <a:p>
            <a:pPr lvl="1" eaLnBrk="1" hangingPunct="1"/>
            <a:r>
              <a:rPr lang="en-US" sz="2400" dirty="0" smtClean="0"/>
              <a:t>Next connection retrieved from Switch memory at next trigger</a:t>
            </a:r>
          </a:p>
          <a:p>
            <a:pPr lvl="1" eaLnBrk="1" hangingPunct="1"/>
            <a:r>
              <a:rPr lang="en-US" sz="2400" dirty="0" smtClean="0"/>
              <a:t>Scan list is not reconfigurable while running- have to stop task and redeploy new list to memory</a:t>
            </a:r>
          </a:p>
          <a:p>
            <a:pPr eaLnBrk="1" hangingPunct="1"/>
            <a:r>
              <a:rPr lang="en-US" sz="2800" dirty="0" smtClean="0"/>
              <a:t>The first entry in the scan list is executed when the scan is initiated, trigger settings determine how the switch advances through subsequent entries in the list</a:t>
            </a:r>
          </a:p>
          <a:p>
            <a:pPr eaLnBrk="1" hangingPunct="1">
              <a:buFontTx/>
              <a:buNone/>
            </a:pPr>
            <a:endParaRPr lang="en-US" sz="2000" dirty="0" smtClean="0"/>
          </a:p>
          <a:p>
            <a:pPr lvl="1" eaLnBrk="1" hangingPunct="1"/>
            <a:endParaRPr lang="en-US" sz="2000" dirty="0" smtClean="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dirty="0" smtClean="0"/>
              <a:t>Scan List Syntax: Scan Modes</a:t>
            </a:r>
            <a:endParaRPr lang="en-US" dirty="0"/>
          </a:p>
        </p:txBody>
      </p:sp>
      <p:graphicFrame>
        <p:nvGraphicFramePr>
          <p:cNvPr id="4" name="Content Placeholder 3"/>
          <p:cNvGraphicFramePr>
            <a:graphicFrameLocks noGrp="1"/>
          </p:cNvGraphicFramePr>
          <p:nvPr>
            <p:ph idx="1"/>
          </p:nvPr>
        </p:nvGraphicFramePr>
        <p:xfrm>
          <a:off x="274317" y="1666300"/>
          <a:ext cx="8686802" cy="4363600"/>
        </p:xfrm>
        <a:graphic>
          <a:graphicData uri="http://schemas.openxmlformats.org/drawingml/2006/table">
            <a:tbl>
              <a:tblPr/>
              <a:tblGrid>
                <a:gridCol w="2240283"/>
                <a:gridCol w="6446519"/>
              </a:tblGrid>
              <a:tr h="340242">
                <a:tc>
                  <a:txBody>
                    <a:bodyPr/>
                    <a:lstStyle/>
                    <a:p>
                      <a:r>
                        <a:rPr lang="en-US" sz="2400" b="1" dirty="0"/>
                        <a:t>Mode</a:t>
                      </a:r>
                    </a:p>
                  </a:txBody>
                  <a:tcPr marL="85060" marR="85060" marT="42530" marB="425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b="1" dirty="0"/>
                        <a:t>Description</a:t>
                      </a:r>
                    </a:p>
                  </a:txBody>
                  <a:tcPr marL="85060" marR="85060" marT="42530" marB="425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871330">
                <a:tc>
                  <a:txBody>
                    <a:bodyPr/>
                    <a:lstStyle/>
                    <a:p>
                      <a:r>
                        <a:rPr lang="en-US" sz="2400" b="1" dirty="0"/>
                        <a:t>Break Before Make (default)</a:t>
                      </a:r>
                    </a:p>
                  </a:txBody>
                  <a:tcPr marL="85060" marR="85060" marT="42530" marB="425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dirty="0"/>
                        <a:t>Connections from </a:t>
                      </a:r>
                      <a:r>
                        <a:rPr lang="en-US" sz="2400" dirty="0" smtClean="0"/>
                        <a:t>previous scan list entry </a:t>
                      </a:r>
                      <a:r>
                        <a:rPr lang="en-US" sz="2400" dirty="0"/>
                        <a:t>are automatically disconnected before executing the current scan list entry. </a:t>
                      </a:r>
                      <a:endParaRPr lang="en-US" sz="2400" dirty="0" smtClean="0"/>
                    </a:p>
                    <a:p>
                      <a:r>
                        <a:rPr lang="en-US" sz="2400" dirty="0" smtClean="0"/>
                        <a:t>Disconnect actions (~) </a:t>
                      </a:r>
                      <a:r>
                        <a:rPr lang="en-US" sz="2400" dirty="0"/>
                        <a:t>are not valid </a:t>
                      </a:r>
                      <a:r>
                        <a:rPr lang="en-US" sz="2400" dirty="0" smtClean="0"/>
                        <a:t>in this mode</a:t>
                      </a:r>
                      <a:endParaRPr lang="en-US" sz="2400" dirty="0"/>
                    </a:p>
                  </a:txBody>
                  <a:tcPr marL="85060" marR="85060" marT="42530" marB="425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1105786">
                <a:tc>
                  <a:txBody>
                    <a:bodyPr/>
                    <a:lstStyle/>
                    <a:p>
                      <a:r>
                        <a:rPr lang="en-US" sz="2400" b="1"/>
                        <a:t>No Action</a:t>
                      </a:r>
                    </a:p>
                  </a:txBody>
                  <a:tcPr marL="85060" marR="85060" marT="42530" marB="425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dirty="0"/>
                        <a:t>Connections remain connected until they are explicitly disconnected by a disconnect </a:t>
                      </a:r>
                      <a:r>
                        <a:rPr lang="en-US" sz="2400" dirty="0" smtClean="0"/>
                        <a:t>action</a:t>
                      </a:r>
                      <a:r>
                        <a:rPr lang="en-US" sz="2400" baseline="0" dirty="0" smtClean="0"/>
                        <a:t> (~)</a:t>
                      </a:r>
                      <a:endParaRPr lang="en-US" sz="2400" dirty="0"/>
                    </a:p>
                  </a:txBody>
                  <a:tcPr marL="85060" marR="85060" marT="42530" marB="425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40242">
                <a:tc>
                  <a:txBody>
                    <a:bodyPr/>
                    <a:lstStyle/>
                    <a:p>
                      <a:r>
                        <a:rPr lang="en-US" sz="2400" b="1"/>
                        <a:t>Break After Make</a:t>
                      </a:r>
                    </a:p>
                  </a:txBody>
                  <a:tcPr marL="85060" marR="85060" marT="42530" marB="425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2400" dirty="0"/>
                        <a:t>Currently not supported.</a:t>
                      </a:r>
                    </a:p>
                  </a:txBody>
                  <a:tcPr marL="85060" marR="85060" marT="42530" marB="425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itle 1"/>
          <p:cNvSpPr>
            <a:spLocks noGrp="1"/>
          </p:cNvSpPr>
          <p:nvPr>
            <p:ph type="title"/>
          </p:nvPr>
        </p:nvSpPr>
        <p:spPr>
          <a:xfrm>
            <a:off x="0" y="0"/>
            <a:ext cx="7772400" cy="1143000"/>
          </a:xfrm>
        </p:spPr>
        <p:txBody>
          <a:bodyPr/>
          <a:lstStyle/>
          <a:p>
            <a:pPr eaLnBrk="1" hangingPunct="1"/>
            <a:r>
              <a:rPr lang="en-US" b="1" dirty="0" smtClean="0"/>
              <a:t>Scan List Syntax </a:t>
            </a:r>
          </a:p>
        </p:txBody>
      </p:sp>
      <p:graphicFrame>
        <p:nvGraphicFramePr>
          <p:cNvPr id="4" name="Content Placeholder 3"/>
          <p:cNvGraphicFramePr>
            <a:graphicFrameLocks noGrp="1"/>
          </p:cNvGraphicFramePr>
          <p:nvPr>
            <p:ph idx="1"/>
          </p:nvPr>
        </p:nvGraphicFramePr>
        <p:xfrm>
          <a:off x="306388" y="1501775"/>
          <a:ext cx="8620125" cy="4610023"/>
        </p:xfrm>
        <a:graphic>
          <a:graphicData uri="http://schemas.openxmlformats.org/drawingml/2006/table">
            <a:tbl>
              <a:tblPr/>
              <a:tblGrid>
                <a:gridCol w="1812925"/>
                <a:gridCol w="6807200"/>
              </a:tblGrid>
              <a:tr h="152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Character(s)</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Definition</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4762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latin typeface="Arial Narrow" pitchFamily="34" charset="0"/>
                        </a:rPr>
                        <a:t>-&gt;</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Used in a connect action, “ch0-&gt;com0”</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5857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latin typeface="Arial Narrow" pitchFamily="34" charset="0"/>
                        </a:rPr>
                        <a:t>~</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Used in a disconnect action, Valid only in No Action mode, “~ch0-&gt;com0”</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latin typeface="Arial Narrow" pitchFamily="34" charset="0"/>
                        </a:rPr>
                        <a:t>;</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Wait for debounce after connection, “ch0-&gt;com0;” </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8048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latin typeface="Arial Narrow" pitchFamily="34" charset="0"/>
                        </a:rPr>
                        <a:t>&amp;</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Separates two actions, “ch0-&gt;com0 &amp; ch9-&gt;com1”</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5857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latin typeface="Arial Narrow" pitchFamily="34" charset="0"/>
                        </a:rPr>
                        <a:t>&amp;&amp;</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Wait for debounce between connections, “ch0-&gt;com0 &amp;&amp; ch9-&gt;com1” </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r h="1025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1" i="0" u="none" strike="noStrike" cap="none" normalizeH="0" baseline="0" dirty="0" smtClean="0">
                          <a:ln>
                            <a:noFill/>
                          </a:ln>
                          <a:solidFill>
                            <a:schemeClr val="tx1"/>
                          </a:solidFill>
                          <a:effectLst/>
                          <a:latin typeface="Arial Narrow" pitchFamily="34" charset="0"/>
                        </a:rPr>
                        <a:t>:</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Used when scanning through a range of channels, represents multiple scan list entries, “ch0:7-&gt;com0;”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**A semicolon must appear after the connect action using a channel range. </a:t>
                      </a:r>
                    </a:p>
                  </a:txBody>
                  <a:tcPr marL="33556" marR="33556" marT="16778" marB="1677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r>
            </a:tbl>
          </a:graphicData>
        </a:graphic>
      </p:graphicFrame>
      <p:pic>
        <p:nvPicPr>
          <p:cNvPr id="167965" name="Picture 4" descr="scan list.bmp"/>
          <p:cNvPicPr>
            <a:picLocks noChangeAspect="1"/>
          </p:cNvPicPr>
          <p:nvPr/>
        </p:nvPicPr>
        <p:blipFill>
          <a:blip r:embed="rId3" cstate="print"/>
          <a:srcRect/>
          <a:stretch>
            <a:fillRect/>
          </a:stretch>
        </p:blipFill>
        <p:spPr bwMode="auto">
          <a:xfrm>
            <a:off x="5640388" y="320675"/>
            <a:ext cx="2333625" cy="1390650"/>
          </a:xfrm>
          <a:prstGeom prst="rect">
            <a:avLst/>
          </a:prstGeom>
          <a:noFill/>
          <a:ln w="9525">
            <a:noFill/>
            <a:miter lim="800000"/>
            <a:headEnd/>
            <a:tailEnd/>
          </a:ln>
        </p:spPr>
      </p:pic>
      <p:sp>
        <p:nvSpPr>
          <p:cNvPr id="167966" name="Right Arrow 7"/>
          <p:cNvSpPr>
            <a:spLocks noChangeArrowheads="1"/>
          </p:cNvSpPr>
          <p:nvPr/>
        </p:nvSpPr>
        <p:spPr bwMode="auto">
          <a:xfrm rot="7800000" flipV="1">
            <a:off x="7146925" y="733426"/>
            <a:ext cx="1273175" cy="438150"/>
          </a:xfrm>
          <a:prstGeom prst="rightArrow">
            <a:avLst>
              <a:gd name="adj1" fmla="val 50000"/>
              <a:gd name="adj2" fmla="val 49937"/>
            </a:avLst>
          </a:prstGeom>
          <a:solidFill>
            <a:schemeClr val="accent1"/>
          </a:solidFill>
          <a:ln w="9525" algn="ctr">
            <a:noFill/>
            <a:round/>
            <a:headEnd type="none" w="sm" len="sm"/>
            <a:tailEnd type="none" w="sm" len="sm"/>
          </a:ln>
        </p:spPr>
        <p:txBody>
          <a:bodyPr wrap="none" anchor="ctr"/>
          <a:lstStyle/>
          <a:p>
            <a:pPr algn="ctr" eaLnBrk="0" hangingPunct="0"/>
            <a:endParaRPr lang="en-US" dirty="0"/>
          </a:p>
        </p:txBody>
      </p:sp>
      <p:sp>
        <p:nvSpPr>
          <p:cNvPr id="6" name="TextBox 5"/>
          <p:cNvSpPr txBox="1"/>
          <p:nvPr/>
        </p:nvSpPr>
        <p:spPr>
          <a:xfrm>
            <a:off x="266700" y="965200"/>
            <a:ext cx="3921266" cy="461665"/>
          </a:xfrm>
          <a:prstGeom prst="rect">
            <a:avLst/>
          </a:prstGeom>
          <a:noFill/>
        </p:spPr>
        <p:txBody>
          <a:bodyPr wrap="none" rtlCol="0">
            <a:spAutoFit/>
          </a:bodyPr>
          <a:lstStyle/>
          <a:p>
            <a:r>
              <a:rPr lang="en-US" dirty="0" smtClean="0">
                <a:solidFill>
                  <a:schemeClr val="tx1"/>
                </a:solidFill>
              </a:rPr>
              <a:t>* Listed in NI Switches Help</a:t>
            </a:r>
            <a:endParaRPr lang="en-US" dirty="0">
              <a:solidFill>
                <a:schemeClr val="tx1"/>
              </a:solidFill>
            </a:endParaRPr>
          </a:p>
        </p:txBody>
      </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Scan List Syntax:   </a:t>
            </a:r>
            <a:r>
              <a:rPr lang="en-US" sz="3200" b="1" dirty="0" smtClean="0"/>
              <a:t>NI-SWITCH </a:t>
            </a:r>
            <a:r>
              <a:rPr lang="en-US" sz="3200" b="1" dirty="0" err="1" smtClean="0"/>
              <a:t>vs</a:t>
            </a:r>
            <a:r>
              <a:rPr lang="en-US" sz="3200" b="1" dirty="0" smtClean="0"/>
              <a:t> </a:t>
            </a:r>
            <a:r>
              <a:rPr lang="en-US" sz="3200" b="1" dirty="0" err="1" smtClean="0"/>
              <a:t>DAQmx</a:t>
            </a:r>
            <a:endParaRPr lang="en-US" sz="3200" b="1" dirty="0"/>
          </a:p>
        </p:txBody>
      </p:sp>
      <p:sp>
        <p:nvSpPr>
          <p:cNvPr id="3" name="Content Placeholder 2"/>
          <p:cNvSpPr>
            <a:spLocks noGrp="1"/>
          </p:cNvSpPr>
          <p:nvPr>
            <p:ph idx="1"/>
          </p:nvPr>
        </p:nvSpPr>
        <p:spPr/>
        <p:txBody>
          <a:bodyPr>
            <a:normAutofit/>
          </a:bodyPr>
          <a:lstStyle/>
          <a:p>
            <a:r>
              <a:rPr lang="en-US" dirty="0" smtClean="0"/>
              <a:t>NI-Switch only allows one switch module to be programmed at a time; therefore, a device indicator is unnecessary</a:t>
            </a:r>
          </a:p>
          <a:p>
            <a:pPr lvl="1"/>
            <a:r>
              <a:rPr lang="en-US" dirty="0" smtClean="0"/>
              <a:t>ch0-&gt;com0; ch1-&gt;com0;</a:t>
            </a:r>
          </a:p>
          <a:p>
            <a:r>
              <a:rPr lang="en-US" dirty="0" err="1" smtClean="0"/>
              <a:t>DAQmx</a:t>
            </a:r>
            <a:r>
              <a:rPr lang="en-US" dirty="0" smtClean="0"/>
              <a:t> Switch allows multiple modules to be programmed, and a device indicator must be included</a:t>
            </a:r>
          </a:p>
          <a:p>
            <a:pPr lvl="1"/>
            <a:r>
              <a:rPr lang="en-US" dirty="0" smtClean="0"/>
              <a:t>/Dev1/ch0-&gt;com0; /Dev2/ch1-&gt;com0;</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Scanning Trigger Schemes</a:t>
            </a:r>
            <a:endParaRPr lang="en-US" b="1" dirty="0"/>
          </a:p>
        </p:txBody>
      </p:sp>
      <p:sp>
        <p:nvSpPr>
          <p:cNvPr id="3" name="Content Placeholder 2"/>
          <p:cNvSpPr>
            <a:spLocks noGrp="1"/>
          </p:cNvSpPr>
          <p:nvPr>
            <p:ph idx="1"/>
          </p:nvPr>
        </p:nvSpPr>
        <p:spPr/>
        <p:txBody>
          <a:bodyPr/>
          <a:lstStyle/>
          <a:p>
            <a:pPr eaLnBrk="1" hangingPunct="1"/>
            <a:r>
              <a:rPr lang="en-US" dirty="0" smtClean="0"/>
              <a:t>3 trigger schemes for scanning: </a:t>
            </a:r>
          </a:p>
          <a:p>
            <a:pPr lvl="1" eaLnBrk="1" hangingPunct="1"/>
            <a:r>
              <a:rPr lang="en-US" sz="3200" dirty="0" smtClean="0"/>
              <a:t>Software Scanning</a:t>
            </a:r>
          </a:p>
          <a:p>
            <a:pPr lvl="1" eaLnBrk="1" hangingPunct="1"/>
            <a:r>
              <a:rPr lang="en-US" sz="3200" dirty="0" smtClean="0"/>
              <a:t>Synchronous Scanning</a:t>
            </a:r>
          </a:p>
          <a:p>
            <a:pPr lvl="1" eaLnBrk="1" hangingPunct="1"/>
            <a:r>
              <a:rPr lang="en-US" sz="3200" dirty="0" smtClean="0"/>
              <a:t>Handshaking</a:t>
            </a:r>
          </a:p>
          <a:p>
            <a:pPr eaLnBrk="1" hangingPunct="1"/>
            <a:r>
              <a:rPr lang="en-US" dirty="0" smtClean="0"/>
              <a:t>Synchronous scanning &amp; handshaking are used with DMMs and will be covered in greater depth in DMM training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0" y="0"/>
            <a:ext cx="6934200" cy="914400"/>
          </a:xfrm>
          <a:noFill/>
        </p:spPr>
        <p:txBody>
          <a:bodyPr/>
          <a:lstStyle/>
          <a:p>
            <a:pPr eaLnBrk="1" hangingPunct="1"/>
            <a:r>
              <a:rPr lang="en-US" b="1" dirty="0" smtClean="0"/>
              <a:t>Matrix Configurations</a:t>
            </a:r>
          </a:p>
        </p:txBody>
      </p:sp>
      <p:grpSp>
        <p:nvGrpSpPr>
          <p:cNvPr id="2" name="Group 299"/>
          <p:cNvGrpSpPr/>
          <p:nvPr/>
        </p:nvGrpSpPr>
        <p:grpSpPr>
          <a:xfrm>
            <a:off x="867592" y="4248785"/>
            <a:ext cx="4953000" cy="1530350"/>
            <a:chOff x="1371600" y="2054225"/>
            <a:chExt cx="4953000" cy="1530350"/>
          </a:xfrm>
        </p:grpSpPr>
        <p:sp>
          <p:nvSpPr>
            <p:cNvPr id="80899" name="Line 433"/>
            <p:cNvSpPr>
              <a:spLocks noChangeShapeType="1"/>
            </p:cNvSpPr>
            <p:nvPr/>
          </p:nvSpPr>
          <p:spPr bwMode="auto">
            <a:xfrm>
              <a:off x="3886200" y="2362200"/>
              <a:ext cx="0" cy="381000"/>
            </a:xfrm>
            <a:prstGeom prst="line">
              <a:avLst/>
            </a:prstGeom>
            <a:noFill/>
            <a:ln w="38100">
              <a:solidFill>
                <a:schemeClr val="tx1"/>
              </a:solidFill>
              <a:round/>
              <a:headEnd/>
              <a:tailEnd/>
            </a:ln>
          </p:spPr>
          <p:txBody>
            <a:bodyPr/>
            <a:lstStyle/>
            <a:p>
              <a:endParaRPr lang="en-US"/>
            </a:p>
          </p:txBody>
        </p:sp>
        <p:sp>
          <p:nvSpPr>
            <p:cNvPr id="80900" name="Line 432"/>
            <p:cNvSpPr>
              <a:spLocks noChangeShapeType="1"/>
            </p:cNvSpPr>
            <p:nvPr/>
          </p:nvSpPr>
          <p:spPr bwMode="auto">
            <a:xfrm>
              <a:off x="1676400" y="2743200"/>
              <a:ext cx="2209800" cy="0"/>
            </a:xfrm>
            <a:prstGeom prst="line">
              <a:avLst/>
            </a:prstGeom>
            <a:noFill/>
            <a:ln w="9525">
              <a:solidFill>
                <a:schemeClr val="tx1"/>
              </a:solidFill>
              <a:round/>
              <a:headEnd/>
              <a:tailEnd/>
            </a:ln>
          </p:spPr>
          <p:txBody>
            <a:bodyPr/>
            <a:lstStyle/>
            <a:p>
              <a:endParaRPr lang="en-US"/>
            </a:p>
          </p:txBody>
        </p:sp>
        <p:sp>
          <p:nvSpPr>
            <p:cNvPr id="81036" name="Line 284"/>
            <p:cNvSpPr>
              <a:spLocks noChangeShapeType="1"/>
            </p:cNvSpPr>
            <p:nvPr/>
          </p:nvSpPr>
          <p:spPr bwMode="auto">
            <a:xfrm>
              <a:off x="2286000" y="2743200"/>
              <a:ext cx="1600200" cy="0"/>
            </a:xfrm>
            <a:prstGeom prst="line">
              <a:avLst/>
            </a:prstGeom>
            <a:noFill/>
            <a:ln w="38100">
              <a:solidFill>
                <a:schemeClr val="tx1"/>
              </a:solidFill>
              <a:round/>
              <a:headEnd/>
              <a:tailEnd/>
            </a:ln>
          </p:spPr>
          <p:txBody>
            <a:bodyPr/>
            <a:lstStyle/>
            <a:p>
              <a:endParaRPr lang="en-US"/>
            </a:p>
          </p:txBody>
        </p:sp>
        <p:sp>
          <p:nvSpPr>
            <p:cNvPr id="81037" name="Line 285"/>
            <p:cNvSpPr>
              <a:spLocks noChangeShapeType="1"/>
            </p:cNvSpPr>
            <p:nvPr/>
          </p:nvSpPr>
          <p:spPr bwMode="auto">
            <a:xfrm>
              <a:off x="2819400" y="3124200"/>
              <a:ext cx="1066800" cy="0"/>
            </a:xfrm>
            <a:prstGeom prst="line">
              <a:avLst/>
            </a:prstGeom>
            <a:noFill/>
            <a:ln w="38100">
              <a:solidFill>
                <a:schemeClr val="tx1"/>
              </a:solidFill>
              <a:round/>
              <a:headEnd/>
              <a:tailEnd/>
            </a:ln>
          </p:spPr>
          <p:txBody>
            <a:bodyPr/>
            <a:lstStyle/>
            <a:p>
              <a:endParaRPr lang="en-US"/>
            </a:p>
          </p:txBody>
        </p:sp>
        <p:sp>
          <p:nvSpPr>
            <p:cNvPr id="81038" name="Line 286"/>
            <p:cNvSpPr>
              <a:spLocks noChangeShapeType="1"/>
            </p:cNvSpPr>
            <p:nvPr/>
          </p:nvSpPr>
          <p:spPr bwMode="auto">
            <a:xfrm>
              <a:off x="3352800" y="3505200"/>
              <a:ext cx="533400" cy="0"/>
            </a:xfrm>
            <a:prstGeom prst="line">
              <a:avLst/>
            </a:prstGeom>
            <a:noFill/>
            <a:ln w="38100">
              <a:solidFill>
                <a:schemeClr val="tx1"/>
              </a:solidFill>
              <a:round/>
              <a:headEnd/>
              <a:tailEnd/>
            </a:ln>
          </p:spPr>
          <p:txBody>
            <a:bodyPr/>
            <a:lstStyle/>
            <a:p>
              <a:endParaRPr lang="en-US"/>
            </a:p>
          </p:txBody>
        </p:sp>
        <p:sp>
          <p:nvSpPr>
            <p:cNvPr id="81039" name="Line 287"/>
            <p:cNvSpPr>
              <a:spLocks noChangeShapeType="1"/>
            </p:cNvSpPr>
            <p:nvPr/>
          </p:nvSpPr>
          <p:spPr bwMode="auto">
            <a:xfrm>
              <a:off x="2286000" y="2362200"/>
              <a:ext cx="0" cy="381000"/>
            </a:xfrm>
            <a:prstGeom prst="line">
              <a:avLst/>
            </a:prstGeom>
            <a:noFill/>
            <a:ln w="38100">
              <a:solidFill>
                <a:schemeClr val="tx1"/>
              </a:solidFill>
              <a:round/>
              <a:headEnd/>
              <a:tailEnd/>
            </a:ln>
          </p:spPr>
          <p:txBody>
            <a:bodyPr/>
            <a:lstStyle/>
            <a:p>
              <a:endParaRPr lang="en-US"/>
            </a:p>
          </p:txBody>
        </p:sp>
        <p:sp>
          <p:nvSpPr>
            <p:cNvPr id="81040" name="Line 288"/>
            <p:cNvSpPr>
              <a:spLocks noChangeShapeType="1"/>
            </p:cNvSpPr>
            <p:nvPr/>
          </p:nvSpPr>
          <p:spPr bwMode="auto">
            <a:xfrm>
              <a:off x="2819400" y="2362200"/>
              <a:ext cx="0" cy="762000"/>
            </a:xfrm>
            <a:prstGeom prst="line">
              <a:avLst/>
            </a:prstGeom>
            <a:noFill/>
            <a:ln w="38100">
              <a:solidFill>
                <a:schemeClr val="tx1"/>
              </a:solidFill>
              <a:round/>
              <a:headEnd/>
              <a:tailEnd/>
            </a:ln>
          </p:spPr>
          <p:txBody>
            <a:bodyPr/>
            <a:lstStyle/>
            <a:p>
              <a:endParaRPr lang="en-US"/>
            </a:p>
          </p:txBody>
        </p:sp>
        <p:sp>
          <p:nvSpPr>
            <p:cNvPr id="81041" name="Line 289"/>
            <p:cNvSpPr>
              <a:spLocks noChangeShapeType="1"/>
            </p:cNvSpPr>
            <p:nvPr/>
          </p:nvSpPr>
          <p:spPr bwMode="auto">
            <a:xfrm>
              <a:off x="3352800" y="2362200"/>
              <a:ext cx="0" cy="1143000"/>
            </a:xfrm>
            <a:prstGeom prst="line">
              <a:avLst/>
            </a:prstGeom>
            <a:noFill/>
            <a:ln w="38100">
              <a:solidFill>
                <a:schemeClr val="tx1"/>
              </a:solidFill>
              <a:round/>
              <a:headEnd/>
              <a:tailEnd/>
            </a:ln>
          </p:spPr>
          <p:txBody>
            <a:bodyPr/>
            <a:lstStyle/>
            <a:p>
              <a:endParaRPr lang="en-US"/>
            </a:p>
          </p:txBody>
        </p:sp>
        <p:sp>
          <p:nvSpPr>
            <p:cNvPr id="81042" name="Line 291"/>
            <p:cNvSpPr>
              <a:spLocks noChangeShapeType="1"/>
            </p:cNvSpPr>
            <p:nvPr/>
          </p:nvSpPr>
          <p:spPr bwMode="auto">
            <a:xfrm flipV="1">
              <a:off x="2057400" y="2667000"/>
              <a:ext cx="76200" cy="76200"/>
            </a:xfrm>
            <a:prstGeom prst="line">
              <a:avLst/>
            </a:prstGeom>
            <a:noFill/>
            <a:ln w="9525">
              <a:solidFill>
                <a:schemeClr val="tx1"/>
              </a:solidFill>
              <a:round/>
              <a:headEnd/>
              <a:tailEnd/>
            </a:ln>
          </p:spPr>
          <p:txBody>
            <a:bodyPr/>
            <a:lstStyle/>
            <a:p>
              <a:endParaRPr lang="en-US"/>
            </a:p>
          </p:txBody>
        </p:sp>
        <p:sp>
          <p:nvSpPr>
            <p:cNvPr id="81043" name="Line 292"/>
            <p:cNvSpPr>
              <a:spLocks noChangeShapeType="1"/>
            </p:cNvSpPr>
            <p:nvPr/>
          </p:nvSpPr>
          <p:spPr bwMode="auto">
            <a:xfrm flipV="1">
              <a:off x="2133600" y="2590800"/>
              <a:ext cx="1588" cy="76200"/>
            </a:xfrm>
            <a:prstGeom prst="line">
              <a:avLst/>
            </a:prstGeom>
            <a:noFill/>
            <a:ln w="9525">
              <a:solidFill>
                <a:schemeClr val="tx1"/>
              </a:solidFill>
              <a:round/>
              <a:headEnd/>
              <a:tailEnd/>
            </a:ln>
          </p:spPr>
          <p:txBody>
            <a:bodyPr/>
            <a:lstStyle/>
            <a:p>
              <a:endParaRPr lang="en-US"/>
            </a:p>
          </p:txBody>
        </p:sp>
        <p:sp>
          <p:nvSpPr>
            <p:cNvPr id="81044" name="Line 293"/>
            <p:cNvSpPr>
              <a:spLocks noChangeShapeType="1"/>
            </p:cNvSpPr>
            <p:nvPr/>
          </p:nvSpPr>
          <p:spPr bwMode="auto">
            <a:xfrm flipV="1">
              <a:off x="2209800" y="2514600"/>
              <a:ext cx="76200" cy="76200"/>
            </a:xfrm>
            <a:prstGeom prst="line">
              <a:avLst/>
            </a:prstGeom>
            <a:noFill/>
            <a:ln w="9525">
              <a:solidFill>
                <a:schemeClr val="tx1"/>
              </a:solidFill>
              <a:round/>
              <a:headEnd/>
              <a:tailEnd/>
            </a:ln>
          </p:spPr>
          <p:txBody>
            <a:bodyPr/>
            <a:lstStyle/>
            <a:p>
              <a:endParaRPr lang="en-US"/>
            </a:p>
          </p:txBody>
        </p:sp>
        <p:sp>
          <p:nvSpPr>
            <p:cNvPr id="81045" name="Oval 294"/>
            <p:cNvSpPr>
              <a:spLocks noChangeArrowheads="1"/>
            </p:cNvSpPr>
            <p:nvPr/>
          </p:nvSpPr>
          <p:spPr bwMode="auto">
            <a:xfrm>
              <a:off x="2011363" y="2700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46" name="Oval 295"/>
            <p:cNvSpPr>
              <a:spLocks noChangeArrowheads="1"/>
            </p:cNvSpPr>
            <p:nvPr/>
          </p:nvSpPr>
          <p:spPr bwMode="auto">
            <a:xfrm>
              <a:off x="2243138" y="2471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47" name="Line 296"/>
            <p:cNvSpPr>
              <a:spLocks noChangeShapeType="1"/>
            </p:cNvSpPr>
            <p:nvPr/>
          </p:nvSpPr>
          <p:spPr bwMode="auto">
            <a:xfrm flipV="1">
              <a:off x="2595563" y="2667000"/>
              <a:ext cx="76200" cy="76200"/>
            </a:xfrm>
            <a:prstGeom prst="line">
              <a:avLst/>
            </a:prstGeom>
            <a:noFill/>
            <a:ln w="9525">
              <a:solidFill>
                <a:schemeClr val="tx1"/>
              </a:solidFill>
              <a:round/>
              <a:headEnd/>
              <a:tailEnd/>
            </a:ln>
          </p:spPr>
          <p:txBody>
            <a:bodyPr/>
            <a:lstStyle/>
            <a:p>
              <a:endParaRPr lang="en-US"/>
            </a:p>
          </p:txBody>
        </p:sp>
        <p:sp>
          <p:nvSpPr>
            <p:cNvPr id="81048" name="Line 297"/>
            <p:cNvSpPr>
              <a:spLocks noChangeShapeType="1"/>
            </p:cNvSpPr>
            <p:nvPr/>
          </p:nvSpPr>
          <p:spPr bwMode="auto">
            <a:xfrm flipV="1">
              <a:off x="2671763" y="2590800"/>
              <a:ext cx="1587" cy="76200"/>
            </a:xfrm>
            <a:prstGeom prst="line">
              <a:avLst/>
            </a:prstGeom>
            <a:noFill/>
            <a:ln w="9525">
              <a:solidFill>
                <a:schemeClr val="tx1"/>
              </a:solidFill>
              <a:round/>
              <a:headEnd/>
              <a:tailEnd/>
            </a:ln>
          </p:spPr>
          <p:txBody>
            <a:bodyPr/>
            <a:lstStyle/>
            <a:p>
              <a:endParaRPr lang="en-US"/>
            </a:p>
          </p:txBody>
        </p:sp>
        <p:sp>
          <p:nvSpPr>
            <p:cNvPr id="81049" name="Line 298"/>
            <p:cNvSpPr>
              <a:spLocks noChangeShapeType="1"/>
            </p:cNvSpPr>
            <p:nvPr/>
          </p:nvSpPr>
          <p:spPr bwMode="auto">
            <a:xfrm flipV="1">
              <a:off x="2747963" y="2514600"/>
              <a:ext cx="76200" cy="76200"/>
            </a:xfrm>
            <a:prstGeom prst="line">
              <a:avLst/>
            </a:prstGeom>
            <a:noFill/>
            <a:ln w="9525">
              <a:solidFill>
                <a:schemeClr val="tx1"/>
              </a:solidFill>
              <a:round/>
              <a:headEnd/>
              <a:tailEnd/>
            </a:ln>
          </p:spPr>
          <p:txBody>
            <a:bodyPr/>
            <a:lstStyle/>
            <a:p>
              <a:endParaRPr lang="en-US"/>
            </a:p>
          </p:txBody>
        </p:sp>
        <p:sp>
          <p:nvSpPr>
            <p:cNvPr id="81050" name="Oval 299"/>
            <p:cNvSpPr>
              <a:spLocks noChangeArrowheads="1"/>
            </p:cNvSpPr>
            <p:nvPr/>
          </p:nvSpPr>
          <p:spPr bwMode="auto">
            <a:xfrm>
              <a:off x="2547938" y="2700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51" name="Oval 300"/>
            <p:cNvSpPr>
              <a:spLocks noChangeArrowheads="1"/>
            </p:cNvSpPr>
            <p:nvPr/>
          </p:nvSpPr>
          <p:spPr bwMode="auto">
            <a:xfrm>
              <a:off x="2781300" y="2471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52" name="Line 301"/>
            <p:cNvSpPr>
              <a:spLocks noChangeShapeType="1"/>
            </p:cNvSpPr>
            <p:nvPr/>
          </p:nvSpPr>
          <p:spPr bwMode="auto">
            <a:xfrm flipV="1">
              <a:off x="3124200" y="2671763"/>
              <a:ext cx="76200" cy="76200"/>
            </a:xfrm>
            <a:prstGeom prst="line">
              <a:avLst/>
            </a:prstGeom>
            <a:noFill/>
            <a:ln w="9525">
              <a:solidFill>
                <a:schemeClr val="tx1"/>
              </a:solidFill>
              <a:round/>
              <a:headEnd/>
              <a:tailEnd/>
            </a:ln>
          </p:spPr>
          <p:txBody>
            <a:bodyPr/>
            <a:lstStyle/>
            <a:p>
              <a:endParaRPr lang="en-US"/>
            </a:p>
          </p:txBody>
        </p:sp>
        <p:sp>
          <p:nvSpPr>
            <p:cNvPr id="81053" name="Line 302"/>
            <p:cNvSpPr>
              <a:spLocks noChangeShapeType="1"/>
            </p:cNvSpPr>
            <p:nvPr/>
          </p:nvSpPr>
          <p:spPr bwMode="auto">
            <a:xfrm flipV="1">
              <a:off x="3200400" y="2595563"/>
              <a:ext cx="1588" cy="76200"/>
            </a:xfrm>
            <a:prstGeom prst="line">
              <a:avLst/>
            </a:prstGeom>
            <a:noFill/>
            <a:ln w="9525">
              <a:solidFill>
                <a:schemeClr val="tx1"/>
              </a:solidFill>
              <a:round/>
              <a:headEnd/>
              <a:tailEnd/>
            </a:ln>
          </p:spPr>
          <p:txBody>
            <a:bodyPr/>
            <a:lstStyle/>
            <a:p>
              <a:endParaRPr lang="en-US"/>
            </a:p>
          </p:txBody>
        </p:sp>
        <p:sp>
          <p:nvSpPr>
            <p:cNvPr id="81054" name="Line 303"/>
            <p:cNvSpPr>
              <a:spLocks noChangeShapeType="1"/>
            </p:cNvSpPr>
            <p:nvPr/>
          </p:nvSpPr>
          <p:spPr bwMode="auto">
            <a:xfrm flipV="1">
              <a:off x="3276600" y="2519363"/>
              <a:ext cx="76200" cy="76200"/>
            </a:xfrm>
            <a:prstGeom prst="line">
              <a:avLst/>
            </a:prstGeom>
            <a:noFill/>
            <a:ln w="9525">
              <a:solidFill>
                <a:schemeClr val="tx1"/>
              </a:solidFill>
              <a:round/>
              <a:headEnd/>
              <a:tailEnd/>
            </a:ln>
          </p:spPr>
          <p:txBody>
            <a:bodyPr/>
            <a:lstStyle/>
            <a:p>
              <a:endParaRPr lang="en-US"/>
            </a:p>
          </p:txBody>
        </p:sp>
        <p:sp>
          <p:nvSpPr>
            <p:cNvPr id="81055" name="Oval 304"/>
            <p:cNvSpPr>
              <a:spLocks noChangeArrowheads="1"/>
            </p:cNvSpPr>
            <p:nvPr/>
          </p:nvSpPr>
          <p:spPr bwMode="auto">
            <a:xfrm>
              <a:off x="3078163" y="27051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56" name="Oval 305"/>
            <p:cNvSpPr>
              <a:spLocks noChangeArrowheads="1"/>
            </p:cNvSpPr>
            <p:nvPr/>
          </p:nvSpPr>
          <p:spPr bwMode="auto">
            <a:xfrm>
              <a:off x="3309938" y="24765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57" name="Line 306"/>
            <p:cNvSpPr>
              <a:spLocks noChangeShapeType="1"/>
            </p:cNvSpPr>
            <p:nvPr/>
          </p:nvSpPr>
          <p:spPr bwMode="auto">
            <a:xfrm flipV="1">
              <a:off x="3662363" y="2662238"/>
              <a:ext cx="76200" cy="76200"/>
            </a:xfrm>
            <a:prstGeom prst="line">
              <a:avLst/>
            </a:prstGeom>
            <a:noFill/>
            <a:ln w="9525">
              <a:solidFill>
                <a:schemeClr val="tx1"/>
              </a:solidFill>
              <a:round/>
              <a:headEnd/>
              <a:tailEnd/>
            </a:ln>
          </p:spPr>
          <p:txBody>
            <a:bodyPr/>
            <a:lstStyle/>
            <a:p>
              <a:endParaRPr lang="en-US"/>
            </a:p>
          </p:txBody>
        </p:sp>
        <p:sp>
          <p:nvSpPr>
            <p:cNvPr id="81058" name="Line 307"/>
            <p:cNvSpPr>
              <a:spLocks noChangeShapeType="1"/>
            </p:cNvSpPr>
            <p:nvPr/>
          </p:nvSpPr>
          <p:spPr bwMode="auto">
            <a:xfrm flipV="1">
              <a:off x="3738563" y="2586038"/>
              <a:ext cx="1587" cy="76200"/>
            </a:xfrm>
            <a:prstGeom prst="line">
              <a:avLst/>
            </a:prstGeom>
            <a:noFill/>
            <a:ln w="9525">
              <a:solidFill>
                <a:schemeClr val="tx1"/>
              </a:solidFill>
              <a:round/>
              <a:headEnd/>
              <a:tailEnd/>
            </a:ln>
          </p:spPr>
          <p:txBody>
            <a:bodyPr/>
            <a:lstStyle/>
            <a:p>
              <a:endParaRPr lang="en-US"/>
            </a:p>
          </p:txBody>
        </p:sp>
        <p:sp>
          <p:nvSpPr>
            <p:cNvPr id="81059" name="Line 308"/>
            <p:cNvSpPr>
              <a:spLocks noChangeShapeType="1"/>
            </p:cNvSpPr>
            <p:nvPr/>
          </p:nvSpPr>
          <p:spPr bwMode="auto">
            <a:xfrm flipV="1">
              <a:off x="3814763" y="2509838"/>
              <a:ext cx="76200" cy="76200"/>
            </a:xfrm>
            <a:prstGeom prst="line">
              <a:avLst/>
            </a:prstGeom>
            <a:noFill/>
            <a:ln w="9525">
              <a:solidFill>
                <a:schemeClr val="tx1"/>
              </a:solidFill>
              <a:round/>
              <a:headEnd/>
              <a:tailEnd/>
            </a:ln>
          </p:spPr>
          <p:txBody>
            <a:bodyPr/>
            <a:lstStyle/>
            <a:p>
              <a:endParaRPr lang="en-US"/>
            </a:p>
          </p:txBody>
        </p:sp>
        <p:sp>
          <p:nvSpPr>
            <p:cNvPr id="81060" name="Oval 309"/>
            <p:cNvSpPr>
              <a:spLocks noChangeArrowheads="1"/>
            </p:cNvSpPr>
            <p:nvPr/>
          </p:nvSpPr>
          <p:spPr bwMode="auto">
            <a:xfrm>
              <a:off x="3614738" y="26955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61" name="Oval 310"/>
            <p:cNvSpPr>
              <a:spLocks noChangeArrowheads="1"/>
            </p:cNvSpPr>
            <p:nvPr/>
          </p:nvSpPr>
          <p:spPr bwMode="auto">
            <a:xfrm>
              <a:off x="3848100" y="24669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62" name="Line 311"/>
            <p:cNvSpPr>
              <a:spLocks noChangeShapeType="1"/>
            </p:cNvSpPr>
            <p:nvPr/>
          </p:nvSpPr>
          <p:spPr bwMode="auto">
            <a:xfrm flipV="1">
              <a:off x="2062163" y="3048000"/>
              <a:ext cx="76200" cy="76200"/>
            </a:xfrm>
            <a:prstGeom prst="line">
              <a:avLst/>
            </a:prstGeom>
            <a:noFill/>
            <a:ln w="9525">
              <a:solidFill>
                <a:schemeClr val="tx1"/>
              </a:solidFill>
              <a:round/>
              <a:headEnd/>
              <a:tailEnd/>
            </a:ln>
          </p:spPr>
          <p:txBody>
            <a:bodyPr/>
            <a:lstStyle/>
            <a:p>
              <a:endParaRPr lang="en-US"/>
            </a:p>
          </p:txBody>
        </p:sp>
        <p:sp>
          <p:nvSpPr>
            <p:cNvPr id="81063" name="Line 312"/>
            <p:cNvSpPr>
              <a:spLocks noChangeShapeType="1"/>
            </p:cNvSpPr>
            <p:nvPr/>
          </p:nvSpPr>
          <p:spPr bwMode="auto">
            <a:xfrm flipV="1">
              <a:off x="2138363" y="2971800"/>
              <a:ext cx="1587" cy="76200"/>
            </a:xfrm>
            <a:prstGeom prst="line">
              <a:avLst/>
            </a:prstGeom>
            <a:noFill/>
            <a:ln w="9525">
              <a:solidFill>
                <a:schemeClr val="tx1"/>
              </a:solidFill>
              <a:round/>
              <a:headEnd/>
              <a:tailEnd/>
            </a:ln>
          </p:spPr>
          <p:txBody>
            <a:bodyPr/>
            <a:lstStyle/>
            <a:p>
              <a:endParaRPr lang="en-US"/>
            </a:p>
          </p:txBody>
        </p:sp>
        <p:sp>
          <p:nvSpPr>
            <p:cNvPr id="81064" name="Line 313"/>
            <p:cNvSpPr>
              <a:spLocks noChangeShapeType="1"/>
            </p:cNvSpPr>
            <p:nvPr/>
          </p:nvSpPr>
          <p:spPr bwMode="auto">
            <a:xfrm flipV="1">
              <a:off x="2214563" y="2895600"/>
              <a:ext cx="76200" cy="76200"/>
            </a:xfrm>
            <a:prstGeom prst="line">
              <a:avLst/>
            </a:prstGeom>
            <a:noFill/>
            <a:ln w="9525">
              <a:solidFill>
                <a:schemeClr val="tx1"/>
              </a:solidFill>
              <a:round/>
              <a:headEnd/>
              <a:tailEnd/>
            </a:ln>
          </p:spPr>
          <p:txBody>
            <a:bodyPr/>
            <a:lstStyle/>
            <a:p>
              <a:endParaRPr lang="en-US"/>
            </a:p>
          </p:txBody>
        </p:sp>
        <p:sp>
          <p:nvSpPr>
            <p:cNvPr id="81065" name="Oval 314"/>
            <p:cNvSpPr>
              <a:spLocks noChangeArrowheads="1"/>
            </p:cNvSpPr>
            <p:nvPr/>
          </p:nvSpPr>
          <p:spPr bwMode="auto">
            <a:xfrm>
              <a:off x="2014538" y="3081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66" name="Oval 315"/>
            <p:cNvSpPr>
              <a:spLocks noChangeArrowheads="1"/>
            </p:cNvSpPr>
            <p:nvPr/>
          </p:nvSpPr>
          <p:spPr bwMode="auto">
            <a:xfrm>
              <a:off x="2247900" y="2852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67" name="Line 316"/>
            <p:cNvSpPr>
              <a:spLocks noChangeShapeType="1"/>
            </p:cNvSpPr>
            <p:nvPr/>
          </p:nvSpPr>
          <p:spPr bwMode="auto">
            <a:xfrm flipV="1">
              <a:off x="2601913" y="3048000"/>
              <a:ext cx="76200" cy="76200"/>
            </a:xfrm>
            <a:prstGeom prst="line">
              <a:avLst/>
            </a:prstGeom>
            <a:noFill/>
            <a:ln w="9525">
              <a:solidFill>
                <a:schemeClr val="tx1"/>
              </a:solidFill>
              <a:round/>
              <a:headEnd/>
              <a:tailEnd/>
            </a:ln>
          </p:spPr>
          <p:txBody>
            <a:bodyPr/>
            <a:lstStyle/>
            <a:p>
              <a:endParaRPr lang="en-US"/>
            </a:p>
          </p:txBody>
        </p:sp>
        <p:sp>
          <p:nvSpPr>
            <p:cNvPr id="81068" name="Line 317"/>
            <p:cNvSpPr>
              <a:spLocks noChangeShapeType="1"/>
            </p:cNvSpPr>
            <p:nvPr/>
          </p:nvSpPr>
          <p:spPr bwMode="auto">
            <a:xfrm flipV="1">
              <a:off x="2678113" y="2971800"/>
              <a:ext cx="0" cy="76200"/>
            </a:xfrm>
            <a:prstGeom prst="line">
              <a:avLst/>
            </a:prstGeom>
            <a:noFill/>
            <a:ln w="9525">
              <a:solidFill>
                <a:schemeClr val="tx1"/>
              </a:solidFill>
              <a:round/>
              <a:headEnd/>
              <a:tailEnd/>
            </a:ln>
          </p:spPr>
          <p:txBody>
            <a:bodyPr/>
            <a:lstStyle/>
            <a:p>
              <a:endParaRPr lang="en-US"/>
            </a:p>
          </p:txBody>
        </p:sp>
        <p:sp>
          <p:nvSpPr>
            <p:cNvPr id="81069" name="Line 318"/>
            <p:cNvSpPr>
              <a:spLocks noChangeShapeType="1"/>
            </p:cNvSpPr>
            <p:nvPr/>
          </p:nvSpPr>
          <p:spPr bwMode="auto">
            <a:xfrm flipV="1">
              <a:off x="2754313" y="2895600"/>
              <a:ext cx="76200" cy="76200"/>
            </a:xfrm>
            <a:prstGeom prst="line">
              <a:avLst/>
            </a:prstGeom>
            <a:noFill/>
            <a:ln w="9525">
              <a:solidFill>
                <a:schemeClr val="tx1"/>
              </a:solidFill>
              <a:round/>
              <a:headEnd/>
              <a:tailEnd/>
            </a:ln>
          </p:spPr>
          <p:txBody>
            <a:bodyPr/>
            <a:lstStyle/>
            <a:p>
              <a:endParaRPr lang="en-US"/>
            </a:p>
          </p:txBody>
        </p:sp>
        <p:sp>
          <p:nvSpPr>
            <p:cNvPr id="81070" name="Oval 319"/>
            <p:cNvSpPr>
              <a:spLocks noChangeArrowheads="1"/>
            </p:cNvSpPr>
            <p:nvPr/>
          </p:nvSpPr>
          <p:spPr bwMode="auto">
            <a:xfrm>
              <a:off x="2552700" y="3081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71" name="Oval 320"/>
            <p:cNvSpPr>
              <a:spLocks noChangeArrowheads="1"/>
            </p:cNvSpPr>
            <p:nvPr/>
          </p:nvSpPr>
          <p:spPr bwMode="auto">
            <a:xfrm>
              <a:off x="2786063" y="2852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72" name="Line 321"/>
            <p:cNvSpPr>
              <a:spLocks noChangeShapeType="1"/>
            </p:cNvSpPr>
            <p:nvPr/>
          </p:nvSpPr>
          <p:spPr bwMode="auto">
            <a:xfrm flipV="1">
              <a:off x="3128963" y="3052763"/>
              <a:ext cx="76200" cy="76200"/>
            </a:xfrm>
            <a:prstGeom prst="line">
              <a:avLst/>
            </a:prstGeom>
            <a:noFill/>
            <a:ln w="9525">
              <a:solidFill>
                <a:schemeClr val="tx1"/>
              </a:solidFill>
              <a:round/>
              <a:headEnd/>
              <a:tailEnd/>
            </a:ln>
          </p:spPr>
          <p:txBody>
            <a:bodyPr/>
            <a:lstStyle/>
            <a:p>
              <a:endParaRPr lang="en-US"/>
            </a:p>
          </p:txBody>
        </p:sp>
        <p:sp>
          <p:nvSpPr>
            <p:cNvPr id="81073" name="Line 322"/>
            <p:cNvSpPr>
              <a:spLocks noChangeShapeType="1"/>
            </p:cNvSpPr>
            <p:nvPr/>
          </p:nvSpPr>
          <p:spPr bwMode="auto">
            <a:xfrm flipV="1">
              <a:off x="3205163" y="2976563"/>
              <a:ext cx="1587" cy="76200"/>
            </a:xfrm>
            <a:prstGeom prst="line">
              <a:avLst/>
            </a:prstGeom>
            <a:noFill/>
            <a:ln w="9525">
              <a:solidFill>
                <a:schemeClr val="tx1"/>
              </a:solidFill>
              <a:round/>
              <a:headEnd/>
              <a:tailEnd/>
            </a:ln>
          </p:spPr>
          <p:txBody>
            <a:bodyPr/>
            <a:lstStyle/>
            <a:p>
              <a:endParaRPr lang="en-US"/>
            </a:p>
          </p:txBody>
        </p:sp>
        <p:sp>
          <p:nvSpPr>
            <p:cNvPr id="81074" name="Line 323"/>
            <p:cNvSpPr>
              <a:spLocks noChangeShapeType="1"/>
            </p:cNvSpPr>
            <p:nvPr/>
          </p:nvSpPr>
          <p:spPr bwMode="auto">
            <a:xfrm flipV="1">
              <a:off x="3281363" y="2900363"/>
              <a:ext cx="76200" cy="76200"/>
            </a:xfrm>
            <a:prstGeom prst="line">
              <a:avLst/>
            </a:prstGeom>
            <a:noFill/>
            <a:ln w="9525">
              <a:solidFill>
                <a:schemeClr val="tx1"/>
              </a:solidFill>
              <a:round/>
              <a:headEnd/>
              <a:tailEnd/>
            </a:ln>
          </p:spPr>
          <p:txBody>
            <a:bodyPr/>
            <a:lstStyle/>
            <a:p>
              <a:endParaRPr lang="en-US"/>
            </a:p>
          </p:txBody>
        </p:sp>
        <p:sp>
          <p:nvSpPr>
            <p:cNvPr id="81075" name="Oval 324"/>
            <p:cNvSpPr>
              <a:spLocks noChangeArrowheads="1"/>
            </p:cNvSpPr>
            <p:nvPr/>
          </p:nvSpPr>
          <p:spPr bwMode="auto">
            <a:xfrm>
              <a:off x="3081338" y="30861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76" name="Oval 325"/>
            <p:cNvSpPr>
              <a:spLocks noChangeArrowheads="1"/>
            </p:cNvSpPr>
            <p:nvPr/>
          </p:nvSpPr>
          <p:spPr bwMode="auto">
            <a:xfrm>
              <a:off x="3314700" y="28575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77" name="Line 326"/>
            <p:cNvSpPr>
              <a:spLocks noChangeShapeType="1"/>
            </p:cNvSpPr>
            <p:nvPr/>
          </p:nvSpPr>
          <p:spPr bwMode="auto">
            <a:xfrm flipV="1">
              <a:off x="3668713" y="3043238"/>
              <a:ext cx="76200" cy="76200"/>
            </a:xfrm>
            <a:prstGeom prst="line">
              <a:avLst/>
            </a:prstGeom>
            <a:noFill/>
            <a:ln w="9525">
              <a:solidFill>
                <a:schemeClr val="tx1"/>
              </a:solidFill>
              <a:round/>
              <a:headEnd/>
              <a:tailEnd/>
            </a:ln>
          </p:spPr>
          <p:txBody>
            <a:bodyPr/>
            <a:lstStyle/>
            <a:p>
              <a:endParaRPr lang="en-US"/>
            </a:p>
          </p:txBody>
        </p:sp>
        <p:sp>
          <p:nvSpPr>
            <p:cNvPr id="81078" name="Line 327"/>
            <p:cNvSpPr>
              <a:spLocks noChangeShapeType="1"/>
            </p:cNvSpPr>
            <p:nvPr/>
          </p:nvSpPr>
          <p:spPr bwMode="auto">
            <a:xfrm flipV="1">
              <a:off x="3744913" y="2967038"/>
              <a:ext cx="0" cy="76200"/>
            </a:xfrm>
            <a:prstGeom prst="line">
              <a:avLst/>
            </a:prstGeom>
            <a:noFill/>
            <a:ln w="9525">
              <a:solidFill>
                <a:schemeClr val="tx1"/>
              </a:solidFill>
              <a:round/>
              <a:headEnd/>
              <a:tailEnd/>
            </a:ln>
          </p:spPr>
          <p:txBody>
            <a:bodyPr/>
            <a:lstStyle/>
            <a:p>
              <a:endParaRPr lang="en-US"/>
            </a:p>
          </p:txBody>
        </p:sp>
        <p:sp>
          <p:nvSpPr>
            <p:cNvPr id="81079" name="Line 328"/>
            <p:cNvSpPr>
              <a:spLocks noChangeShapeType="1"/>
            </p:cNvSpPr>
            <p:nvPr/>
          </p:nvSpPr>
          <p:spPr bwMode="auto">
            <a:xfrm flipV="1">
              <a:off x="3821113" y="2890838"/>
              <a:ext cx="76200" cy="76200"/>
            </a:xfrm>
            <a:prstGeom prst="line">
              <a:avLst/>
            </a:prstGeom>
            <a:noFill/>
            <a:ln w="9525">
              <a:solidFill>
                <a:schemeClr val="tx1"/>
              </a:solidFill>
              <a:round/>
              <a:headEnd/>
              <a:tailEnd/>
            </a:ln>
          </p:spPr>
          <p:txBody>
            <a:bodyPr/>
            <a:lstStyle/>
            <a:p>
              <a:endParaRPr lang="en-US"/>
            </a:p>
          </p:txBody>
        </p:sp>
        <p:sp>
          <p:nvSpPr>
            <p:cNvPr id="81080" name="Oval 329"/>
            <p:cNvSpPr>
              <a:spLocks noChangeArrowheads="1"/>
            </p:cNvSpPr>
            <p:nvPr/>
          </p:nvSpPr>
          <p:spPr bwMode="auto">
            <a:xfrm>
              <a:off x="3619500" y="30765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81" name="Oval 330"/>
            <p:cNvSpPr>
              <a:spLocks noChangeArrowheads="1"/>
            </p:cNvSpPr>
            <p:nvPr/>
          </p:nvSpPr>
          <p:spPr bwMode="auto">
            <a:xfrm>
              <a:off x="3852863" y="28479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82" name="Line 331"/>
            <p:cNvSpPr>
              <a:spLocks noChangeShapeType="1"/>
            </p:cNvSpPr>
            <p:nvPr/>
          </p:nvSpPr>
          <p:spPr bwMode="auto">
            <a:xfrm flipV="1">
              <a:off x="2057400" y="3429000"/>
              <a:ext cx="76200" cy="76200"/>
            </a:xfrm>
            <a:prstGeom prst="line">
              <a:avLst/>
            </a:prstGeom>
            <a:noFill/>
            <a:ln w="9525">
              <a:solidFill>
                <a:schemeClr val="tx1"/>
              </a:solidFill>
              <a:round/>
              <a:headEnd/>
              <a:tailEnd/>
            </a:ln>
          </p:spPr>
          <p:txBody>
            <a:bodyPr/>
            <a:lstStyle/>
            <a:p>
              <a:endParaRPr lang="en-US"/>
            </a:p>
          </p:txBody>
        </p:sp>
        <p:sp>
          <p:nvSpPr>
            <p:cNvPr id="81083" name="Line 332"/>
            <p:cNvSpPr>
              <a:spLocks noChangeShapeType="1"/>
            </p:cNvSpPr>
            <p:nvPr/>
          </p:nvSpPr>
          <p:spPr bwMode="auto">
            <a:xfrm flipV="1">
              <a:off x="2133600" y="3352800"/>
              <a:ext cx="1588" cy="76200"/>
            </a:xfrm>
            <a:prstGeom prst="line">
              <a:avLst/>
            </a:prstGeom>
            <a:noFill/>
            <a:ln w="9525">
              <a:solidFill>
                <a:schemeClr val="tx1"/>
              </a:solidFill>
              <a:round/>
              <a:headEnd/>
              <a:tailEnd/>
            </a:ln>
          </p:spPr>
          <p:txBody>
            <a:bodyPr/>
            <a:lstStyle/>
            <a:p>
              <a:endParaRPr lang="en-US"/>
            </a:p>
          </p:txBody>
        </p:sp>
        <p:sp>
          <p:nvSpPr>
            <p:cNvPr id="81084" name="Line 333"/>
            <p:cNvSpPr>
              <a:spLocks noChangeShapeType="1"/>
            </p:cNvSpPr>
            <p:nvPr/>
          </p:nvSpPr>
          <p:spPr bwMode="auto">
            <a:xfrm flipV="1">
              <a:off x="2209800" y="3276600"/>
              <a:ext cx="76200" cy="76200"/>
            </a:xfrm>
            <a:prstGeom prst="line">
              <a:avLst/>
            </a:prstGeom>
            <a:noFill/>
            <a:ln w="9525">
              <a:solidFill>
                <a:schemeClr val="tx1"/>
              </a:solidFill>
              <a:round/>
              <a:headEnd/>
              <a:tailEnd/>
            </a:ln>
          </p:spPr>
          <p:txBody>
            <a:bodyPr/>
            <a:lstStyle/>
            <a:p>
              <a:endParaRPr lang="en-US"/>
            </a:p>
          </p:txBody>
        </p:sp>
        <p:sp>
          <p:nvSpPr>
            <p:cNvPr id="81085" name="Oval 334"/>
            <p:cNvSpPr>
              <a:spLocks noChangeArrowheads="1"/>
            </p:cNvSpPr>
            <p:nvPr/>
          </p:nvSpPr>
          <p:spPr bwMode="auto">
            <a:xfrm>
              <a:off x="2011363" y="3462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86" name="Oval 335"/>
            <p:cNvSpPr>
              <a:spLocks noChangeArrowheads="1"/>
            </p:cNvSpPr>
            <p:nvPr/>
          </p:nvSpPr>
          <p:spPr bwMode="auto">
            <a:xfrm>
              <a:off x="2243138" y="3233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87" name="Line 336"/>
            <p:cNvSpPr>
              <a:spLocks noChangeShapeType="1"/>
            </p:cNvSpPr>
            <p:nvPr/>
          </p:nvSpPr>
          <p:spPr bwMode="auto">
            <a:xfrm flipV="1">
              <a:off x="2595563" y="3429000"/>
              <a:ext cx="76200" cy="76200"/>
            </a:xfrm>
            <a:prstGeom prst="line">
              <a:avLst/>
            </a:prstGeom>
            <a:noFill/>
            <a:ln w="9525">
              <a:solidFill>
                <a:schemeClr val="tx1"/>
              </a:solidFill>
              <a:round/>
              <a:headEnd/>
              <a:tailEnd/>
            </a:ln>
          </p:spPr>
          <p:txBody>
            <a:bodyPr/>
            <a:lstStyle/>
            <a:p>
              <a:endParaRPr lang="en-US"/>
            </a:p>
          </p:txBody>
        </p:sp>
        <p:sp>
          <p:nvSpPr>
            <p:cNvPr id="81088" name="Line 337"/>
            <p:cNvSpPr>
              <a:spLocks noChangeShapeType="1"/>
            </p:cNvSpPr>
            <p:nvPr/>
          </p:nvSpPr>
          <p:spPr bwMode="auto">
            <a:xfrm flipV="1">
              <a:off x="2671763" y="3352800"/>
              <a:ext cx="1587" cy="76200"/>
            </a:xfrm>
            <a:prstGeom prst="line">
              <a:avLst/>
            </a:prstGeom>
            <a:noFill/>
            <a:ln w="9525">
              <a:solidFill>
                <a:schemeClr val="tx1"/>
              </a:solidFill>
              <a:round/>
              <a:headEnd/>
              <a:tailEnd/>
            </a:ln>
          </p:spPr>
          <p:txBody>
            <a:bodyPr/>
            <a:lstStyle/>
            <a:p>
              <a:endParaRPr lang="en-US"/>
            </a:p>
          </p:txBody>
        </p:sp>
        <p:sp>
          <p:nvSpPr>
            <p:cNvPr id="81089" name="Line 338"/>
            <p:cNvSpPr>
              <a:spLocks noChangeShapeType="1"/>
            </p:cNvSpPr>
            <p:nvPr/>
          </p:nvSpPr>
          <p:spPr bwMode="auto">
            <a:xfrm flipV="1">
              <a:off x="2747963" y="3276600"/>
              <a:ext cx="76200" cy="76200"/>
            </a:xfrm>
            <a:prstGeom prst="line">
              <a:avLst/>
            </a:prstGeom>
            <a:noFill/>
            <a:ln w="9525">
              <a:solidFill>
                <a:schemeClr val="tx1"/>
              </a:solidFill>
              <a:round/>
              <a:headEnd/>
              <a:tailEnd/>
            </a:ln>
          </p:spPr>
          <p:txBody>
            <a:bodyPr/>
            <a:lstStyle/>
            <a:p>
              <a:endParaRPr lang="en-US"/>
            </a:p>
          </p:txBody>
        </p:sp>
        <p:sp>
          <p:nvSpPr>
            <p:cNvPr id="81090" name="Oval 339"/>
            <p:cNvSpPr>
              <a:spLocks noChangeArrowheads="1"/>
            </p:cNvSpPr>
            <p:nvPr/>
          </p:nvSpPr>
          <p:spPr bwMode="auto">
            <a:xfrm>
              <a:off x="2547938" y="3462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91" name="Oval 340"/>
            <p:cNvSpPr>
              <a:spLocks noChangeArrowheads="1"/>
            </p:cNvSpPr>
            <p:nvPr/>
          </p:nvSpPr>
          <p:spPr bwMode="auto">
            <a:xfrm>
              <a:off x="2781300" y="3233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92" name="Line 341"/>
            <p:cNvSpPr>
              <a:spLocks noChangeShapeType="1"/>
            </p:cNvSpPr>
            <p:nvPr/>
          </p:nvSpPr>
          <p:spPr bwMode="auto">
            <a:xfrm flipV="1">
              <a:off x="3124200" y="3433763"/>
              <a:ext cx="76200" cy="76200"/>
            </a:xfrm>
            <a:prstGeom prst="line">
              <a:avLst/>
            </a:prstGeom>
            <a:noFill/>
            <a:ln w="9525">
              <a:solidFill>
                <a:schemeClr val="tx1"/>
              </a:solidFill>
              <a:round/>
              <a:headEnd/>
              <a:tailEnd/>
            </a:ln>
          </p:spPr>
          <p:txBody>
            <a:bodyPr/>
            <a:lstStyle/>
            <a:p>
              <a:endParaRPr lang="en-US"/>
            </a:p>
          </p:txBody>
        </p:sp>
        <p:sp>
          <p:nvSpPr>
            <p:cNvPr id="81093" name="Line 342"/>
            <p:cNvSpPr>
              <a:spLocks noChangeShapeType="1"/>
            </p:cNvSpPr>
            <p:nvPr/>
          </p:nvSpPr>
          <p:spPr bwMode="auto">
            <a:xfrm flipV="1">
              <a:off x="3200400" y="3357563"/>
              <a:ext cx="1588" cy="76200"/>
            </a:xfrm>
            <a:prstGeom prst="line">
              <a:avLst/>
            </a:prstGeom>
            <a:noFill/>
            <a:ln w="9525">
              <a:solidFill>
                <a:schemeClr val="tx1"/>
              </a:solidFill>
              <a:round/>
              <a:headEnd/>
              <a:tailEnd/>
            </a:ln>
          </p:spPr>
          <p:txBody>
            <a:bodyPr/>
            <a:lstStyle/>
            <a:p>
              <a:endParaRPr lang="en-US"/>
            </a:p>
          </p:txBody>
        </p:sp>
        <p:sp>
          <p:nvSpPr>
            <p:cNvPr id="81094" name="Line 343"/>
            <p:cNvSpPr>
              <a:spLocks noChangeShapeType="1"/>
            </p:cNvSpPr>
            <p:nvPr/>
          </p:nvSpPr>
          <p:spPr bwMode="auto">
            <a:xfrm flipV="1">
              <a:off x="3276600" y="3281363"/>
              <a:ext cx="76200" cy="76200"/>
            </a:xfrm>
            <a:prstGeom prst="line">
              <a:avLst/>
            </a:prstGeom>
            <a:noFill/>
            <a:ln w="9525">
              <a:solidFill>
                <a:schemeClr val="tx1"/>
              </a:solidFill>
              <a:round/>
              <a:headEnd/>
              <a:tailEnd/>
            </a:ln>
          </p:spPr>
          <p:txBody>
            <a:bodyPr/>
            <a:lstStyle/>
            <a:p>
              <a:endParaRPr lang="en-US"/>
            </a:p>
          </p:txBody>
        </p:sp>
        <p:sp>
          <p:nvSpPr>
            <p:cNvPr id="81095" name="Oval 344"/>
            <p:cNvSpPr>
              <a:spLocks noChangeArrowheads="1"/>
            </p:cNvSpPr>
            <p:nvPr/>
          </p:nvSpPr>
          <p:spPr bwMode="auto">
            <a:xfrm>
              <a:off x="3078163" y="34671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96" name="Oval 345"/>
            <p:cNvSpPr>
              <a:spLocks noChangeArrowheads="1"/>
            </p:cNvSpPr>
            <p:nvPr/>
          </p:nvSpPr>
          <p:spPr bwMode="auto">
            <a:xfrm>
              <a:off x="3309938" y="32385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97" name="Line 346"/>
            <p:cNvSpPr>
              <a:spLocks noChangeShapeType="1"/>
            </p:cNvSpPr>
            <p:nvPr/>
          </p:nvSpPr>
          <p:spPr bwMode="auto">
            <a:xfrm flipV="1">
              <a:off x="3662363" y="3424238"/>
              <a:ext cx="76200" cy="76200"/>
            </a:xfrm>
            <a:prstGeom prst="line">
              <a:avLst/>
            </a:prstGeom>
            <a:noFill/>
            <a:ln w="9525">
              <a:solidFill>
                <a:schemeClr val="tx1"/>
              </a:solidFill>
              <a:round/>
              <a:headEnd/>
              <a:tailEnd/>
            </a:ln>
          </p:spPr>
          <p:txBody>
            <a:bodyPr/>
            <a:lstStyle/>
            <a:p>
              <a:endParaRPr lang="en-US"/>
            </a:p>
          </p:txBody>
        </p:sp>
        <p:sp>
          <p:nvSpPr>
            <p:cNvPr id="81098" name="Line 347"/>
            <p:cNvSpPr>
              <a:spLocks noChangeShapeType="1"/>
            </p:cNvSpPr>
            <p:nvPr/>
          </p:nvSpPr>
          <p:spPr bwMode="auto">
            <a:xfrm flipV="1">
              <a:off x="3738563" y="3348038"/>
              <a:ext cx="1587" cy="76200"/>
            </a:xfrm>
            <a:prstGeom prst="line">
              <a:avLst/>
            </a:prstGeom>
            <a:noFill/>
            <a:ln w="9525">
              <a:solidFill>
                <a:schemeClr val="tx1"/>
              </a:solidFill>
              <a:round/>
              <a:headEnd/>
              <a:tailEnd/>
            </a:ln>
          </p:spPr>
          <p:txBody>
            <a:bodyPr/>
            <a:lstStyle/>
            <a:p>
              <a:endParaRPr lang="en-US"/>
            </a:p>
          </p:txBody>
        </p:sp>
        <p:sp>
          <p:nvSpPr>
            <p:cNvPr id="81099" name="Line 348"/>
            <p:cNvSpPr>
              <a:spLocks noChangeShapeType="1"/>
            </p:cNvSpPr>
            <p:nvPr/>
          </p:nvSpPr>
          <p:spPr bwMode="auto">
            <a:xfrm flipV="1">
              <a:off x="3814763" y="3271838"/>
              <a:ext cx="76200" cy="76200"/>
            </a:xfrm>
            <a:prstGeom prst="line">
              <a:avLst/>
            </a:prstGeom>
            <a:noFill/>
            <a:ln w="9525">
              <a:solidFill>
                <a:schemeClr val="tx1"/>
              </a:solidFill>
              <a:round/>
              <a:headEnd/>
              <a:tailEnd/>
            </a:ln>
          </p:spPr>
          <p:txBody>
            <a:bodyPr/>
            <a:lstStyle/>
            <a:p>
              <a:endParaRPr lang="en-US"/>
            </a:p>
          </p:txBody>
        </p:sp>
        <p:sp>
          <p:nvSpPr>
            <p:cNvPr id="81100" name="Oval 349"/>
            <p:cNvSpPr>
              <a:spLocks noChangeArrowheads="1"/>
            </p:cNvSpPr>
            <p:nvPr/>
          </p:nvSpPr>
          <p:spPr bwMode="auto">
            <a:xfrm>
              <a:off x="3614738" y="34575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01" name="Oval 350"/>
            <p:cNvSpPr>
              <a:spLocks noChangeArrowheads="1"/>
            </p:cNvSpPr>
            <p:nvPr/>
          </p:nvSpPr>
          <p:spPr bwMode="auto">
            <a:xfrm>
              <a:off x="3848100" y="32289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02" name="Text Box 351"/>
            <p:cNvSpPr txBox="1">
              <a:spLocks noChangeArrowheads="1"/>
            </p:cNvSpPr>
            <p:nvPr/>
          </p:nvSpPr>
          <p:spPr bwMode="auto">
            <a:xfrm>
              <a:off x="2438400" y="2057400"/>
              <a:ext cx="6096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Source</a:t>
              </a:r>
            </a:p>
          </p:txBody>
        </p:sp>
        <p:sp>
          <p:nvSpPr>
            <p:cNvPr id="81103" name="Text Box 352"/>
            <p:cNvSpPr txBox="1">
              <a:spLocks noChangeArrowheads="1"/>
            </p:cNvSpPr>
            <p:nvPr/>
          </p:nvSpPr>
          <p:spPr bwMode="auto">
            <a:xfrm>
              <a:off x="1905000" y="2057400"/>
              <a:ext cx="5334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DMM</a:t>
              </a:r>
            </a:p>
          </p:txBody>
        </p:sp>
        <p:sp>
          <p:nvSpPr>
            <p:cNvPr id="81104" name="Text Box 353"/>
            <p:cNvSpPr txBox="1">
              <a:spLocks noChangeArrowheads="1"/>
            </p:cNvSpPr>
            <p:nvPr/>
          </p:nvSpPr>
          <p:spPr bwMode="auto">
            <a:xfrm>
              <a:off x="3733800" y="2057400"/>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DUT</a:t>
              </a:r>
            </a:p>
          </p:txBody>
        </p:sp>
        <p:sp>
          <p:nvSpPr>
            <p:cNvPr id="81105" name="Text Box 354"/>
            <p:cNvSpPr txBox="1">
              <a:spLocks noChangeArrowheads="1"/>
            </p:cNvSpPr>
            <p:nvPr/>
          </p:nvSpPr>
          <p:spPr bwMode="auto">
            <a:xfrm>
              <a:off x="4267200" y="2057400"/>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DUT</a:t>
              </a:r>
            </a:p>
          </p:txBody>
        </p:sp>
        <p:sp>
          <p:nvSpPr>
            <p:cNvPr id="81106" name="Text Box 355"/>
            <p:cNvSpPr txBox="1">
              <a:spLocks noChangeArrowheads="1"/>
            </p:cNvSpPr>
            <p:nvPr/>
          </p:nvSpPr>
          <p:spPr bwMode="auto">
            <a:xfrm>
              <a:off x="1371600" y="2617788"/>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R0</a:t>
              </a:r>
            </a:p>
          </p:txBody>
        </p:sp>
        <p:sp>
          <p:nvSpPr>
            <p:cNvPr id="81107" name="Text Box 356"/>
            <p:cNvSpPr txBox="1">
              <a:spLocks noChangeArrowheads="1"/>
            </p:cNvSpPr>
            <p:nvPr/>
          </p:nvSpPr>
          <p:spPr bwMode="auto">
            <a:xfrm>
              <a:off x="1371600" y="2998788"/>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R1</a:t>
              </a:r>
            </a:p>
          </p:txBody>
        </p:sp>
        <p:sp>
          <p:nvSpPr>
            <p:cNvPr id="81108" name="Text Box 357"/>
            <p:cNvSpPr txBox="1">
              <a:spLocks noChangeArrowheads="1"/>
            </p:cNvSpPr>
            <p:nvPr/>
          </p:nvSpPr>
          <p:spPr bwMode="auto">
            <a:xfrm>
              <a:off x="1371600" y="3352800"/>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R2</a:t>
              </a:r>
            </a:p>
          </p:txBody>
        </p:sp>
        <p:sp>
          <p:nvSpPr>
            <p:cNvPr id="81109" name="Line 359"/>
            <p:cNvSpPr>
              <a:spLocks noChangeShapeType="1"/>
            </p:cNvSpPr>
            <p:nvPr/>
          </p:nvSpPr>
          <p:spPr bwMode="auto">
            <a:xfrm>
              <a:off x="3886200" y="2743200"/>
              <a:ext cx="2209800" cy="0"/>
            </a:xfrm>
            <a:prstGeom prst="line">
              <a:avLst/>
            </a:prstGeom>
            <a:noFill/>
            <a:ln w="9525">
              <a:solidFill>
                <a:schemeClr val="tx1"/>
              </a:solidFill>
              <a:round/>
              <a:headEnd/>
              <a:tailEnd/>
            </a:ln>
          </p:spPr>
          <p:txBody>
            <a:bodyPr/>
            <a:lstStyle/>
            <a:p>
              <a:endParaRPr lang="en-US"/>
            </a:p>
          </p:txBody>
        </p:sp>
        <p:sp>
          <p:nvSpPr>
            <p:cNvPr id="81110" name="Line 360"/>
            <p:cNvSpPr>
              <a:spLocks noChangeShapeType="1"/>
            </p:cNvSpPr>
            <p:nvPr/>
          </p:nvSpPr>
          <p:spPr bwMode="auto">
            <a:xfrm>
              <a:off x="3886200" y="3124200"/>
              <a:ext cx="609600" cy="0"/>
            </a:xfrm>
            <a:prstGeom prst="line">
              <a:avLst/>
            </a:prstGeom>
            <a:noFill/>
            <a:ln w="38100">
              <a:solidFill>
                <a:schemeClr val="tx1"/>
              </a:solidFill>
              <a:round/>
              <a:headEnd/>
              <a:tailEnd/>
            </a:ln>
          </p:spPr>
          <p:txBody>
            <a:bodyPr/>
            <a:lstStyle/>
            <a:p>
              <a:endParaRPr lang="en-US"/>
            </a:p>
          </p:txBody>
        </p:sp>
        <p:sp>
          <p:nvSpPr>
            <p:cNvPr id="81111" name="Line 361"/>
            <p:cNvSpPr>
              <a:spLocks noChangeShapeType="1"/>
            </p:cNvSpPr>
            <p:nvPr/>
          </p:nvSpPr>
          <p:spPr bwMode="auto">
            <a:xfrm>
              <a:off x="3886200" y="3505200"/>
              <a:ext cx="1143000" cy="0"/>
            </a:xfrm>
            <a:prstGeom prst="line">
              <a:avLst/>
            </a:prstGeom>
            <a:noFill/>
            <a:ln w="38100">
              <a:solidFill>
                <a:schemeClr val="tx1"/>
              </a:solidFill>
              <a:round/>
              <a:headEnd/>
              <a:tailEnd/>
            </a:ln>
          </p:spPr>
          <p:txBody>
            <a:bodyPr/>
            <a:lstStyle/>
            <a:p>
              <a:endParaRPr lang="en-US"/>
            </a:p>
          </p:txBody>
        </p:sp>
        <p:sp>
          <p:nvSpPr>
            <p:cNvPr id="81112" name="Line 362"/>
            <p:cNvSpPr>
              <a:spLocks noChangeShapeType="1"/>
            </p:cNvSpPr>
            <p:nvPr/>
          </p:nvSpPr>
          <p:spPr bwMode="auto">
            <a:xfrm>
              <a:off x="4495800" y="2362200"/>
              <a:ext cx="0" cy="762000"/>
            </a:xfrm>
            <a:prstGeom prst="line">
              <a:avLst/>
            </a:prstGeom>
            <a:noFill/>
            <a:ln w="38100">
              <a:solidFill>
                <a:schemeClr val="tx1"/>
              </a:solidFill>
              <a:round/>
              <a:headEnd/>
              <a:tailEnd/>
            </a:ln>
          </p:spPr>
          <p:txBody>
            <a:bodyPr/>
            <a:lstStyle/>
            <a:p>
              <a:endParaRPr lang="en-US"/>
            </a:p>
          </p:txBody>
        </p:sp>
        <p:sp>
          <p:nvSpPr>
            <p:cNvPr id="81113" name="Line 363"/>
            <p:cNvSpPr>
              <a:spLocks noChangeShapeType="1"/>
            </p:cNvSpPr>
            <p:nvPr/>
          </p:nvSpPr>
          <p:spPr bwMode="auto">
            <a:xfrm>
              <a:off x="5029200" y="2362200"/>
              <a:ext cx="0" cy="1143000"/>
            </a:xfrm>
            <a:prstGeom prst="line">
              <a:avLst/>
            </a:prstGeom>
            <a:noFill/>
            <a:ln w="38100">
              <a:solidFill>
                <a:schemeClr val="tx1"/>
              </a:solidFill>
              <a:round/>
              <a:headEnd/>
              <a:tailEnd/>
            </a:ln>
          </p:spPr>
          <p:txBody>
            <a:bodyPr/>
            <a:lstStyle/>
            <a:p>
              <a:endParaRPr lang="en-US"/>
            </a:p>
          </p:txBody>
        </p:sp>
        <p:sp>
          <p:nvSpPr>
            <p:cNvPr id="81114" name="Line 364"/>
            <p:cNvSpPr>
              <a:spLocks noChangeShapeType="1"/>
            </p:cNvSpPr>
            <p:nvPr/>
          </p:nvSpPr>
          <p:spPr bwMode="auto">
            <a:xfrm>
              <a:off x="5562600" y="2362200"/>
              <a:ext cx="0" cy="1143000"/>
            </a:xfrm>
            <a:prstGeom prst="line">
              <a:avLst/>
            </a:prstGeom>
            <a:noFill/>
            <a:ln w="9525">
              <a:solidFill>
                <a:schemeClr val="tx1"/>
              </a:solidFill>
              <a:round/>
              <a:headEnd/>
              <a:tailEnd/>
            </a:ln>
          </p:spPr>
          <p:txBody>
            <a:bodyPr/>
            <a:lstStyle/>
            <a:p>
              <a:endParaRPr lang="en-US"/>
            </a:p>
          </p:txBody>
        </p:sp>
        <p:sp>
          <p:nvSpPr>
            <p:cNvPr id="81115" name="Line 365"/>
            <p:cNvSpPr>
              <a:spLocks noChangeShapeType="1"/>
            </p:cNvSpPr>
            <p:nvPr/>
          </p:nvSpPr>
          <p:spPr bwMode="auto">
            <a:xfrm>
              <a:off x="6096000" y="2362200"/>
              <a:ext cx="0" cy="1143000"/>
            </a:xfrm>
            <a:prstGeom prst="line">
              <a:avLst/>
            </a:prstGeom>
            <a:noFill/>
            <a:ln w="9525">
              <a:solidFill>
                <a:schemeClr val="tx1"/>
              </a:solidFill>
              <a:round/>
              <a:headEnd/>
              <a:tailEnd/>
            </a:ln>
          </p:spPr>
          <p:txBody>
            <a:bodyPr/>
            <a:lstStyle/>
            <a:p>
              <a:endParaRPr lang="en-US"/>
            </a:p>
          </p:txBody>
        </p:sp>
        <p:sp>
          <p:nvSpPr>
            <p:cNvPr id="81116" name="Line 366"/>
            <p:cNvSpPr>
              <a:spLocks noChangeShapeType="1"/>
            </p:cNvSpPr>
            <p:nvPr/>
          </p:nvSpPr>
          <p:spPr bwMode="auto">
            <a:xfrm flipV="1">
              <a:off x="4267200" y="2667000"/>
              <a:ext cx="76200" cy="76200"/>
            </a:xfrm>
            <a:prstGeom prst="line">
              <a:avLst/>
            </a:prstGeom>
            <a:noFill/>
            <a:ln w="9525">
              <a:solidFill>
                <a:schemeClr val="tx1"/>
              </a:solidFill>
              <a:round/>
              <a:headEnd/>
              <a:tailEnd/>
            </a:ln>
          </p:spPr>
          <p:txBody>
            <a:bodyPr/>
            <a:lstStyle/>
            <a:p>
              <a:endParaRPr lang="en-US"/>
            </a:p>
          </p:txBody>
        </p:sp>
        <p:sp>
          <p:nvSpPr>
            <p:cNvPr id="81117" name="Line 367"/>
            <p:cNvSpPr>
              <a:spLocks noChangeShapeType="1"/>
            </p:cNvSpPr>
            <p:nvPr/>
          </p:nvSpPr>
          <p:spPr bwMode="auto">
            <a:xfrm flipV="1">
              <a:off x="4343400" y="2590800"/>
              <a:ext cx="1588" cy="76200"/>
            </a:xfrm>
            <a:prstGeom prst="line">
              <a:avLst/>
            </a:prstGeom>
            <a:noFill/>
            <a:ln w="9525">
              <a:solidFill>
                <a:schemeClr val="tx1"/>
              </a:solidFill>
              <a:round/>
              <a:headEnd/>
              <a:tailEnd/>
            </a:ln>
          </p:spPr>
          <p:txBody>
            <a:bodyPr/>
            <a:lstStyle/>
            <a:p>
              <a:endParaRPr lang="en-US"/>
            </a:p>
          </p:txBody>
        </p:sp>
        <p:sp>
          <p:nvSpPr>
            <p:cNvPr id="81118" name="Line 368"/>
            <p:cNvSpPr>
              <a:spLocks noChangeShapeType="1"/>
            </p:cNvSpPr>
            <p:nvPr/>
          </p:nvSpPr>
          <p:spPr bwMode="auto">
            <a:xfrm flipV="1">
              <a:off x="4419600" y="2514600"/>
              <a:ext cx="76200" cy="76200"/>
            </a:xfrm>
            <a:prstGeom prst="line">
              <a:avLst/>
            </a:prstGeom>
            <a:noFill/>
            <a:ln w="9525">
              <a:solidFill>
                <a:schemeClr val="tx1"/>
              </a:solidFill>
              <a:round/>
              <a:headEnd/>
              <a:tailEnd/>
            </a:ln>
          </p:spPr>
          <p:txBody>
            <a:bodyPr/>
            <a:lstStyle/>
            <a:p>
              <a:endParaRPr lang="en-US"/>
            </a:p>
          </p:txBody>
        </p:sp>
        <p:sp>
          <p:nvSpPr>
            <p:cNvPr id="81119" name="Oval 369"/>
            <p:cNvSpPr>
              <a:spLocks noChangeArrowheads="1"/>
            </p:cNvSpPr>
            <p:nvPr/>
          </p:nvSpPr>
          <p:spPr bwMode="auto">
            <a:xfrm>
              <a:off x="4221163" y="2700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20" name="Oval 370"/>
            <p:cNvSpPr>
              <a:spLocks noChangeArrowheads="1"/>
            </p:cNvSpPr>
            <p:nvPr/>
          </p:nvSpPr>
          <p:spPr bwMode="auto">
            <a:xfrm>
              <a:off x="4452938" y="2471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21" name="Line 371"/>
            <p:cNvSpPr>
              <a:spLocks noChangeShapeType="1"/>
            </p:cNvSpPr>
            <p:nvPr/>
          </p:nvSpPr>
          <p:spPr bwMode="auto">
            <a:xfrm flipV="1">
              <a:off x="4805363" y="2667000"/>
              <a:ext cx="76200" cy="76200"/>
            </a:xfrm>
            <a:prstGeom prst="line">
              <a:avLst/>
            </a:prstGeom>
            <a:noFill/>
            <a:ln w="9525">
              <a:solidFill>
                <a:schemeClr val="tx1"/>
              </a:solidFill>
              <a:round/>
              <a:headEnd/>
              <a:tailEnd/>
            </a:ln>
          </p:spPr>
          <p:txBody>
            <a:bodyPr/>
            <a:lstStyle/>
            <a:p>
              <a:endParaRPr lang="en-US"/>
            </a:p>
          </p:txBody>
        </p:sp>
        <p:sp>
          <p:nvSpPr>
            <p:cNvPr id="81122" name="Line 372"/>
            <p:cNvSpPr>
              <a:spLocks noChangeShapeType="1"/>
            </p:cNvSpPr>
            <p:nvPr/>
          </p:nvSpPr>
          <p:spPr bwMode="auto">
            <a:xfrm flipV="1">
              <a:off x="4881563" y="2590800"/>
              <a:ext cx="1587" cy="76200"/>
            </a:xfrm>
            <a:prstGeom prst="line">
              <a:avLst/>
            </a:prstGeom>
            <a:noFill/>
            <a:ln w="9525">
              <a:solidFill>
                <a:schemeClr val="tx1"/>
              </a:solidFill>
              <a:round/>
              <a:headEnd/>
              <a:tailEnd/>
            </a:ln>
          </p:spPr>
          <p:txBody>
            <a:bodyPr/>
            <a:lstStyle/>
            <a:p>
              <a:endParaRPr lang="en-US"/>
            </a:p>
          </p:txBody>
        </p:sp>
        <p:sp>
          <p:nvSpPr>
            <p:cNvPr id="81123" name="Line 373"/>
            <p:cNvSpPr>
              <a:spLocks noChangeShapeType="1"/>
            </p:cNvSpPr>
            <p:nvPr/>
          </p:nvSpPr>
          <p:spPr bwMode="auto">
            <a:xfrm flipV="1">
              <a:off x="4957763" y="2514600"/>
              <a:ext cx="76200" cy="76200"/>
            </a:xfrm>
            <a:prstGeom prst="line">
              <a:avLst/>
            </a:prstGeom>
            <a:noFill/>
            <a:ln w="9525">
              <a:solidFill>
                <a:schemeClr val="tx1"/>
              </a:solidFill>
              <a:round/>
              <a:headEnd/>
              <a:tailEnd/>
            </a:ln>
          </p:spPr>
          <p:txBody>
            <a:bodyPr/>
            <a:lstStyle/>
            <a:p>
              <a:endParaRPr lang="en-US"/>
            </a:p>
          </p:txBody>
        </p:sp>
        <p:sp>
          <p:nvSpPr>
            <p:cNvPr id="81124" name="Oval 374"/>
            <p:cNvSpPr>
              <a:spLocks noChangeArrowheads="1"/>
            </p:cNvSpPr>
            <p:nvPr/>
          </p:nvSpPr>
          <p:spPr bwMode="auto">
            <a:xfrm>
              <a:off x="4757738" y="2700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25" name="Oval 375"/>
            <p:cNvSpPr>
              <a:spLocks noChangeArrowheads="1"/>
            </p:cNvSpPr>
            <p:nvPr/>
          </p:nvSpPr>
          <p:spPr bwMode="auto">
            <a:xfrm>
              <a:off x="4991100" y="2471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26" name="Line 376"/>
            <p:cNvSpPr>
              <a:spLocks noChangeShapeType="1"/>
            </p:cNvSpPr>
            <p:nvPr/>
          </p:nvSpPr>
          <p:spPr bwMode="auto">
            <a:xfrm flipV="1">
              <a:off x="5334000" y="2671763"/>
              <a:ext cx="76200" cy="76200"/>
            </a:xfrm>
            <a:prstGeom prst="line">
              <a:avLst/>
            </a:prstGeom>
            <a:noFill/>
            <a:ln w="9525">
              <a:solidFill>
                <a:schemeClr val="tx1"/>
              </a:solidFill>
              <a:round/>
              <a:headEnd/>
              <a:tailEnd/>
            </a:ln>
          </p:spPr>
          <p:txBody>
            <a:bodyPr/>
            <a:lstStyle/>
            <a:p>
              <a:endParaRPr lang="en-US"/>
            </a:p>
          </p:txBody>
        </p:sp>
        <p:sp>
          <p:nvSpPr>
            <p:cNvPr id="81127" name="Line 377"/>
            <p:cNvSpPr>
              <a:spLocks noChangeShapeType="1"/>
            </p:cNvSpPr>
            <p:nvPr/>
          </p:nvSpPr>
          <p:spPr bwMode="auto">
            <a:xfrm flipV="1">
              <a:off x="5410200" y="2595563"/>
              <a:ext cx="1588" cy="76200"/>
            </a:xfrm>
            <a:prstGeom prst="line">
              <a:avLst/>
            </a:prstGeom>
            <a:noFill/>
            <a:ln w="9525">
              <a:solidFill>
                <a:schemeClr val="tx1"/>
              </a:solidFill>
              <a:round/>
              <a:headEnd/>
              <a:tailEnd/>
            </a:ln>
          </p:spPr>
          <p:txBody>
            <a:bodyPr/>
            <a:lstStyle/>
            <a:p>
              <a:endParaRPr lang="en-US"/>
            </a:p>
          </p:txBody>
        </p:sp>
        <p:sp>
          <p:nvSpPr>
            <p:cNvPr id="81128" name="Line 378"/>
            <p:cNvSpPr>
              <a:spLocks noChangeShapeType="1"/>
            </p:cNvSpPr>
            <p:nvPr/>
          </p:nvSpPr>
          <p:spPr bwMode="auto">
            <a:xfrm flipV="1">
              <a:off x="5486400" y="2519363"/>
              <a:ext cx="76200" cy="76200"/>
            </a:xfrm>
            <a:prstGeom prst="line">
              <a:avLst/>
            </a:prstGeom>
            <a:noFill/>
            <a:ln w="9525">
              <a:solidFill>
                <a:schemeClr val="tx1"/>
              </a:solidFill>
              <a:round/>
              <a:headEnd/>
              <a:tailEnd/>
            </a:ln>
          </p:spPr>
          <p:txBody>
            <a:bodyPr/>
            <a:lstStyle/>
            <a:p>
              <a:endParaRPr lang="en-US"/>
            </a:p>
          </p:txBody>
        </p:sp>
        <p:sp>
          <p:nvSpPr>
            <p:cNvPr id="81129" name="Oval 379"/>
            <p:cNvSpPr>
              <a:spLocks noChangeArrowheads="1"/>
            </p:cNvSpPr>
            <p:nvPr/>
          </p:nvSpPr>
          <p:spPr bwMode="auto">
            <a:xfrm>
              <a:off x="5287963" y="27051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30" name="Oval 380"/>
            <p:cNvSpPr>
              <a:spLocks noChangeArrowheads="1"/>
            </p:cNvSpPr>
            <p:nvPr/>
          </p:nvSpPr>
          <p:spPr bwMode="auto">
            <a:xfrm>
              <a:off x="5519738" y="24765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31" name="Line 381"/>
            <p:cNvSpPr>
              <a:spLocks noChangeShapeType="1"/>
            </p:cNvSpPr>
            <p:nvPr/>
          </p:nvSpPr>
          <p:spPr bwMode="auto">
            <a:xfrm flipV="1">
              <a:off x="5872163" y="2662238"/>
              <a:ext cx="76200" cy="76200"/>
            </a:xfrm>
            <a:prstGeom prst="line">
              <a:avLst/>
            </a:prstGeom>
            <a:noFill/>
            <a:ln w="9525">
              <a:solidFill>
                <a:schemeClr val="tx1"/>
              </a:solidFill>
              <a:round/>
              <a:headEnd/>
              <a:tailEnd/>
            </a:ln>
          </p:spPr>
          <p:txBody>
            <a:bodyPr/>
            <a:lstStyle/>
            <a:p>
              <a:endParaRPr lang="en-US"/>
            </a:p>
          </p:txBody>
        </p:sp>
        <p:sp>
          <p:nvSpPr>
            <p:cNvPr id="81132" name="Line 382"/>
            <p:cNvSpPr>
              <a:spLocks noChangeShapeType="1"/>
            </p:cNvSpPr>
            <p:nvPr/>
          </p:nvSpPr>
          <p:spPr bwMode="auto">
            <a:xfrm flipV="1">
              <a:off x="5948363" y="2586038"/>
              <a:ext cx="1587" cy="76200"/>
            </a:xfrm>
            <a:prstGeom prst="line">
              <a:avLst/>
            </a:prstGeom>
            <a:noFill/>
            <a:ln w="9525">
              <a:solidFill>
                <a:schemeClr val="tx1"/>
              </a:solidFill>
              <a:round/>
              <a:headEnd/>
              <a:tailEnd/>
            </a:ln>
          </p:spPr>
          <p:txBody>
            <a:bodyPr/>
            <a:lstStyle/>
            <a:p>
              <a:endParaRPr lang="en-US"/>
            </a:p>
          </p:txBody>
        </p:sp>
        <p:sp>
          <p:nvSpPr>
            <p:cNvPr id="81133" name="Line 383"/>
            <p:cNvSpPr>
              <a:spLocks noChangeShapeType="1"/>
            </p:cNvSpPr>
            <p:nvPr/>
          </p:nvSpPr>
          <p:spPr bwMode="auto">
            <a:xfrm flipV="1">
              <a:off x="6024563" y="2509838"/>
              <a:ext cx="76200" cy="76200"/>
            </a:xfrm>
            <a:prstGeom prst="line">
              <a:avLst/>
            </a:prstGeom>
            <a:noFill/>
            <a:ln w="9525">
              <a:solidFill>
                <a:schemeClr val="tx1"/>
              </a:solidFill>
              <a:round/>
              <a:headEnd/>
              <a:tailEnd/>
            </a:ln>
          </p:spPr>
          <p:txBody>
            <a:bodyPr/>
            <a:lstStyle/>
            <a:p>
              <a:endParaRPr lang="en-US"/>
            </a:p>
          </p:txBody>
        </p:sp>
        <p:sp>
          <p:nvSpPr>
            <p:cNvPr id="81134" name="Oval 384"/>
            <p:cNvSpPr>
              <a:spLocks noChangeArrowheads="1"/>
            </p:cNvSpPr>
            <p:nvPr/>
          </p:nvSpPr>
          <p:spPr bwMode="auto">
            <a:xfrm>
              <a:off x="5824538" y="26955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35" name="Oval 385"/>
            <p:cNvSpPr>
              <a:spLocks noChangeArrowheads="1"/>
            </p:cNvSpPr>
            <p:nvPr/>
          </p:nvSpPr>
          <p:spPr bwMode="auto">
            <a:xfrm>
              <a:off x="6057900" y="24669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36" name="Line 386"/>
            <p:cNvSpPr>
              <a:spLocks noChangeShapeType="1"/>
            </p:cNvSpPr>
            <p:nvPr/>
          </p:nvSpPr>
          <p:spPr bwMode="auto">
            <a:xfrm flipV="1">
              <a:off x="4271963" y="3048000"/>
              <a:ext cx="76200" cy="76200"/>
            </a:xfrm>
            <a:prstGeom prst="line">
              <a:avLst/>
            </a:prstGeom>
            <a:noFill/>
            <a:ln w="9525">
              <a:solidFill>
                <a:schemeClr val="tx1"/>
              </a:solidFill>
              <a:round/>
              <a:headEnd/>
              <a:tailEnd/>
            </a:ln>
          </p:spPr>
          <p:txBody>
            <a:bodyPr/>
            <a:lstStyle/>
            <a:p>
              <a:endParaRPr lang="en-US"/>
            </a:p>
          </p:txBody>
        </p:sp>
        <p:sp>
          <p:nvSpPr>
            <p:cNvPr id="81137" name="Line 387"/>
            <p:cNvSpPr>
              <a:spLocks noChangeShapeType="1"/>
            </p:cNvSpPr>
            <p:nvPr/>
          </p:nvSpPr>
          <p:spPr bwMode="auto">
            <a:xfrm flipV="1">
              <a:off x="4348163" y="2971800"/>
              <a:ext cx="1587" cy="76200"/>
            </a:xfrm>
            <a:prstGeom prst="line">
              <a:avLst/>
            </a:prstGeom>
            <a:noFill/>
            <a:ln w="9525">
              <a:solidFill>
                <a:schemeClr val="tx1"/>
              </a:solidFill>
              <a:round/>
              <a:headEnd/>
              <a:tailEnd/>
            </a:ln>
          </p:spPr>
          <p:txBody>
            <a:bodyPr/>
            <a:lstStyle/>
            <a:p>
              <a:endParaRPr lang="en-US"/>
            </a:p>
          </p:txBody>
        </p:sp>
        <p:sp>
          <p:nvSpPr>
            <p:cNvPr id="81138" name="Line 388"/>
            <p:cNvSpPr>
              <a:spLocks noChangeShapeType="1"/>
            </p:cNvSpPr>
            <p:nvPr/>
          </p:nvSpPr>
          <p:spPr bwMode="auto">
            <a:xfrm flipV="1">
              <a:off x="4424363" y="2895600"/>
              <a:ext cx="76200" cy="76200"/>
            </a:xfrm>
            <a:prstGeom prst="line">
              <a:avLst/>
            </a:prstGeom>
            <a:noFill/>
            <a:ln w="9525">
              <a:solidFill>
                <a:schemeClr val="tx1"/>
              </a:solidFill>
              <a:round/>
              <a:headEnd/>
              <a:tailEnd/>
            </a:ln>
          </p:spPr>
          <p:txBody>
            <a:bodyPr/>
            <a:lstStyle/>
            <a:p>
              <a:endParaRPr lang="en-US"/>
            </a:p>
          </p:txBody>
        </p:sp>
        <p:sp>
          <p:nvSpPr>
            <p:cNvPr id="81139" name="Oval 389"/>
            <p:cNvSpPr>
              <a:spLocks noChangeArrowheads="1"/>
            </p:cNvSpPr>
            <p:nvPr/>
          </p:nvSpPr>
          <p:spPr bwMode="auto">
            <a:xfrm>
              <a:off x="4224338" y="3081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40" name="Oval 390"/>
            <p:cNvSpPr>
              <a:spLocks noChangeArrowheads="1"/>
            </p:cNvSpPr>
            <p:nvPr/>
          </p:nvSpPr>
          <p:spPr bwMode="auto">
            <a:xfrm>
              <a:off x="4457700" y="2852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41" name="Line 391"/>
            <p:cNvSpPr>
              <a:spLocks noChangeShapeType="1"/>
            </p:cNvSpPr>
            <p:nvPr/>
          </p:nvSpPr>
          <p:spPr bwMode="auto">
            <a:xfrm flipV="1">
              <a:off x="4811713" y="3048000"/>
              <a:ext cx="76200" cy="76200"/>
            </a:xfrm>
            <a:prstGeom prst="line">
              <a:avLst/>
            </a:prstGeom>
            <a:noFill/>
            <a:ln w="9525">
              <a:solidFill>
                <a:schemeClr val="tx1"/>
              </a:solidFill>
              <a:round/>
              <a:headEnd/>
              <a:tailEnd/>
            </a:ln>
          </p:spPr>
          <p:txBody>
            <a:bodyPr/>
            <a:lstStyle/>
            <a:p>
              <a:endParaRPr lang="en-US"/>
            </a:p>
          </p:txBody>
        </p:sp>
        <p:sp>
          <p:nvSpPr>
            <p:cNvPr id="81142" name="Line 392"/>
            <p:cNvSpPr>
              <a:spLocks noChangeShapeType="1"/>
            </p:cNvSpPr>
            <p:nvPr/>
          </p:nvSpPr>
          <p:spPr bwMode="auto">
            <a:xfrm flipV="1">
              <a:off x="4887913" y="2971800"/>
              <a:ext cx="0" cy="76200"/>
            </a:xfrm>
            <a:prstGeom prst="line">
              <a:avLst/>
            </a:prstGeom>
            <a:noFill/>
            <a:ln w="9525">
              <a:solidFill>
                <a:schemeClr val="tx1"/>
              </a:solidFill>
              <a:round/>
              <a:headEnd/>
              <a:tailEnd/>
            </a:ln>
          </p:spPr>
          <p:txBody>
            <a:bodyPr/>
            <a:lstStyle/>
            <a:p>
              <a:endParaRPr lang="en-US"/>
            </a:p>
          </p:txBody>
        </p:sp>
        <p:sp>
          <p:nvSpPr>
            <p:cNvPr id="81143" name="Line 393"/>
            <p:cNvSpPr>
              <a:spLocks noChangeShapeType="1"/>
            </p:cNvSpPr>
            <p:nvPr/>
          </p:nvSpPr>
          <p:spPr bwMode="auto">
            <a:xfrm flipV="1">
              <a:off x="4964113" y="2895600"/>
              <a:ext cx="76200" cy="76200"/>
            </a:xfrm>
            <a:prstGeom prst="line">
              <a:avLst/>
            </a:prstGeom>
            <a:noFill/>
            <a:ln w="9525">
              <a:solidFill>
                <a:schemeClr val="tx1"/>
              </a:solidFill>
              <a:round/>
              <a:headEnd/>
              <a:tailEnd/>
            </a:ln>
          </p:spPr>
          <p:txBody>
            <a:bodyPr/>
            <a:lstStyle/>
            <a:p>
              <a:endParaRPr lang="en-US"/>
            </a:p>
          </p:txBody>
        </p:sp>
        <p:sp>
          <p:nvSpPr>
            <p:cNvPr id="81144" name="Oval 394"/>
            <p:cNvSpPr>
              <a:spLocks noChangeArrowheads="1"/>
            </p:cNvSpPr>
            <p:nvPr/>
          </p:nvSpPr>
          <p:spPr bwMode="auto">
            <a:xfrm>
              <a:off x="4762500" y="3081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45" name="Oval 395"/>
            <p:cNvSpPr>
              <a:spLocks noChangeArrowheads="1"/>
            </p:cNvSpPr>
            <p:nvPr/>
          </p:nvSpPr>
          <p:spPr bwMode="auto">
            <a:xfrm>
              <a:off x="4995863" y="2852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46" name="Line 396"/>
            <p:cNvSpPr>
              <a:spLocks noChangeShapeType="1"/>
            </p:cNvSpPr>
            <p:nvPr/>
          </p:nvSpPr>
          <p:spPr bwMode="auto">
            <a:xfrm flipV="1">
              <a:off x="5338763" y="3052763"/>
              <a:ext cx="76200" cy="76200"/>
            </a:xfrm>
            <a:prstGeom prst="line">
              <a:avLst/>
            </a:prstGeom>
            <a:noFill/>
            <a:ln w="9525">
              <a:solidFill>
                <a:schemeClr val="tx1"/>
              </a:solidFill>
              <a:round/>
              <a:headEnd/>
              <a:tailEnd/>
            </a:ln>
          </p:spPr>
          <p:txBody>
            <a:bodyPr/>
            <a:lstStyle/>
            <a:p>
              <a:endParaRPr lang="en-US"/>
            </a:p>
          </p:txBody>
        </p:sp>
        <p:sp>
          <p:nvSpPr>
            <p:cNvPr id="81147" name="Line 397"/>
            <p:cNvSpPr>
              <a:spLocks noChangeShapeType="1"/>
            </p:cNvSpPr>
            <p:nvPr/>
          </p:nvSpPr>
          <p:spPr bwMode="auto">
            <a:xfrm flipV="1">
              <a:off x="5414963" y="2976563"/>
              <a:ext cx="1587" cy="76200"/>
            </a:xfrm>
            <a:prstGeom prst="line">
              <a:avLst/>
            </a:prstGeom>
            <a:noFill/>
            <a:ln w="9525">
              <a:solidFill>
                <a:schemeClr val="tx1"/>
              </a:solidFill>
              <a:round/>
              <a:headEnd/>
              <a:tailEnd/>
            </a:ln>
          </p:spPr>
          <p:txBody>
            <a:bodyPr/>
            <a:lstStyle/>
            <a:p>
              <a:endParaRPr lang="en-US"/>
            </a:p>
          </p:txBody>
        </p:sp>
        <p:sp>
          <p:nvSpPr>
            <p:cNvPr id="81148" name="Line 398"/>
            <p:cNvSpPr>
              <a:spLocks noChangeShapeType="1"/>
            </p:cNvSpPr>
            <p:nvPr/>
          </p:nvSpPr>
          <p:spPr bwMode="auto">
            <a:xfrm flipV="1">
              <a:off x="5491163" y="2900363"/>
              <a:ext cx="76200" cy="76200"/>
            </a:xfrm>
            <a:prstGeom prst="line">
              <a:avLst/>
            </a:prstGeom>
            <a:noFill/>
            <a:ln w="9525">
              <a:solidFill>
                <a:schemeClr val="tx1"/>
              </a:solidFill>
              <a:round/>
              <a:headEnd/>
              <a:tailEnd/>
            </a:ln>
          </p:spPr>
          <p:txBody>
            <a:bodyPr/>
            <a:lstStyle/>
            <a:p>
              <a:endParaRPr lang="en-US"/>
            </a:p>
          </p:txBody>
        </p:sp>
        <p:sp>
          <p:nvSpPr>
            <p:cNvPr id="81149" name="Oval 399"/>
            <p:cNvSpPr>
              <a:spLocks noChangeArrowheads="1"/>
            </p:cNvSpPr>
            <p:nvPr/>
          </p:nvSpPr>
          <p:spPr bwMode="auto">
            <a:xfrm>
              <a:off x="5291138" y="30861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50" name="Oval 400"/>
            <p:cNvSpPr>
              <a:spLocks noChangeArrowheads="1"/>
            </p:cNvSpPr>
            <p:nvPr/>
          </p:nvSpPr>
          <p:spPr bwMode="auto">
            <a:xfrm>
              <a:off x="5524500" y="28575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51" name="Line 401"/>
            <p:cNvSpPr>
              <a:spLocks noChangeShapeType="1"/>
            </p:cNvSpPr>
            <p:nvPr/>
          </p:nvSpPr>
          <p:spPr bwMode="auto">
            <a:xfrm flipV="1">
              <a:off x="5878513" y="3043238"/>
              <a:ext cx="76200" cy="76200"/>
            </a:xfrm>
            <a:prstGeom prst="line">
              <a:avLst/>
            </a:prstGeom>
            <a:noFill/>
            <a:ln w="9525">
              <a:solidFill>
                <a:schemeClr val="tx1"/>
              </a:solidFill>
              <a:round/>
              <a:headEnd/>
              <a:tailEnd/>
            </a:ln>
          </p:spPr>
          <p:txBody>
            <a:bodyPr/>
            <a:lstStyle/>
            <a:p>
              <a:endParaRPr lang="en-US"/>
            </a:p>
          </p:txBody>
        </p:sp>
        <p:sp>
          <p:nvSpPr>
            <p:cNvPr id="81152" name="Line 402"/>
            <p:cNvSpPr>
              <a:spLocks noChangeShapeType="1"/>
            </p:cNvSpPr>
            <p:nvPr/>
          </p:nvSpPr>
          <p:spPr bwMode="auto">
            <a:xfrm flipV="1">
              <a:off x="5954713" y="2967038"/>
              <a:ext cx="0" cy="76200"/>
            </a:xfrm>
            <a:prstGeom prst="line">
              <a:avLst/>
            </a:prstGeom>
            <a:noFill/>
            <a:ln w="9525">
              <a:solidFill>
                <a:schemeClr val="tx1"/>
              </a:solidFill>
              <a:round/>
              <a:headEnd/>
              <a:tailEnd/>
            </a:ln>
          </p:spPr>
          <p:txBody>
            <a:bodyPr/>
            <a:lstStyle/>
            <a:p>
              <a:endParaRPr lang="en-US"/>
            </a:p>
          </p:txBody>
        </p:sp>
        <p:sp>
          <p:nvSpPr>
            <p:cNvPr id="81153" name="Line 403"/>
            <p:cNvSpPr>
              <a:spLocks noChangeShapeType="1"/>
            </p:cNvSpPr>
            <p:nvPr/>
          </p:nvSpPr>
          <p:spPr bwMode="auto">
            <a:xfrm flipV="1">
              <a:off x="6030913" y="2890838"/>
              <a:ext cx="76200" cy="76200"/>
            </a:xfrm>
            <a:prstGeom prst="line">
              <a:avLst/>
            </a:prstGeom>
            <a:noFill/>
            <a:ln w="9525">
              <a:solidFill>
                <a:schemeClr val="tx1"/>
              </a:solidFill>
              <a:round/>
              <a:headEnd/>
              <a:tailEnd/>
            </a:ln>
          </p:spPr>
          <p:txBody>
            <a:bodyPr/>
            <a:lstStyle/>
            <a:p>
              <a:endParaRPr lang="en-US"/>
            </a:p>
          </p:txBody>
        </p:sp>
        <p:sp>
          <p:nvSpPr>
            <p:cNvPr id="81154" name="Oval 404"/>
            <p:cNvSpPr>
              <a:spLocks noChangeArrowheads="1"/>
            </p:cNvSpPr>
            <p:nvPr/>
          </p:nvSpPr>
          <p:spPr bwMode="auto">
            <a:xfrm>
              <a:off x="5829300" y="30765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55" name="Oval 405"/>
            <p:cNvSpPr>
              <a:spLocks noChangeArrowheads="1"/>
            </p:cNvSpPr>
            <p:nvPr/>
          </p:nvSpPr>
          <p:spPr bwMode="auto">
            <a:xfrm>
              <a:off x="6062663" y="28479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56" name="Line 406"/>
            <p:cNvSpPr>
              <a:spLocks noChangeShapeType="1"/>
            </p:cNvSpPr>
            <p:nvPr/>
          </p:nvSpPr>
          <p:spPr bwMode="auto">
            <a:xfrm flipV="1">
              <a:off x="4267200" y="3429000"/>
              <a:ext cx="76200" cy="76200"/>
            </a:xfrm>
            <a:prstGeom prst="line">
              <a:avLst/>
            </a:prstGeom>
            <a:noFill/>
            <a:ln w="9525">
              <a:solidFill>
                <a:schemeClr val="tx1"/>
              </a:solidFill>
              <a:round/>
              <a:headEnd/>
              <a:tailEnd/>
            </a:ln>
          </p:spPr>
          <p:txBody>
            <a:bodyPr/>
            <a:lstStyle/>
            <a:p>
              <a:endParaRPr lang="en-US"/>
            </a:p>
          </p:txBody>
        </p:sp>
        <p:sp>
          <p:nvSpPr>
            <p:cNvPr id="81157" name="Line 407"/>
            <p:cNvSpPr>
              <a:spLocks noChangeShapeType="1"/>
            </p:cNvSpPr>
            <p:nvPr/>
          </p:nvSpPr>
          <p:spPr bwMode="auto">
            <a:xfrm flipV="1">
              <a:off x="4343400" y="3352800"/>
              <a:ext cx="1588" cy="76200"/>
            </a:xfrm>
            <a:prstGeom prst="line">
              <a:avLst/>
            </a:prstGeom>
            <a:noFill/>
            <a:ln w="9525">
              <a:solidFill>
                <a:schemeClr val="tx1"/>
              </a:solidFill>
              <a:round/>
              <a:headEnd/>
              <a:tailEnd/>
            </a:ln>
          </p:spPr>
          <p:txBody>
            <a:bodyPr/>
            <a:lstStyle/>
            <a:p>
              <a:endParaRPr lang="en-US"/>
            </a:p>
          </p:txBody>
        </p:sp>
        <p:sp>
          <p:nvSpPr>
            <p:cNvPr id="81158" name="Line 408"/>
            <p:cNvSpPr>
              <a:spLocks noChangeShapeType="1"/>
            </p:cNvSpPr>
            <p:nvPr/>
          </p:nvSpPr>
          <p:spPr bwMode="auto">
            <a:xfrm flipV="1">
              <a:off x="4419600" y="3276600"/>
              <a:ext cx="76200" cy="76200"/>
            </a:xfrm>
            <a:prstGeom prst="line">
              <a:avLst/>
            </a:prstGeom>
            <a:noFill/>
            <a:ln w="9525">
              <a:solidFill>
                <a:schemeClr val="tx1"/>
              </a:solidFill>
              <a:round/>
              <a:headEnd/>
              <a:tailEnd/>
            </a:ln>
          </p:spPr>
          <p:txBody>
            <a:bodyPr/>
            <a:lstStyle/>
            <a:p>
              <a:endParaRPr lang="en-US"/>
            </a:p>
          </p:txBody>
        </p:sp>
        <p:sp>
          <p:nvSpPr>
            <p:cNvPr id="81159" name="Oval 409"/>
            <p:cNvSpPr>
              <a:spLocks noChangeArrowheads="1"/>
            </p:cNvSpPr>
            <p:nvPr/>
          </p:nvSpPr>
          <p:spPr bwMode="auto">
            <a:xfrm>
              <a:off x="4221163" y="3462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60" name="Oval 410"/>
            <p:cNvSpPr>
              <a:spLocks noChangeArrowheads="1"/>
            </p:cNvSpPr>
            <p:nvPr/>
          </p:nvSpPr>
          <p:spPr bwMode="auto">
            <a:xfrm>
              <a:off x="4452938" y="3233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61" name="Line 411"/>
            <p:cNvSpPr>
              <a:spLocks noChangeShapeType="1"/>
            </p:cNvSpPr>
            <p:nvPr/>
          </p:nvSpPr>
          <p:spPr bwMode="auto">
            <a:xfrm flipV="1">
              <a:off x="4805363" y="3429000"/>
              <a:ext cx="76200" cy="76200"/>
            </a:xfrm>
            <a:prstGeom prst="line">
              <a:avLst/>
            </a:prstGeom>
            <a:noFill/>
            <a:ln w="9525">
              <a:solidFill>
                <a:schemeClr val="tx1"/>
              </a:solidFill>
              <a:round/>
              <a:headEnd/>
              <a:tailEnd/>
            </a:ln>
          </p:spPr>
          <p:txBody>
            <a:bodyPr/>
            <a:lstStyle/>
            <a:p>
              <a:endParaRPr lang="en-US"/>
            </a:p>
          </p:txBody>
        </p:sp>
        <p:sp>
          <p:nvSpPr>
            <p:cNvPr id="81162" name="Line 412"/>
            <p:cNvSpPr>
              <a:spLocks noChangeShapeType="1"/>
            </p:cNvSpPr>
            <p:nvPr/>
          </p:nvSpPr>
          <p:spPr bwMode="auto">
            <a:xfrm flipV="1">
              <a:off x="4881563" y="3352800"/>
              <a:ext cx="1587" cy="76200"/>
            </a:xfrm>
            <a:prstGeom prst="line">
              <a:avLst/>
            </a:prstGeom>
            <a:noFill/>
            <a:ln w="9525">
              <a:solidFill>
                <a:schemeClr val="tx1"/>
              </a:solidFill>
              <a:round/>
              <a:headEnd/>
              <a:tailEnd/>
            </a:ln>
          </p:spPr>
          <p:txBody>
            <a:bodyPr/>
            <a:lstStyle/>
            <a:p>
              <a:endParaRPr lang="en-US"/>
            </a:p>
          </p:txBody>
        </p:sp>
        <p:sp>
          <p:nvSpPr>
            <p:cNvPr id="81163" name="Line 413"/>
            <p:cNvSpPr>
              <a:spLocks noChangeShapeType="1"/>
            </p:cNvSpPr>
            <p:nvPr/>
          </p:nvSpPr>
          <p:spPr bwMode="auto">
            <a:xfrm flipV="1">
              <a:off x="4957763" y="3276600"/>
              <a:ext cx="76200" cy="76200"/>
            </a:xfrm>
            <a:prstGeom prst="line">
              <a:avLst/>
            </a:prstGeom>
            <a:noFill/>
            <a:ln w="9525">
              <a:solidFill>
                <a:schemeClr val="tx1"/>
              </a:solidFill>
              <a:round/>
              <a:headEnd/>
              <a:tailEnd/>
            </a:ln>
          </p:spPr>
          <p:txBody>
            <a:bodyPr/>
            <a:lstStyle/>
            <a:p>
              <a:endParaRPr lang="en-US"/>
            </a:p>
          </p:txBody>
        </p:sp>
        <p:sp>
          <p:nvSpPr>
            <p:cNvPr id="81164" name="Oval 414"/>
            <p:cNvSpPr>
              <a:spLocks noChangeArrowheads="1"/>
            </p:cNvSpPr>
            <p:nvPr/>
          </p:nvSpPr>
          <p:spPr bwMode="auto">
            <a:xfrm>
              <a:off x="4757738" y="34623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65" name="Oval 415"/>
            <p:cNvSpPr>
              <a:spLocks noChangeArrowheads="1"/>
            </p:cNvSpPr>
            <p:nvPr/>
          </p:nvSpPr>
          <p:spPr bwMode="auto">
            <a:xfrm>
              <a:off x="4991100" y="323373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66" name="Line 416"/>
            <p:cNvSpPr>
              <a:spLocks noChangeShapeType="1"/>
            </p:cNvSpPr>
            <p:nvPr/>
          </p:nvSpPr>
          <p:spPr bwMode="auto">
            <a:xfrm flipV="1">
              <a:off x="5334000" y="3433763"/>
              <a:ext cx="76200" cy="76200"/>
            </a:xfrm>
            <a:prstGeom prst="line">
              <a:avLst/>
            </a:prstGeom>
            <a:noFill/>
            <a:ln w="9525">
              <a:solidFill>
                <a:schemeClr val="tx1"/>
              </a:solidFill>
              <a:round/>
              <a:headEnd/>
              <a:tailEnd/>
            </a:ln>
          </p:spPr>
          <p:txBody>
            <a:bodyPr/>
            <a:lstStyle/>
            <a:p>
              <a:endParaRPr lang="en-US"/>
            </a:p>
          </p:txBody>
        </p:sp>
        <p:sp>
          <p:nvSpPr>
            <p:cNvPr id="81167" name="Line 417"/>
            <p:cNvSpPr>
              <a:spLocks noChangeShapeType="1"/>
            </p:cNvSpPr>
            <p:nvPr/>
          </p:nvSpPr>
          <p:spPr bwMode="auto">
            <a:xfrm flipV="1">
              <a:off x="5410200" y="3357563"/>
              <a:ext cx="1588" cy="76200"/>
            </a:xfrm>
            <a:prstGeom prst="line">
              <a:avLst/>
            </a:prstGeom>
            <a:noFill/>
            <a:ln w="9525">
              <a:solidFill>
                <a:schemeClr val="tx1"/>
              </a:solidFill>
              <a:round/>
              <a:headEnd/>
              <a:tailEnd/>
            </a:ln>
          </p:spPr>
          <p:txBody>
            <a:bodyPr/>
            <a:lstStyle/>
            <a:p>
              <a:endParaRPr lang="en-US"/>
            </a:p>
          </p:txBody>
        </p:sp>
        <p:sp>
          <p:nvSpPr>
            <p:cNvPr id="81168" name="Line 418"/>
            <p:cNvSpPr>
              <a:spLocks noChangeShapeType="1"/>
            </p:cNvSpPr>
            <p:nvPr/>
          </p:nvSpPr>
          <p:spPr bwMode="auto">
            <a:xfrm flipV="1">
              <a:off x="5486400" y="3281363"/>
              <a:ext cx="76200" cy="76200"/>
            </a:xfrm>
            <a:prstGeom prst="line">
              <a:avLst/>
            </a:prstGeom>
            <a:noFill/>
            <a:ln w="9525">
              <a:solidFill>
                <a:schemeClr val="tx1"/>
              </a:solidFill>
              <a:round/>
              <a:headEnd/>
              <a:tailEnd/>
            </a:ln>
          </p:spPr>
          <p:txBody>
            <a:bodyPr/>
            <a:lstStyle/>
            <a:p>
              <a:endParaRPr lang="en-US"/>
            </a:p>
          </p:txBody>
        </p:sp>
        <p:sp>
          <p:nvSpPr>
            <p:cNvPr id="81169" name="Oval 419"/>
            <p:cNvSpPr>
              <a:spLocks noChangeArrowheads="1"/>
            </p:cNvSpPr>
            <p:nvPr/>
          </p:nvSpPr>
          <p:spPr bwMode="auto">
            <a:xfrm>
              <a:off x="5287963" y="34671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70" name="Oval 420"/>
            <p:cNvSpPr>
              <a:spLocks noChangeArrowheads="1"/>
            </p:cNvSpPr>
            <p:nvPr/>
          </p:nvSpPr>
          <p:spPr bwMode="auto">
            <a:xfrm>
              <a:off x="5519738" y="323850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71" name="Line 421"/>
            <p:cNvSpPr>
              <a:spLocks noChangeShapeType="1"/>
            </p:cNvSpPr>
            <p:nvPr/>
          </p:nvSpPr>
          <p:spPr bwMode="auto">
            <a:xfrm flipV="1">
              <a:off x="5872163" y="3424238"/>
              <a:ext cx="76200" cy="76200"/>
            </a:xfrm>
            <a:prstGeom prst="line">
              <a:avLst/>
            </a:prstGeom>
            <a:noFill/>
            <a:ln w="9525">
              <a:solidFill>
                <a:schemeClr val="tx1"/>
              </a:solidFill>
              <a:round/>
              <a:headEnd/>
              <a:tailEnd/>
            </a:ln>
          </p:spPr>
          <p:txBody>
            <a:bodyPr/>
            <a:lstStyle/>
            <a:p>
              <a:endParaRPr lang="en-US"/>
            </a:p>
          </p:txBody>
        </p:sp>
        <p:sp>
          <p:nvSpPr>
            <p:cNvPr id="81172" name="Line 422"/>
            <p:cNvSpPr>
              <a:spLocks noChangeShapeType="1"/>
            </p:cNvSpPr>
            <p:nvPr/>
          </p:nvSpPr>
          <p:spPr bwMode="auto">
            <a:xfrm flipV="1">
              <a:off x="5948363" y="3348038"/>
              <a:ext cx="1587" cy="76200"/>
            </a:xfrm>
            <a:prstGeom prst="line">
              <a:avLst/>
            </a:prstGeom>
            <a:noFill/>
            <a:ln w="9525">
              <a:solidFill>
                <a:schemeClr val="tx1"/>
              </a:solidFill>
              <a:round/>
              <a:headEnd/>
              <a:tailEnd/>
            </a:ln>
          </p:spPr>
          <p:txBody>
            <a:bodyPr/>
            <a:lstStyle/>
            <a:p>
              <a:endParaRPr lang="en-US"/>
            </a:p>
          </p:txBody>
        </p:sp>
        <p:sp>
          <p:nvSpPr>
            <p:cNvPr id="81173" name="Line 423"/>
            <p:cNvSpPr>
              <a:spLocks noChangeShapeType="1"/>
            </p:cNvSpPr>
            <p:nvPr/>
          </p:nvSpPr>
          <p:spPr bwMode="auto">
            <a:xfrm flipV="1">
              <a:off x="6024563" y="3271838"/>
              <a:ext cx="76200" cy="76200"/>
            </a:xfrm>
            <a:prstGeom prst="line">
              <a:avLst/>
            </a:prstGeom>
            <a:noFill/>
            <a:ln w="9525">
              <a:solidFill>
                <a:schemeClr val="tx1"/>
              </a:solidFill>
              <a:round/>
              <a:headEnd/>
              <a:tailEnd/>
            </a:ln>
          </p:spPr>
          <p:txBody>
            <a:bodyPr/>
            <a:lstStyle/>
            <a:p>
              <a:endParaRPr lang="en-US"/>
            </a:p>
          </p:txBody>
        </p:sp>
        <p:sp>
          <p:nvSpPr>
            <p:cNvPr id="81174" name="Oval 424"/>
            <p:cNvSpPr>
              <a:spLocks noChangeArrowheads="1"/>
            </p:cNvSpPr>
            <p:nvPr/>
          </p:nvSpPr>
          <p:spPr bwMode="auto">
            <a:xfrm>
              <a:off x="5824538" y="34575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75" name="Oval 425"/>
            <p:cNvSpPr>
              <a:spLocks noChangeArrowheads="1"/>
            </p:cNvSpPr>
            <p:nvPr/>
          </p:nvSpPr>
          <p:spPr bwMode="auto">
            <a:xfrm>
              <a:off x="6057900" y="322897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76" name="Text Box 426"/>
            <p:cNvSpPr txBox="1">
              <a:spLocks noChangeArrowheads="1"/>
            </p:cNvSpPr>
            <p:nvPr/>
          </p:nvSpPr>
          <p:spPr bwMode="auto">
            <a:xfrm>
              <a:off x="3048000" y="2054225"/>
              <a:ext cx="7620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Digitizer</a:t>
              </a:r>
            </a:p>
          </p:txBody>
        </p:sp>
        <p:sp>
          <p:nvSpPr>
            <p:cNvPr id="81177" name="Text Box 427"/>
            <p:cNvSpPr txBox="1">
              <a:spLocks noChangeArrowheads="1"/>
            </p:cNvSpPr>
            <p:nvPr/>
          </p:nvSpPr>
          <p:spPr bwMode="auto">
            <a:xfrm>
              <a:off x="4800600" y="2060575"/>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DUT</a:t>
              </a:r>
            </a:p>
          </p:txBody>
        </p:sp>
        <p:sp>
          <p:nvSpPr>
            <p:cNvPr id="81178" name="Text Box 428"/>
            <p:cNvSpPr txBox="1">
              <a:spLocks noChangeArrowheads="1"/>
            </p:cNvSpPr>
            <p:nvPr/>
          </p:nvSpPr>
          <p:spPr bwMode="auto">
            <a:xfrm>
              <a:off x="5334000" y="2060575"/>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DUT</a:t>
              </a:r>
            </a:p>
          </p:txBody>
        </p:sp>
        <p:sp>
          <p:nvSpPr>
            <p:cNvPr id="81179" name="Text Box 429"/>
            <p:cNvSpPr txBox="1">
              <a:spLocks noChangeArrowheads="1"/>
            </p:cNvSpPr>
            <p:nvPr/>
          </p:nvSpPr>
          <p:spPr bwMode="auto">
            <a:xfrm>
              <a:off x="5867400" y="2057400"/>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DUT</a:t>
              </a:r>
            </a:p>
          </p:txBody>
        </p:sp>
        <p:sp>
          <p:nvSpPr>
            <p:cNvPr id="81180" name="Line 431"/>
            <p:cNvSpPr>
              <a:spLocks noChangeShapeType="1"/>
            </p:cNvSpPr>
            <p:nvPr/>
          </p:nvSpPr>
          <p:spPr bwMode="auto">
            <a:xfrm>
              <a:off x="2286000" y="2743200"/>
              <a:ext cx="0" cy="762000"/>
            </a:xfrm>
            <a:prstGeom prst="line">
              <a:avLst/>
            </a:prstGeom>
            <a:noFill/>
            <a:ln w="9525">
              <a:solidFill>
                <a:schemeClr val="tx1"/>
              </a:solidFill>
              <a:round/>
              <a:headEnd/>
              <a:tailEnd/>
            </a:ln>
          </p:spPr>
          <p:txBody>
            <a:bodyPr/>
            <a:lstStyle/>
            <a:p>
              <a:endParaRPr lang="en-US"/>
            </a:p>
          </p:txBody>
        </p:sp>
        <p:sp>
          <p:nvSpPr>
            <p:cNvPr id="81181" name="Line 434"/>
            <p:cNvSpPr>
              <a:spLocks noChangeShapeType="1"/>
            </p:cNvSpPr>
            <p:nvPr/>
          </p:nvSpPr>
          <p:spPr bwMode="auto">
            <a:xfrm>
              <a:off x="3886200" y="2743200"/>
              <a:ext cx="0" cy="762000"/>
            </a:xfrm>
            <a:prstGeom prst="line">
              <a:avLst/>
            </a:prstGeom>
            <a:noFill/>
            <a:ln w="9525">
              <a:solidFill>
                <a:schemeClr val="tx1"/>
              </a:solidFill>
              <a:round/>
              <a:headEnd/>
              <a:tailEnd/>
            </a:ln>
          </p:spPr>
          <p:txBody>
            <a:bodyPr/>
            <a:lstStyle/>
            <a:p>
              <a:endParaRPr lang="en-US"/>
            </a:p>
          </p:txBody>
        </p:sp>
        <p:sp>
          <p:nvSpPr>
            <p:cNvPr id="81182" name="Line 435"/>
            <p:cNvSpPr>
              <a:spLocks noChangeShapeType="1"/>
            </p:cNvSpPr>
            <p:nvPr/>
          </p:nvSpPr>
          <p:spPr bwMode="auto">
            <a:xfrm>
              <a:off x="2819400" y="3124200"/>
              <a:ext cx="0" cy="381000"/>
            </a:xfrm>
            <a:prstGeom prst="line">
              <a:avLst/>
            </a:prstGeom>
            <a:noFill/>
            <a:ln w="9525">
              <a:solidFill>
                <a:schemeClr val="tx1"/>
              </a:solidFill>
              <a:round/>
              <a:headEnd/>
              <a:tailEnd/>
            </a:ln>
          </p:spPr>
          <p:txBody>
            <a:bodyPr/>
            <a:lstStyle/>
            <a:p>
              <a:endParaRPr lang="en-US"/>
            </a:p>
          </p:txBody>
        </p:sp>
        <p:sp>
          <p:nvSpPr>
            <p:cNvPr id="81183" name="Line 436"/>
            <p:cNvSpPr>
              <a:spLocks noChangeShapeType="1"/>
            </p:cNvSpPr>
            <p:nvPr/>
          </p:nvSpPr>
          <p:spPr bwMode="auto">
            <a:xfrm>
              <a:off x="4495800" y="3124200"/>
              <a:ext cx="0" cy="381000"/>
            </a:xfrm>
            <a:prstGeom prst="line">
              <a:avLst/>
            </a:prstGeom>
            <a:noFill/>
            <a:ln w="9525">
              <a:solidFill>
                <a:schemeClr val="tx1"/>
              </a:solidFill>
              <a:round/>
              <a:headEnd/>
              <a:tailEnd/>
            </a:ln>
          </p:spPr>
          <p:txBody>
            <a:bodyPr/>
            <a:lstStyle/>
            <a:p>
              <a:endParaRPr lang="en-US"/>
            </a:p>
          </p:txBody>
        </p:sp>
        <p:sp>
          <p:nvSpPr>
            <p:cNvPr id="81184" name="Line 437"/>
            <p:cNvSpPr>
              <a:spLocks noChangeShapeType="1"/>
            </p:cNvSpPr>
            <p:nvPr/>
          </p:nvSpPr>
          <p:spPr bwMode="auto">
            <a:xfrm>
              <a:off x="1676400" y="3124200"/>
              <a:ext cx="1143000" cy="0"/>
            </a:xfrm>
            <a:prstGeom prst="line">
              <a:avLst/>
            </a:prstGeom>
            <a:noFill/>
            <a:ln w="9525">
              <a:solidFill>
                <a:schemeClr val="tx1"/>
              </a:solidFill>
              <a:round/>
              <a:headEnd/>
              <a:tailEnd/>
            </a:ln>
          </p:spPr>
          <p:txBody>
            <a:bodyPr/>
            <a:lstStyle/>
            <a:p>
              <a:endParaRPr lang="en-US"/>
            </a:p>
          </p:txBody>
        </p:sp>
        <p:sp>
          <p:nvSpPr>
            <p:cNvPr id="81185" name="Line 438"/>
            <p:cNvSpPr>
              <a:spLocks noChangeShapeType="1"/>
            </p:cNvSpPr>
            <p:nvPr/>
          </p:nvSpPr>
          <p:spPr bwMode="auto">
            <a:xfrm>
              <a:off x="4495800" y="3124200"/>
              <a:ext cx="1600200" cy="0"/>
            </a:xfrm>
            <a:prstGeom prst="line">
              <a:avLst/>
            </a:prstGeom>
            <a:noFill/>
            <a:ln w="9525">
              <a:solidFill>
                <a:schemeClr val="tx1"/>
              </a:solidFill>
              <a:round/>
              <a:headEnd/>
              <a:tailEnd/>
            </a:ln>
          </p:spPr>
          <p:txBody>
            <a:bodyPr/>
            <a:lstStyle/>
            <a:p>
              <a:endParaRPr lang="en-US"/>
            </a:p>
          </p:txBody>
        </p:sp>
        <p:sp>
          <p:nvSpPr>
            <p:cNvPr id="81186" name="Line 439"/>
            <p:cNvSpPr>
              <a:spLocks noChangeShapeType="1"/>
            </p:cNvSpPr>
            <p:nvPr/>
          </p:nvSpPr>
          <p:spPr bwMode="auto">
            <a:xfrm>
              <a:off x="1676400" y="3505200"/>
              <a:ext cx="1676400" cy="0"/>
            </a:xfrm>
            <a:prstGeom prst="line">
              <a:avLst/>
            </a:prstGeom>
            <a:noFill/>
            <a:ln w="9525">
              <a:solidFill>
                <a:schemeClr val="tx1"/>
              </a:solidFill>
              <a:round/>
              <a:headEnd/>
              <a:tailEnd/>
            </a:ln>
          </p:spPr>
          <p:txBody>
            <a:bodyPr/>
            <a:lstStyle/>
            <a:p>
              <a:endParaRPr lang="en-US"/>
            </a:p>
          </p:txBody>
        </p:sp>
        <p:sp>
          <p:nvSpPr>
            <p:cNvPr id="81187" name="Line 440"/>
            <p:cNvSpPr>
              <a:spLocks noChangeShapeType="1"/>
            </p:cNvSpPr>
            <p:nvPr/>
          </p:nvSpPr>
          <p:spPr bwMode="auto">
            <a:xfrm>
              <a:off x="5029200" y="3505200"/>
              <a:ext cx="1066800" cy="0"/>
            </a:xfrm>
            <a:prstGeom prst="line">
              <a:avLst/>
            </a:prstGeom>
            <a:noFill/>
            <a:ln w="9525">
              <a:solidFill>
                <a:schemeClr val="tx1"/>
              </a:solidFill>
              <a:round/>
              <a:headEnd/>
              <a:tailEnd/>
            </a:ln>
          </p:spPr>
          <p:txBody>
            <a:bodyPr/>
            <a:lstStyle/>
            <a:p>
              <a:endParaRPr lang="en-US"/>
            </a:p>
          </p:txBody>
        </p:sp>
      </p:grpSp>
      <p:grpSp>
        <p:nvGrpSpPr>
          <p:cNvPr id="3" name="Group 298"/>
          <p:cNvGrpSpPr/>
          <p:nvPr/>
        </p:nvGrpSpPr>
        <p:grpSpPr>
          <a:xfrm>
            <a:off x="1323704" y="1985554"/>
            <a:ext cx="3276600" cy="1533525"/>
            <a:chOff x="1676400" y="4114800"/>
            <a:chExt cx="3276600" cy="1533525"/>
          </a:xfrm>
        </p:grpSpPr>
        <p:sp>
          <p:nvSpPr>
            <p:cNvPr id="80901" name="Text Box 139"/>
            <p:cNvSpPr txBox="1">
              <a:spLocks noChangeArrowheads="1"/>
            </p:cNvSpPr>
            <p:nvPr/>
          </p:nvSpPr>
          <p:spPr bwMode="auto">
            <a:xfrm>
              <a:off x="1752600" y="5035550"/>
              <a:ext cx="6096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Source</a:t>
              </a:r>
            </a:p>
          </p:txBody>
        </p:sp>
        <p:sp>
          <p:nvSpPr>
            <p:cNvPr id="80902" name="Text Box 140"/>
            <p:cNvSpPr txBox="1">
              <a:spLocks noChangeArrowheads="1"/>
            </p:cNvSpPr>
            <p:nvPr/>
          </p:nvSpPr>
          <p:spPr bwMode="auto">
            <a:xfrm>
              <a:off x="1676400" y="5416550"/>
              <a:ext cx="6858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Digitizer</a:t>
              </a:r>
            </a:p>
          </p:txBody>
        </p:sp>
        <p:sp>
          <p:nvSpPr>
            <p:cNvPr id="80903" name="Text Box 141"/>
            <p:cNvSpPr txBox="1">
              <a:spLocks noChangeArrowheads="1"/>
            </p:cNvSpPr>
            <p:nvPr/>
          </p:nvSpPr>
          <p:spPr bwMode="auto">
            <a:xfrm>
              <a:off x="1905000" y="4654550"/>
              <a:ext cx="5334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DMM</a:t>
              </a:r>
            </a:p>
          </p:txBody>
        </p:sp>
        <p:sp>
          <p:nvSpPr>
            <p:cNvPr id="80904" name="Text Box 142"/>
            <p:cNvSpPr txBox="1">
              <a:spLocks noChangeArrowheads="1"/>
            </p:cNvSpPr>
            <p:nvPr/>
          </p:nvSpPr>
          <p:spPr bwMode="auto">
            <a:xfrm>
              <a:off x="2971800" y="4117975"/>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DUT</a:t>
              </a:r>
            </a:p>
          </p:txBody>
        </p:sp>
        <p:sp>
          <p:nvSpPr>
            <p:cNvPr id="80905" name="Text Box 143"/>
            <p:cNvSpPr txBox="1">
              <a:spLocks noChangeArrowheads="1"/>
            </p:cNvSpPr>
            <p:nvPr/>
          </p:nvSpPr>
          <p:spPr bwMode="auto">
            <a:xfrm>
              <a:off x="3505200" y="4117975"/>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DUT</a:t>
              </a:r>
            </a:p>
          </p:txBody>
        </p:sp>
        <p:sp>
          <p:nvSpPr>
            <p:cNvPr id="80906" name="Text Box 144"/>
            <p:cNvSpPr txBox="1">
              <a:spLocks noChangeArrowheads="1"/>
            </p:cNvSpPr>
            <p:nvPr/>
          </p:nvSpPr>
          <p:spPr bwMode="auto">
            <a:xfrm>
              <a:off x="3962400" y="4114800"/>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DUT</a:t>
              </a:r>
            </a:p>
          </p:txBody>
        </p:sp>
        <p:sp>
          <p:nvSpPr>
            <p:cNvPr id="80907" name="Text Box 145"/>
            <p:cNvSpPr txBox="1">
              <a:spLocks noChangeArrowheads="1"/>
            </p:cNvSpPr>
            <p:nvPr/>
          </p:nvSpPr>
          <p:spPr bwMode="auto">
            <a:xfrm>
              <a:off x="4495800" y="4114800"/>
              <a:ext cx="457200" cy="231775"/>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1400" b="0">
                  <a:solidFill>
                    <a:schemeClr val="tx1"/>
                  </a:solidFill>
                  <a:latin typeface="Arial" pitchFamily="34" charset="0"/>
                </a:rPr>
                <a:t>DUT</a:t>
              </a:r>
            </a:p>
          </p:txBody>
        </p:sp>
        <p:sp>
          <p:nvSpPr>
            <p:cNvPr id="80908" name="Line 148"/>
            <p:cNvSpPr>
              <a:spLocks noChangeShapeType="1"/>
            </p:cNvSpPr>
            <p:nvPr/>
          </p:nvSpPr>
          <p:spPr bwMode="auto">
            <a:xfrm>
              <a:off x="2514600" y="4806950"/>
              <a:ext cx="609600" cy="0"/>
            </a:xfrm>
            <a:prstGeom prst="line">
              <a:avLst/>
            </a:prstGeom>
            <a:noFill/>
            <a:ln w="38100">
              <a:solidFill>
                <a:schemeClr val="tx1"/>
              </a:solidFill>
              <a:round/>
              <a:headEnd/>
              <a:tailEnd/>
            </a:ln>
          </p:spPr>
          <p:txBody>
            <a:bodyPr/>
            <a:lstStyle/>
            <a:p>
              <a:endParaRPr lang="en-US"/>
            </a:p>
          </p:txBody>
        </p:sp>
        <p:sp>
          <p:nvSpPr>
            <p:cNvPr id="80909" name="Line 151"/>
            <p:cNvSpPr>
              <a:spLocks noChangeShapeType="1"/>
            </p:cNvSpPr>
            <p:nvPr/>
          </p:nvSpPr>
          <p:spPr bwMode="auto">
            <a:xfrm>
              <a:off x="3124200" y="4425950"/>
              <a:ext cx="0" cy="374650"/>
            </a:xfrm>
            <a:prstGeom prst="line">
              <a:avLst/>
            </a:prstGeom>
            <a:noFill/>
            <a:ln w="9525">
              <a:solidFill>
                <a:schemeClr val="tx1"/>
              </a:solidFill>
              <a:round/>
              <a:headEnd/>
              <a:tailEnd/>
            </a:ln>
          </p:spPr>
          <p:txBody>
            <a:bodyPr/>
            <a:lstStyle/>
            <a:p>
              <a:endParaRPr lang="en-US"/>
            </a:p>
          </p:txBody>
        </p:sp>
        <p:sp>
          <p:nvSpPr>
            <p:cNvPr id="80910" name="Line 152"/>
            <p:cNvSpPr>
              <a:spLocks noChangeShapeType="1"/>
            </p:cNvSpPr>
            <p:nvPr/>
          </p:nvSpPr>
          <p:spPr bwMode="auto">
            <a:xfrm>
              <a:off x="3657600" y="4425950"/>
              <a:ext cx="0" cy="755650"/>
            </a:xfrm>
            <a:prstGeom prst="line">
              <a:avLst/>
            </a:prstGeom>
            <a:noFill/>
            <a:ln w="38100">
              <a:solidFill>
                <a:schemeClr val="tx1"/>
              </a:solidFill>
              <a:round/>
              <a:headEnd/>
              <a:tailEnd/>
            </a:ln>
          </p:spPr>
          <p:txBody>
            <a:bodyPr/>
            <a:lstStyle/>
            <a:p>
              <a:endParaRPr lang="en-US"/>
            </a:p>
          </p:txBody>
        </p:sp>
        <p:sp>
          <p:nvSpPr>
            <p:cNvPr id="80911" name="Line 153"/>
            <p:cNvSpPr>
              <a:spLocks noChangeShapeType="1"/>
            </p:cNvSpPr>
            <p:nvPr/>
          </p:nvSpPr>
          <p:spPr bwMode="auto">
            <a:xfrm>
              <a:off x="4191000" y="4425950"/>
              <a:ext cx="0" cy="1143000"/>
            </a:xfrm>
            <a:prstGeom prst="line">
              <a:avLst/>
            </a:prstGeom>
            <a:noFill/>
            <a:ln w="38100">
              <a:solidFill>
                <a:schemeClr val="tx1"/>
              </a:solidFill>
              <a:round/>
              <a:headEnd/>
              <a:tailEnd/>
            </a:ln>
          </p:spPr>
          <p:txBody>
            <a:bodyPr/>
            <a:lstStyle/>
            <a:p>
              <a:endParaRPr lang="en-US"/>
            </a:p>
          </p:txBody>
        </p:sp>
        <p:sp>
          <p:nvSpPr>
            <p:cNvPr id="80912" name="Line 154"/>
            <p:cNvSpPr>
              <a:spLocks noChangeShapeType="1"/>
            </p:cNvSpPr>
            <p:nvPr/>
          </p:nvSpPr>
          <p:spPr bwMode="auto">
            <a:xfrm>
              <a:off x="4724400" y="4425950"/>
              <a:ext cx="0" cy="1143000"/>
            </a:xfrm>
            <a:prstGeom prst="line">
              <a:avLst/>
            </a:prstGeom>
            <a:noFill/>
            <a:ln w="9525">
              <a:solidFill>
                <a:schemeClr val="tx1"/>
              </a:solidFill>
              <a:round/>
              <a:headEnd/>
              <a:tailEnd/>
            </a:ln>
          </p:spPr>
          <p:txBody>
            <a:bodyPr/>
            <a:lstStyle/>
            <a:p>
              <a:endParaRPr lang="en-US"/>
            </a:p>
          </p:txBody>
        </p:sp>
        <p:sp>
          <p:nvSpPr>
            <p:cNvPr id="80913" name="Line 155"/>
            <p:cNvSpPr>
              <a:spLocks noChangeShapeType="1"/>
            </p:cNvSpPr>
            <p:nvPr/>
          </p:nvSpPr>
          <p:spPr bwMode="auto">
            <a:xfrm flipV="1">
              <a:off x="2895600" y="4730750"/>
              <a:ext cx="76200" cy="76200"/>
            </a:xfrm>
            <a:prstGeom prst="line">
              <a:avLst/>
            </a:prstGeom>
            <a:noFill/>
            <a:ln w="9525">
              <a:solidFill>
                <a:schemeClr val="tx1"/>
              </a:solidFill>
              <a:round/>
              <a:headEnd/>
              <a:tailEnd/>
            </a:ln>
          </p:spPr>
          <p:txBody>
            <a:bodyPr/>
            <a:lstStyle/>
            <a:p>
              <a:endParaRPr lang="en-US"/>
            </a:p>
          </p:txBody>
        </p:sp>
        <p:sp>
          <p:nvSpPr>
            <p:cNvPr id="80914" name="Line 156"/>
            <p:cNvSpPr>
              <a:spLocks noChangeShapeType="1"/>
            </p:cNvSpPr>
            <p:nvPr/>
          </p:nvSpPr>
          <p:spPr bwMode="auto">
            <a:xfrm flipV="1">
              <a:off x="2971800" y="4654550"/>
              <a:ext cx="1588" cy="76200"/>
            </a:xfrm>
            <a:prstGeom prst="line">
              <a:avLst/>
            </a:prstGeom>
            <a:noFill/>
            <a:ln w="9525">
              <a:solidFill>
                <a:schemeClr val="tx1"/>
              </a:solidFill>
              <a:round/>
              <a:headEnd/>
              <a:tailEnd/>
            </a:ln>
          </p:spPr>
          <p:txBody>
            <a:bodyPr/>
            <a:lstStyle/>
            <a:p>
              <a:endParaRPr lang="en-US"/>
            </a:p>
          </p:txBody>
        </p:sp>
        <p:sp>
          <p:nvSpPr>
            <p:cNvPr id="80915" name="Line 157"/>
            <p:cNvSpPr>
              <a:spLocks noChangeShapeType="1"/>
            </p:cNvSpPr>
            <p:nvPr/>
          </p:nvSpPr>
          <p:spPr bwMode="auto">
            <a:xfrm flipV="1">
              <a:off x="3048000" y="4578350"/>
              <a:ext cx="76200" cy="76200"/>
            </a:xfrm>
            <a:prstGeom prst="line">
              <a:avLst/>
            </a:prstGeom>
            <a:noFill/>
            <a:ln w="9525">
              <a:solidFill>
                <a:schemeClr val="tx1"/>
              </a:solidFill>
              <a:round/>
              <a:headEnd/>
              <a:tailEnd/>
            </a:ln>
          </p:spPr>
          <p:txBody>
            <a:bodyPr/>
            <a:lstStyle/>
            <a:p>
              <a:endParaRPr lang="en-US"/>
            </a:p>
          </p:txBody>
        </p:sp>
        <p:sp>
          <p:nvSpPr>
            <p:cNvPr id="80916" name="Oval 158"/>
            <p:cNvSpPr>
              <a:spLocks noChangeArrowheads="1"/>
            </p:cNvSpPr>
            <p:nvPr/>
          </p:nvSpPr>
          <p:spPr bwMode="auto">
            <a:xfrm>
              <a:off x="2849563" y="4764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17" name="Oval 159"/>
            <p:cNvSpPr>
              <a:spLocks noChangeArrowheads="1"/>
            </p:cNvSpPr>
            <p:nvPr/>
          </p:nvSpPr>
          <p:spPr bwMode="auto">
            <a:xfrm>
              <a:off x="3081338" y="4535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18" name="Line 160"/>
            <p:cNvSpPr>
              <a:spLocks noChangeShapeType="1"/>
            </p:cNvSpPr>
            <p:nvPr/>
          </p:nvSpPr>
          <p:spPr bwMode="auto">
            <a:xfrm flipV="1">
              <a:off x="3433763" y="4730750"/>
              <a:ext cx="76200" cy="76200"/>
            </a:xfrm>
            <a:prstGeom prst="line">
              <a:avLst/>
            </a:prstGeom>
            <a:noFill/>
            <a:ln w="9525">
              <a:solidFill>
                <a:schemeClr val="tx1"/>
              </a:solidFill>
              <a:round/>
              <a:headEnd/>
              <a:tailEnd/>
            </a:ln>
          </p:spPr>
          <p:txBody>
            <a:bodyPr/>
            <a:lstStyle/>
            <a:p>
              <a:endParaRPr lang="en-US"/>
            </a:p>
          </p:txBody>
        </p:sp>
        <p:sp>
          <p:nvSpPr>
            <p:cNvPr id="80919" name="Line 161"/>
            <p:cNvSpPr>
              <a:spLocks noChangeShapeType="1"/>
            </p:cNvSpPr>
            <p:nvPr/>
          </p:nvSpPr>
          <p:spPr bwMode="auto">
            <a:xfrm flipV="1">
              <a:off x="3509963" y="4654550"/>
              <a:ext cx="1587" cy="76200"/>
            </a:xfrm>
            <a:prstGeom prst="line">
              <a:avLst/>
            </a:prstGeom>
            <a:noFill/>
            <a:ln w="9525">
              <a:solidFill>
                <a:schemeClr val="tx1"/>
              </a:solidFill>
              <a:round/>
              <a:headEnd/>
              <a:tailEnd/>
            </a:ln>
          </p:spPr>
          <p:txBody>
            <a:bodyPr/>
            <a:lstStyle/>
            <a:p>
              <a:endParaRPr lang="en-US"/>
            </a:p>
          </p:txBody>
        </p:sp>
        <p:sp>
          <p:nvSpPr>
            <p:cNvPr id="80920" name="Line 162"/>
            <p:cNvSpPr>
              <a:spLocks noChangeShapeType="1"/>
            </p:cNvSpPr>
            <p:nvPr/>
          </p:nvSpPr>
          <p:spPr bwMode="auto">
            <a:xfrm flipV="1">
              <a:off x="3586163" y="4578350"/>
              <a:ext cx="76200" cy="76200"/>
            </a:xfrm>
            <a:prstGeom prst="line">
              <a:avLst/>
            </a:prstGeom>
            <a:noFill/>
            <a:ln w="9525">
              <a:solidFill>
                <a:schemeClr val="tx1"/>
              </a:solidFill>
              <a:round/>
              <a:headEnd/>
              <a:tailEnd/>
            </a:ln>
          </p:spPr>
          <p:txBody>
            <a:bodyPr/>
            <a:lstStyle/>
            <a:p>
              <a:endParaRPr lang="en-US"/>
            </a:p>
          </p:txBody>
        </p:sp>
        <p:sp>
          <p:nvSpPr>
            <p:cNvPr id="80921" name="Oval 163"/>
            <p:cNvSpPr>
              <a:spLocks noChangeArrowheads="1"/>
            </p:cNvSpPr>
            <p:nvPr/>
          </p:nvSpPr>
          <p:spPr bwMode="auto">
            <a:xfrm>
              <a:off x="3386138" y="4764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22" name="Oval 164"/>
            <p:cNvSpPr>
              <a:spLocks noChangeArrowheads="1"/>
            </p:cNvSpPr>
            <p:nvPr/>
          </p:nvSpPr>
          <p:spPr bwMode="auto">
            <a:xfrm>
              <a:off x="3619500" y="4535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23" name="Line 165"/>
            <p:cNvSpPr>
              <a:spLocks noChangeShapeType="1"/>
            </p:cNvSpPr>
            <p:nvPr/>
          </p:nvSpPr>
          <p:spPr bwMode="auto">
            <a:xfrm flipV="1">
              <a:off x="3962400" y="4735513"/>
              <a:ext cx="76200" cy="76200"/>
            </a:xfrm>
            <a:prstGeom prst="line">
              <a:avLst/>
            </a:prstGeom>
            <a:noFill/>
            <a:ln w="9525">
              <a:solidFill>
                <a:schemeClr val="tx1"/>
              </a:solidFill>
              <a:round/>
              <a:headEnd/>
              <a:tailEnd/>
            </a:ln>
          </p:spPr>
          <p:txBody>
            <a:bodyPr/>
            <a:lstStyle/>
            <a:p>
              <a:endParaRPr lang="en-US"/>
            </a:p>
          </p:txBody>
        </p:sp>
        <p:sp>
          <p:nvSpPr>
            <p:cNvPr id="80924" name="Line 166"/>
            <p:cNvSpPr>
              <a:spLocks noChangeShapeType="1"/>
            </p:cNvSpPr>
            <p:nvPr/>
          </p:nvSpPr>
          <p:spPr bwMode="auto">
            <a:xfrm flipV="1">
              <a:off x="4038600" y="4659313"/>
              <a:ext cx="1588" cy="76200"/>
            </a:xfrm>
            <a:prstGeom prst="line">
              <a:avLst/>
            </a:prstGeom>
            <a:noFill/>
            <a:ln w="9525">
              <a:solidFill>
                <a:schemeClr val="tx1"/>
              </a:solidFill>
              <a:round/>
              <a:headEnd/>
              <a:tailEnd/>
            </a:ln>
          </p:spPr>
          <p:txBody>
            <a:bodyPr/>
            <a:lstStyle/>
            <a:p>
              <a:endParaRPr lang="en-US"/>
            </a:p>
          </p:txBody>
        </p:sp>
        <p:sp>
          <p:nvSpPr>
            <p:cNvPr id="80925" name="Line 167"/>
            <p:cNvSpPr>
              <a:spLocks noChangeShapeType="1"/>
            </p:cNvSpPr>
            <p:nvPr/>
          </p:nvSpPr>
          <p:spPr bwMode="auto">
            <a:xfrm flipV="1">
              <a:off x="4114800" y="4583113"/>
              <a:ext cx="76200" cy="76200"/>
            </a:xfrm>
            <a:prstGeom prst="line">
              <a:avLst/>
            </a:prstGeom>
            <a:noFill/>
            <a:ln w="9525">
              <a:solidFill>
                <a:schemeClr val="tx1"/>
              </a:solidFill>
              <a:round/>
              <a:headEnd/>
              <a:tailEnd/>
            </a:ln>
          </p:spPr>
          <p:txBody>
            <a:bodyPr/>
            <a:lstStyle/>
            <a:p>
              <a:endParaRPr lang="en-US"/>
            </a:p>
          </p:txBody>
        </p:sp>
        <p:sp>
          <p:nvSpPr>
            <p:cNvPr id="80926" name="Oval 168"/>
            <p:cNvSpPr>
              <a:spLocks noChangeArrowheads="1"/>
            </p:cNvSpPr>
            <p:nvPr/>
          </p:nvSpPr>
          <p:spPr bwMode="auto">
            <a:xfrm>
              <a:off x="3916363" y="47688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27" name="Oval 169"/>
            <p:cNvSpPr>
              <a:spLocks noChangeArrowheads="1"/>
            </p:cNvSpPr>
            <p:nvPr/>
          </p:nvSpPr>
          <p:spPr bwMode="auto">
            <a:xfrm>
              <a:off x="4148138" y="45402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28" name="Line 170"/>
            <p:cNvSpPr>
              <a:spLocks noChangeShapeType="1"/>
            </p:cNvSpPr>
            <p:nvPr/>
          </p:nvSpPr>
          <p:spPr bwMode="auto">
            <a:xfrm flipV="1">
              <a:off x="4500563" y="4725988"/>
              <a:ext cx="76200" cy="76200"/>
            </a:xfrm>
            <a:prstGeom prst="line">
              <a:avLst/>
            </a:prstGeom>
            <a:noFill/>
            <a:ln w="9525">
              <a:solidFill>
                <a:schemeClr val="tx1"/>
              </a:solidFill>
              <a:round/>
              <a:headEnd/>
              <a:tailEnd/>
            </a:ln>
          </p:spPr>
          <p:txBody>
            <a:bodyPr/>
            <a:lstStyle/>
            <a:p>
              <a:endParaRPr lang="en-US"/>
            </a:p>
          </p:txBody>
        </p:sp>
        <p:sp>
          <p:nvSpPr>
            <p:cNvPr id="80929" name="Line 171"/>
            <p:cNvSpPr>
              <a:spLocks noChangeShapeType="1"/>
            </p:cNvSpPr>
            <p:nvPr/>
          </p:nvSpPr>
          <p:spPr bwMode="auto">
            <a:xfrm flipV="1">
              <a:off x="4576763" y="4649788"/>
              <a:ext cx="1587" cy="76200"/>
            </a:xfrm>
            <a:prstGeom prst="line">
              <a:avLst/>
            </a:prstGeom>
            <a:noFill/>
            <a:ln w="9525">
              <a:solidFill>
                <a:schemeClr val="tx1"/>
              </a:solidFill>
              <a:round/>
              <a:headEnd/>
              <a:tailEnd/>
            </a:ln>
          </p:spPr>
          <p:txBody>
            <a:bodyPr/>
            <a:lstStyle/>
            <a:p>
              <a:endParaRPr lang="en-US"/>
            </a:p>
          </p:txBody>
        </p:sp>
        <p:sp>
          <p:nvSpPr>
            <p:cNvPr id="80930" name="Line 172"/>
            <p:cNvSpPr>
              <a:spLocks noChangeShapeType="1"/>
            </p:cNvSpPr>
            <p:nvPr/>
          </p:nvSpPr>
          <p:spPr bwMode="auto">
            <a:xfrm flipV="1">
              <a:off x="4652963" y="4573588"/>
              <a:ext cx="76200" cy="76200"/>
            </a:xfrm>
            <a:prstGeom prst="line">
              <a:avLst/>
            </a:prstGeom>
            <a:noFill/>
            <a:ln w="9525">
              <a:solidFill>
                <a:schemeClr val="tx1"/>
              </a:solidFill>
              <a:round/>
              <a:headEnd/>
              <a:tailEnd/>
            </a:ln>
          </p:spPr>
          <p:txBody>
            <a:bodyPr/>
            <a:lstStyle/>
            <a:p>
              <a:endParaRPr lang="en-US"/>
            </a:p>
          </p:txBody>
        </p:sp>
        <p:sp>
          <p:nvSpPr>
            <p:cNvPr id="80931" name="Oval 173"/>
            <p:cNvSpPr>
              <a:spLocks noChangeArrowheads="1"/>
            </p:cNvSpPr>
            <p:nvPr/>
          </p:nvSpPr>
          <p:spPr bwMode="auto">
            <a:xfrm>
              <a:off x="4452938" y="47593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32" name="Oval 174"/>
            <p:cNvSpPr>
              <a:spLocks noChangeArrowheads="1"/>
            </p:cNvSpPr>
            <p:nvPr/>
          </p:nvSpPr>
          <p:spPr bwMode="auto">
            <a:xfrm>
              <a:off x="4686300" y="45307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33" name="Line 175"/>
            <p:cNvSpPr>
              <a:spLocks noChangeShapeType="1"/>
            </p:cNvSpPr>
            <p:nvPr/>
          </p:nvSpPr>
          <p:spPr bwMode="auto">
            <a:xfrm flipV="1">
              <a:off x="2900363" y="5111750"/>
              <a:ext cx="76200" cy="76200"/>
            </a:xfrm>
            <a:prstGeom prst="line">
              <a:avLst/>
            </a:prstGeom>
            <a:noFill/>
            <a:ln w="9525">
              <a:solidFill>
                <a:schemeClr val="tx1"/>
              </a:solidFill>
              <a:round/>
              <a:headEnd/>
              <a:tailEnd/>
            </a:ln>
          </p:spPr>
          <p:txBody>
            <a:bodyPr/>
            <a:lstStyle/>
            <a:p>
              <a:endParaRPr lang="en-US"/>
            </a:p>
          </p:txBody>
        </p:sp>
        <p:sp>
          <p:nvSpPr>
            <p:cNvPr id="80934" name="Line 176"/>
            <p:cNvSpPr>
              <a:spLocks noChangeShapeType="1"/>
            </p:cNvSpPr>
            <p:nvPr/>
          </p:nvSpPr>
          <p:spPr bwMode="auto">
            <a:xfrm flipV="1">
              <a:off x="2976563" y="5035550"/>
              <a:ext cx="1587" cy="76200"/>
            </a:xfrm>
            <a:prstGeom prst="line">
              <a:avLst/>
            </a:prstGeom>
            <a:noFill/>
            <a:ln w="9525">
              <a:solidFill>
                <a:schemeClr val="tx1"/>
              </a:solidFill>
              <a:round/>
              <a:headEnd/>
              <a:tailEnd/>
            </a:ln>
          </p:spPr>
          <p:txBody>
            <a:bodyPr/>
            <a:lstStyle/>
            <a:p>
              <a:endParaRPr lang="en-US"/>
            </a:p>
          </p:txBody>
        </p:sp>
        <p:sp>
          <p:nvSpPr>
            <p:cNvPr id="80935" name="Line 177"/>
            <p:cNvSpPr>
              <a:spLocks noChangeShapeType="1"/>
            </p:cNvSpPr>
            <p:nvPr/>
          </p:nvSpPr>
          <p:spPr bwMode="auto">
            <a:xfrm flipV="1">
              <a:off x="3052763" y="4959350"/>
              <a:ext cx="76200" cy="76200"/>
            </a:xfrm>
            <a:prstGeom prst="line">
              <a:avLst/>
            </a:prstGeom>
            <a:noFill/>
            <a:ln w="9525">
              <a:solidFill>
                <a:schemeClr val="tx1"/>
              </a:solidFill>
              <a:round/>
              <a:headEnd/>
              <a:tailEnd/>
            </a:ln>
          </p:spPr>
          <p:txBody>
            <a:bodyPr/>
            <a:lstStyle/>
            <a:p>
              <a:endParaRPr lang="en-US"/>
            </a:p>
          </p:txBody>
        </p:sp>
        <p:sp>
          <p:nvSpPr>
            <p:cNvPr id="80936" name="Oval 178"/>
            <p:cNvSpPr>
              <a:spLocks noChangeArrowheads="1"/>
            </p:cNvSpPr>
            <p:nvPr/>
          </p:nvSpPr>
          <p:spPr bwMode="auto">
            <a:xfrm>
              <a:off x="2852738" y="5145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37" name="Oval 179"/>
            <p:cNvSpPr>
              <a:spLocks noChangeArrowheads="1"/>
            </p:cNvSpPr>
            <p:nvPr/>
          </p:nvSpPr>
          <p:spPr bwMode="auto">
            <a:xfrm>
              <a:off x="3086100" y="4916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38" name="Line 180"/>
            <p:cNvSpPr>
              <a:spLocks noChangeShapeType="1"/>
            </p:cNvSpPr>
            <p:nvPr/>
          </p:nvSpPr>
          <p:spPr bwMode="auto">
            <a:xfrm flipV="1">
              <a:off x="3440113" y="5111750"/>
              <a:ext cx="76200" cy="76200"/>
            </a:xfrm>
            <a:prstGeom prst="line">
              <a:avLst/>
            </a:prstGeom>
            <a:noFill/>
            <a:ln w="9525">
              <a:solidFill>
                <a:schemeClr val="tx1"/>
              </a:solidFill>
              <a:round/>
              <a:headEnd/>
              <a:tailEnd/>
            </a:ln>
          </p:spPr>
          <p:txBody>
            <a:bodyPr/>
            <a:lstStyle/>
            <a:p>
              <a:endParaRPr lang="en-US"/>
            </a:p>
          </p:txBody>
        </p:sp>
        <p:sp>
          <p:nvSpPr>
            <p:cNvPr id="80939" name="Line 181"/>
            <p:cNvSpPr>
              <a:spLocks noChangeShapeType="1"/>
            </p:cNvSpPr>
            <p:nvPr/>
          </p:nvSpPr>
          <p:spPr bwMode="auto">
            <a:xfrm flipV="1">
              <a:off x="3516313" y="5035550"/>
              <a:ext cx="0" cy="76200"/>
            </a:xfrm>
            <a:prstGeom prst="line">
              <a:avLst/>
            </a:prstGeom>
            <a:noFill/>
            <a:ln w="9525">
              <a:solidFill>
                <a:schemeClr val="tx1"/>
              </a:solidFill>
              <a:round/>
              <a:headEnd/>
              <a:tailEnd/>
            </a:ln>
          </p:spPr>
          <p:txBody>
            <a:bodyPr/>
            <a:lstStyle/>
            <a:p>
              <a:endParaRPr lang="en-US"/>
            </a:p>
          </p:txBody>
        </p:sp>
        <p:sp>
          <p:nvSpPr>
            <p:cNvPr id="80940" name="Line 182"/>
            <p:cNvSpPr>
              <a:spLocks noChangeShapeType="1"/>
            </p:cNvSpPr>
            <p:nvPr/>
          </p:nvSpPr>
          <p:spPr bwMode="auto">
            <a:xfrm flipV="1">
              <a:off x="3592513" y="4959350"/>
              <a:ext cx="76200" cy="76200"/>
            </a:xfrm>
            <a:prstGeom prst="line">
              <a:avLst/>
            </a:prstGeom>
            <a:noFill/>
            <a:ln w="9525">
              <a:solidFill>
                <a:schemeClr val="tx1"/>
              </a:solidFill>
              <a:round/>
              <a:headEnd/>
              <a:tailEnd/>
            </a:ln>
          </p:spPr>
          <p:txBody>
            <a:bodyPr/>
            <a:lstStyle/>
            <a:p>
              <a:endParaRPr lang="en-US"/>
            </a:p>
          </p:txBody>
        </p:sp>
        <p:sp>
          <p:nvSpPr>
            <p:cNvPr id="80941" name="Oval 183"/>
            <p:cNvSpPr>
              <a:spLocks noChangeArrowheads="1"/>
            </p:cNvSpPr>
            <p:nvPr/>
          </p:nvSpPr>
          <p:spPr bwMode="auto">
            <a:xfrm>
              <a:off x="3390900" y="5145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42" name="Oval 184"/>
            <p:cNvSpPr>
              <a:spLocks noChangeArrowheads="1"/>
            </p:cNvSpPr>
            <p:nvPr/>
          </p:nvSpPr>
          <p:spPr bwMode="auto">
            <a:xfrm>
              <a:off x="3624263" y="4916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43" name="Line 185"/>
            <p:cNvSpPr>
              <a:spLocks noChangeShapeType="1"/>
            </p:cNvSpPr>
            <p:nvPr/>
          </p:nvSpPr>
          <p:spPr bwMode="auto">
            <a:xfrm flipV="1">
              <a:off x="3967163" y="5116513"/>
              <a:ext cx="76200" cy="76200"/>
            </a:xfrm>
            <a:prstGeom prst="line">
              <a:avLst/>
            </a:prstGeom>
            <a:noFill/>
            <a:ln w="9525">
              <a:solidFill>
                <a:schemeClr val="tx1"/>
              </a:solidFill>
              <a:round/>
              <a:headEnd/>
              <a:tailEnd/>
            </a:ln>
          </p:spPr>
          <p:txBody>
            <a:bodyPr/>
            <a:lstStyle/>
            <a:p>
              <a:endParaRPr lang="en-US"/>
            </a:p>
          </p:txBody>
        </p:sp>
        <p:sp>
          <p:nvSpPr>
            <p:cNvPr id="80944" name="Line 186"/>
            <p:cNvSpPr>
              <a:spLocks noChangeShapeType="1"/>
            </p:cNvSpPr>
            <p:nvPr/>
          </p:nvSpPr>
          <p:spPr bwMode="auto">
            <a:xfrm flipV="1">
              <a:off x="4043363" y="5040313"/>
              <a:ext cx="1587" cy="76200"/>
            </a:xfrm>
            <a:prstGeom prst="line">
              <a:avLst/>
            </a:prstGeom>
            <a:noFill/>
            <a:ln w="9525">
              <a:solidFill>
                <a:schemeClr val="tx1"/>
              </a:solidFill>
              <a:round/>
              <a:headEnd/>
              <a:tailEnd/>
            </a:ln>
          </p:spPr>
          <p:txBody>
            <a:bodyPr/>
            <a:lstStyle/>
            <a:p>
              <a:endParaRPr lang="en-US"/>
            </a:p>
          </p:txBody>
        </p:sp>
        <p:sp>
          <p:nvSpPr>
            <p:cNvPr id="80945" name="Line 187"/>
            <p:cNvSpPr>
              <a:spLocks noChangeShapeType="1"/>
            </p:cNvSpPr>
            <p:nvPr/>
          </p:nvSpPr>
          <p:spPr bwMode="auto">
            <a:xfrm flipV="1">
              <a:off x="4119563" y="4964113"/>
              <a:ext cx="76200" cy="76200"/>
            </a:xfrm>
            <a:prstGeom prst="line">
              <a:avLst/>
            </a:prstGeom>
            <a:noFill/>
            <a:ln w="9525">
              <a:solidFill>
                <a:schemeClr val="tx1"/>
              </a:solidFill>
              <a:round/>
              <a:headEnd/>
              <a:tailEnd/>
            </a:ln>
          </p:spPr>
          <p:txBody>
            <a:bodyPr/>
            <a:lstStyle/>
            <a:p>
              <a:endParaRPr lang="en-US"/>
            </a:p>
          </p:txBody>
        </p:sp>
        <p:sp>
          <p:nvSpPr>
            <p:cNvPr id="80946" name="Oval 188"/>
            <p:cNvSpPr>
              <a:spLocks noChangeArrowheads="1"/>
            </p:cNvSpPr>
            <p:nvPr/>
          </p:nvSpPr>
          <p:spPr bwMode="auto">
            <a:xfrm>
              <a:off x="3919538" y="51498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47" name="Oval 189"/>
            <p:cNvSpPr>
              <a:spLocks noChangeArrowheads="1"/>
            </p:cNvSpPr>
            <p:nvPr/>
          </p:nvSpPr>
          <p:spPr bwMode="auto">
            <a:xfrm>
              <a:off x="4152900" y="49212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48" name="Line 190"/>
            <p:cNvSpPr>
              <a:spLocks noChangeShapeType="1"/>
            </p:cNvSpPr>
            <p:nvPr/>
          </p:nvSpPr>
          <p:spPr bwMode="auto">
            <a:xfrm flipV="1">
              <a:off x="4506913" y="5106988"/>
              <a:ext cx="76200" cy="76200"/>
            </a:xfrm>
            <a:prstGeom prst="line">
              <a:avLst/>
            </a:prstGeom>
            <a:noFill/>
            <a:ln w="9525">
              <a:solidFill>
                <a:schemeClr val="tx1"/>
              </a:solidFill>
              <a:round/>
              <a:headEnd/>
              <a:tailEnd/>
            </a:ln>
          </p:spPr>
          <p:txBody>
            <a:bodyPr/>
            <a:lstStyle/>
            <a:p>
              <a:endParaRPr lang="en-US"/>
            </a:p>
          </p:txBody>
        </p:sp>
        <p:sp>
          <p:nvSpPr>
            <p:cNvPr id="80949" name="Line 191"/>
            <p:cNvSpPr>
              <a:spLocks noChangeShapeType="1"/>
            </p:cNvSpPr>
            <p:nvPr/>
          </p:nvSpPr>
          <p:spPr bwMode="auto">
            <a:xfrm flipV="1">
              <a:off x="4583113" y="5030788"/>
              <a:ext cx="0" cy="76200"/>
            </a:xfrm>
            <a:prstGeom prst="line">
              <a:avLst/>
            </a:prstGeom>
            <a:noFill/>
            <a:ln w="9525">
              <a:solidFill>
                <a:schemeClr val="tx1"/>
              </a:solidFill>
              <a:round/>
              <a:headEnd/>
              <a:tailEnd/>
            </a:ln>
          </p:spPr>
          <p:txBody>
            <a:bodyPr/>
            <a:lstStyle/>
            <a:p>
              <a:endParaRPr lang="en-US"/>
            </a:p>
          </p:txBody>
        </p:sp>
        <p:sp>
          <p:nvSpPr>
            <p:cNvPr id="80950" name="Line 192"/>
            <p:cNvSpPr>
              <a:spLocks noChangeShapeType="1"/>
            </p:cNvSpPr>
            <p:nvPr/>
          </p:nvSpPr>
          <p:spPr bwMode="auto">
            <a:xfrm flipV="1">
              <a:off x="4659313" y="4954588"/>
              <a:ext cx="76200" cy="76200"/>
            </a:xfrm>
            <a:prstGeom prst="line">
              <a:avLst/>
            </a:prstGeom>
            <a:noFill/>
            <a:ln w="9525">
              <a:solidFill>
                <a:schemeClr val="tx1"/>
              </a:solidFill>
              <a:round/>
              <a:headEnd/>
              <a:tailEnd/>
            </a:ln>
          </p:spPr>
          <p:txBody>
            <a:bodyPr/>
            <a:lstStyle/>
            <a:p>
              <a:endParaRPr lang="en-US"/>
            </a:p>
          </p:txBody>
        </p:sp>
        <p:sp>
          <p:nvSpPr>
            <p:cNvPr id="80951" name="Oval 193"/>
            <p:cNvSpPr>
              <a:spLocks noChangeArrowheads="1"/>
            </p:cNvSpPr>
            <p:nvPr/>
          </p:nvSpPr>
          <p:spPr bwMode="auto">
            <a:xfrm>
              <a:off x="4457700" y="51403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52" name="Oval 194"/>
            <p:cNvSpPr>
              <a:spLocks noChangeArrowheads="1"/>
            </p:cNvSpPr>
            <p:nvPr/>
          </p:nvSpPr>
          <p:spPr bwMode="auto">
            <a:xfrm>
              <a:off x="4691063" y="49117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53" name="Line 195"/>
            <p:cNvSpPr>
              <a:spLocks noChangeShapeType="1"/>
            </p:cNvSpPr>
            <p:nvPr/>
          </p:nvSpPr>
          <p:spPr bwMode="auto">
            <a:xfrm flipV="1">
              <a:off x="2895600" y="5492750"/>
              <a:ext cx="76200" cy="76200"/>
            </a:xfrm>
            <a:prstGeom prst="line">
              <a:avLst/>
            </a:prstGeom>
            <a:noFill/>
            <a:ln w="9525">
              <a:solidFill>
                <a:schemeClr val="tx1"/>
              </a:solidFill>
              <a:round/>
              <a:headEnd/>
              <a:tailEnd/>
            </a:ln>
          </p:spPr>
          <p:txBody>
            <a:bodyPr/>
            <a:lstStyle/>
            <a:p>
              <a:endParaRPr lang="en-US"/>
            </a:p>
          </p:txBody>
        </p:sp>
        <p:sp>
          <p:nvSpPr>
            <p:cNvPr id="80954" name="Line 196"/>
            <p:cNvSpPr>
              <a:spLocks noChangeShapeType="1"/>
            </p:cNvSpPr>
            <p:nvPr/>
          </p:nvSpPr>
          <p:spPr bwMode="auto">
            <a:xfrm flipV="1">
              <a:off x="2971800" y="5416550"/>
              <a:ext cx="1588" cy="76200"/>
            </a:xfrm>
            <a:prstGeom prst="line">
              <a:avLst/>
            </a:prstGeom>
            <a:noFill/>
            <a:ln w="9525">
              <a:solidFill>
                <a:schemeClr val="tx1"/>
              </a:solidFill>
              <a:round/>
              <a:headEnd/>
              <a:tailEnd/>
            </a:ln>
          </p:spPr>
          <p:txBody>
            <a:bodyPr/>
            <a:lstStyle/>
            <a:p>
              <a:endParaRPr lang="en-US"/>
            </a:p>
          </p:txBody>
        </p:sp>
        <p:sp>
          <p:nvSpPr>
            <p:cNvPr id="80955" name="Line 197"/>
            <p:cNvSpPr>
              <a:spLocks noChangeShapeType="1"/>
            </p:cNvSpPr>
            <p:nvPr/>
          </p:nvSpPr>
          <p:spPr bwMode="auto">
            <a:xfrm flipV="1">
              <a:off x="3048000" y="5340350"/>
              <a:ext cx="76200" cy="76200"/>
            </a:xfrm>
            <a:prstGeom prst="line">
              <a:avLst/>
            </a:prstGeom>
            <a:noFill/>
            <a:ln w="9525">
              <a:solidFill>
                <a:schemeClr val="tx1"/>
              </a:solidFill>
              <a:round/>
              <a:headEnd/>
              <a:tailEnd/>
            </a:ln>
          </p:spPr>
          <p:txBody>
            <a:bodyPr/>
            <a:lstStyle/>
            <a:p>
              <a:endParaRPr lang="en-US"/>
            </a:p>
          </p:txBody>
        </p:sp>
        <p:sp>
          <p:nvSpPr>
            <p:cNvPr id="80956" name="Oval 198"/>
            <p:cNvSpPr>
              <a:spLocks noChangeArrowheads="1"/>
            </p:cNvSpPr>
            <p:nvPr/>
          </p:nvSpPr>
          <p:spPr bwMode="auto">
            <a:xfrm>
              <a:off x="2849563" y="5526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57" name="Oval 199"/>
            <p:cNvSpPr>
              <a:spLocks noChangeArrowheads="1"/>
            </p:cNvSpPr>
            <p:nvPr/>
          </p:nvSpPr>
          <p:spPr bwMode="auto">
            <a:xfrm>
              <a:off x="3081338" y="5297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58" name="Line 200"/>
            <p:cNvSpPr>
              <a:spLocks noChangeShapeType="1"/>
            </p:cNvSpPr>
            <p:nvPr/>
          </p:nvSpPr>
          <p:spPr bwMode="auto">
            <a:xfrm flipV="1">
              <a:off x="3433763" y="5492750"/>
              <a:ext cx="76200" cy="76200"/>
            </a:xfrm>
            <a:prstGeom prst="line">
              <a:avLst/>
            </a:prstGeom>
            <a:noFill/>
            <a:ln w="9525">
              <a:solidFill>
                <a:schemeClr val="tx1"/>
              </a:solidFill>
              <a:round/>
              <a:headEnd/>
              <a:tailEnd/>
            </a:ln>
          </p:spPr>
          <p:txBody>
            <a:bodyPr/>
            <a:lstStyle/>
            <a:p>
              <a:endParaRPr lang="en-US"/>
            </a:p>
          </p:txBody>
        </p:sp>
        <p:sp>
          <p:nvSpPr>
            <p:cNvPr id="80959" name="Line 201"/>
            <p:cNvSpPr>
              <a:spLocks noChangeShapeType="1"/>
            </p:cNvSpPr>
            <p:nvPr/>
          </p:nvSpPr>
          <p:spPr bwMode="auto">
            <a:xfrm flipV="1">
              <a:off x="3509963" y="5416550"/>
              <a:ext cx="1587" cy="76200"/>
            </a:xfrm>
            <a:prstGeom prst="line">
              <a:avLst/>
            </a:prstGeom>
            <a:noFill/>
            <a:ln w="9525">
              <a:solidFill>
                <a:schemeClr val="tx1"/>
              </a:solidFill>
              <a:round/>
              <a:headEnd/>
              <a:tailEnd/>
            </a:ln>
          </p:spPr>
          <p:txBody>
            <a:bodyPr/>
            <a:lstStyle/>
            <a:p>
              <a:endParaRPr lang="en-US"/>
            </a:p>
          </p:txBody>
        </p:sp>
        <p:sp>
          <p:nvSpPr>
            <p:cNvPr id="80960" name="Line 202"/>
            <p:cNvSpPr>
              <a:spLocks noChangeShapeType="1"/>
            </p:cNvSpPr>
            <p:nvPr/>
          </p:nvSpPr>
          <p:spPr bwMode="auto">
            <a:xfrm flipV="1">
              <a:off x="3586163" y="5340350"/>
              <a:ext cx="76200" cy="76200"/>
            </a:xfrm>
            <a:prstGeom prst="line">
              <a:avLst/>
            </a:prstGeom>
            <a:noFill/>
            <a:ln w="9525">
              <a:solidFill>
                <a:schemeClr val="tx1"/>
              </a:solidFill>
              <a:round/>
              <a:headEnd/>
              <a:tailEnd/>
            </a:ln>
          </p:spPr>
          <p:txBody>
            <a:bodyPr/>
            <a:lstStyle/>
            <a:p>
              <a:endParaRPr lang="en-US"/>
            </a:p>
          </p:txBody>
        </p:sp>
        <p:sp>
          <p:nvSpPr>
            <p:cNvPr id="80961" name="Oval 203"/>
            <p:cNvSpPr>
              <a:spLocks noChangeArrowheads="1"/>
            </p:cNvSpPr>
            <p:nvPr/>
          </p:nvSpPr>
          <p:spPr bwMode="auto">
            <a:xfrm>
              <a:off x="3386138" y="5526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62" name="Oval 204"/>
            <p:cNvSpPr>
              <a:spLocks noChangeArrowheads="1"/>
            </p:cNvSpPr>
            <p:nvPr/>
          </p:nvSpPr>
          <p:spPr bwMode="auto">
            <a:xfrm>
              <a:off x="3619500" y="5297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63" name="Line 205"/>
            <p:cNvSpPr>
              <a:spLocks noChangeShapeType="1"/>
            </p:cNvSpPr>
            <p:nvPr/>
          </p:nvSpPr>
          <p:spPr bwMode="auto">
            <a:xfrm flipV="1">
              <a:off x="3962400" y="5497513"/>
              <a:ext cx="76200" cy="76200"/>
            </a:xfrm>
            <a:prstGeom prst="line">
              <a:avLst/>
            </a:prstGeom>
            <a:noFill/>
            <a:ln w="9525">
              <a:solidFill>
                <a:schemeClr val="tx1"/>
              </a:solidFill>
              <a:round/>
              <a:headEnd/>
              <a:tailEnd/>
            </a:ln>
          </p:spPr>
          <p:txBody>
            <a:bodyPr/>
            <a:lstStyle/>
            <a:p>
              <a:endParaRPr lang="en-US"/>
            </a:p>
          </p:txBody>
        </p:sp>
        <p:sp>
          <p:nvSpPr>
            <p:cNvPr id="80964" name="Line 206"/>
            <p:cNvSpPr>
              <a:spLocks noChangeShapeType="1"/>
            </p:cNvSpPr>
            <p:nvPr/>
          </p:nvSpPr>
          <p:spPr bwMode="auto">
            <a:xfrm flipV="1">
              <a:off x="4038600" y="5421313"/>
              <a:ext cx="1588" cy="76200"/>
            </a:xfrm>
            <a:prstGeom prst="line">
              <a:avLst/>
            </a:prstGeom>
            <a:noFill/>
            <a:ln w="9525">
              <a:solidFill>
                <a:schemeClr val="tx1"/>
              </a:solidFill>
              <a:round/>
              <a:headEnd/>
              <a:tailEnd/>
            </a:ln>
          </p:spPr>
          <p:txBody>
            <a:bodyPr/>
            <a:lstStyle/>
            <a:p>
              <a:endParaRPr lang="en-US"/>
            </a:p>
          </p:txBody>
        </p:sp>
        <p:sp>
          <p:nvSpPr>
            <p:cNvPr id="80965" name="Line 207"/>
            <p:cNvSpPr>
              <a:spLocks noChangeShapeType="1"/>
            </p:cNvSpPr>
            <p:nvPr/>
          </p:nvSpPr>
          <p:spPr bwMode="auto">
            <a:xfrm flipV="1">
              <a:off x="4114800" y="5345113"/>
              <a:ext cx="76200" cy="76200"/>
            </a:xfrm>
            <a:prstGeom prst="line">
              <a:avLst/>
            </a:prstGeom>
            <a:noFill/>
            <a:ln w="9525">
              <a:solidFill>
                <a:schemeClr val="tx1"/>
              </a:solidFill>
              <a:round/>
              <a:headEnd/>
              <a:tailEnd/>
            </a:ln>
          </p:spPr>
          <p:txBody>
            <a:bodyPr/>
            <a:lstStyle/>
            <a:p>
              <a:endParaRPr lang="en-US"/>
            </a:p>
          </p:txBody>
        </p:sp>
        <p:sp>
          <p:nvSpPr>
            <p:cNvPr id="80966" name="Oval 208"/>
            <p:cNvSpPr>
              <a:spLocks noChangeArrowheads="1"/>
            </p:cNvSpPr>
            <p:nvPr/>
          </p:nvSpPr>
          <p:spPr bwMode="auto">
            <a:xfrm>
              <a:off x="3916363" y="55308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67" name="Oval 209"/>
            <p:cNvSpPr>
              <a:spLocks noChangeArrowheads="1"/>
            </p:cNvSpPr>
            <p:nvPr/>
          </p:nvSpPr>
          <p:spPr bwMode="auto">
            <a:xfrm>
              <a:off x="4148138" y="53022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68" name="Line 210"/>
            <p:cNvSpPr>
              <a:spLocks noChangeShapeType="1"/>
            </p:cNvSpPr>
            <p:nvPr/>
          </p:nvSpPr>
          <p:spPr bwMode="auto">
            <a:xfrm flipV="1">
              <a:off x="4500563" y="5487988"/>
              <a:ext cx="76200" cy="76200"/>
            </a:xfrm>
            <a:prstGeom prst="line">
              <a:avLst/>
            </a:prstGeom>
            <a:noFill/>
            <a:ln w="9525">
              <a:solidFill>
                <a:schemeClr val="tx1"/>
              </a:solidFill>
              <a:round/>
              <a:headEnd/>
              <a:tailEnd/>
            </a:ln>
          </p:spPr>
          <p:txBody>
            <a:bodyPr/>
            <a:lstStyle/>
            <a:p>
              <a:endParaRPr lang="en-US"/>
            </a:p>
          </p:txBody>
        </p:sp>
        <p:sp>
          <p:nvSpPr>
            <p:cNvPr id="80969" name="Line 211"/>
            <p:cNvSpPr>
              <a:spLocks noChangeShapeType="1"/>
            </p:cNvSpPr>
            <p:nvPr/>
          </p:nvSpPr>
          <p:spPr bwMode="auto">
            <a:xfrm flipV="1">
              <a:off x="4576763" y="5411788"/>
              <a:ext cx="1587" cy="76200"/>
            </a:xfrm>
            <a:prstGeom prst="line">
              <a:avLst/>
            </a:prstGeom>
            <a:noFill/>
            <a:ln w="9525">
              <a:solidFill>
                <a:schemeClr val="tx1"/>
              </a:solidFill>
              <a:round/>
              <a:headEnd/>
              <a:tailEnd/>
            </a:ln>
          </p:spPr>
          <p:txBody>
            <a:bodyPr/>
            <a:lstStyle/>
            <a:p>
              <a:endParaRPr lang="en-US"/>
            </a:p>
          </p:txBody>
        </p:sp>
        <p:sp>
          <p:nvSpPr>
            <p:cNvPr id="80970" name="Line 212"/>
            <p:cNvSpPr>
              <a:spLocks noChangeShapeType="1"/>
            </p:cNvSpPr>
            <p:nvPr/>
          </p:nvSpPr>
          <p:spPr bwMode="auto">
            <a:xfrm flipV="1">
              <a:off x="4652963" y="5335588"/>
              <a:ext cx="76200" cy="76200"/>
            </a:xfrm>
            <a:prstGeom prst="line">
              <a:avLst/>
            </a:prstGeom>
            <a:noFill/>
            <a:ln w="9525">
              <a:solidFill>
                <a:schemeClr val="tx1"/>
              </a:solidFill>
              <a:round/>
              <a:headEnd/>
              <a:tailEnd/>
            </a:ln>
          </p:spPr>
          <p:txBody>
            <a:bodyPr/>
            <a:lstStyle/>
            <a:p>
              <a:endParaRPr lang="en-US"/>
            </a:p>
          </p:txBody>
        </p:sp>
        <p:sp>
          <p:nvSpPr>
            <p:cNvPr id="80971" name="Oval 213"/>
            <p:cNvSpPr>
              <a:spLocks noChangeArrowheads="1"/>
            </p:cNvSpPr>
            <p:nvPr/>
          </p:nvSpPr>
          <p:spPr bwMode="auto">
            <a:xfrm>
              <a:off x="4452938" y="55213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72" name="Oval 214"/>
            <p:cNvSpPr>
              <a:spLocks noChangeArrowheads="1"/>
            </p:cNvSpPr>
            <p:nvPr/>
          </p:nvSpPr>
          <p:spPr bwMode="auto">
            <a:xfrm>
              <a:off x="4686300" y="52927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73" name="Line 216"/>
            <p:cNvSpPr>
              <a:spLocks noChangeShapeType="1"/>
            </p:cNvSpPr>
            <p:nvPr/>
          </p:nvSpPr>
          <p:spPr bwMode="auto">
            <a:xfrm>
              <a:off x="2514600" y="5187950"/>
              <a:ext cx="1143000" cy="0"/>
            </a:xfrm>
            <a:prstGeom prst="line">
              <a:avLst/>
            </a:prstGeom>
            <a:noFill/>
            <a:ln w="38100">
              <a:solidFill>
                <a:schemeClr val="tx1"/>
              </a:solidFill>
              <a:round/>
              <a:headEnd/>
              <a:tailEnd/>
            </a:ln>
          </p:spPr>
          <p:txBody>
            <a:bodyPr/>
            <a:lstStyle/>
            <a:p>
              <a:endParaRPr lang="en-US"/>
            </a:p>
          </p:txBody>
        </p:sp>
        <p:sp>
          <p:nvSpPr>
            <p:cNvPr id="80974" name="Line 217"/>
            <p:cNvSpPr>
              <a:spLocks noChangeShapeType="1"/>
            </p:cNvSpPr>
            <p:nvPr/>
          </p:nvSpPr>
          <p:spPr bwMode="auto">
            <a:xfrm>
              <a:off x="2514600" y="5568950"/>
              <a:ext cx="1676400" cy="0"/>
            </a:xfrm>
            <a:prstGeom prst="line">
              <a:avLst/>
            </a:prstGeom>
            <a:noFill/>
            <a:ln w="38100">
              <a:solidFill>
                <a:schemeClr val="tx1"/>
              </a:solidFill>
              <a:round/>
              <a:headEnd/>
              <a:tailEnd/>
            </a:ln>
          </p:spPr>
          <p:txBody>
            <a:bodyPr/>
            <a:lstStyle/>
            <a:p>
              <a:endParaRPr lang="en-US"/>
            </a:p>
          </p:txBody>
        </p:sp>
        <p:sp>
          <p:nvSpPr>
            <p:cNvPr id="80975" name="Line 218"/>
            <p:cNvSpPr>
              <a:spLocks noChangeShapeType="1"/>
            </p:cNvSpPr>
            <p:nvPr/>
          </p:nvSpPr>
          <p:spPr bwMode="auto">
            <a:xfrm>
              <a:off x="3124200" y="4425950"/>
              <a:ext cx="0" cy="374650"/>
            </a:xfrm>
            <a:prstGeom prst="line">
              <a:avLst/>
            </a:prstGeom>
            <a:noFill/>
            <a:ln w="38100">
              <a:solidFill>
                <a:schemeClr val="tx1"/>
              </a:solidFill>
              <a:round/>
              <a:headEnd/>
              <a:tailEnd/>
            </a:ln>
          </p:spPr>
          <p:txBody>
            <a:bodyPr/>
            <a:lstStyle/>
            <a:p>
              <a:endParaRPr lang="en-US"/>
            </a:p>
          </p:txBody>
        </p:sp>
        <p:sp>
          <p:nvSpPr>
            <p:cNvPr id="80976" name="Line 222"/>
            <p:cNvSpPr>
              <a:spLocks noChangeShapeType="1"/>
            </p:cNvSpPr>
            <p:nvPr/>
          </p:nvSpPr>
          <p:spPr bwMode="auto">
            <a:xfrm flipV="1">
              <a:off x="2895600" y="4730750"/>
              <a:ext cx="76200" cy="76200"/>
            </a:xfrm>
            <a:prstGeom prst="line">
              <a:avLst/>
            </a:prstGeom>
            <a:noFill/>
            <a:ln w="9525">
              <a:solidFill>
                <a:schemeClr val="tx1"/>
              </a:solidFill>
              <a:round/>
              <a:headEnd/>
              <a:tailEnd/>
            </a:ln>
          </p:spPr>
          <p:txBody>
            <a:bodyPr/>
            <a:lstStyle/>
            <a:p>
              <a:endParaRPr lang="en-US"/>
            </a:p>
          </p:txBody>
        </p:sp>
        <p:sp>
          <p:nvSpPr>
            <p:cNvPr id="80977" name="Line 223"/>
            <p:cNvSpPr>
              <a:spLocks noChangeShapeType="1"/>
            </p:cNvSpPr>
            <p:nvPr/>
          </p:nvSpPr>
          <p:spPr bwMode="auto">
            <a:xfrm flipV="1">
              <a:off x="2971800" y="4654550"/>
              <a:ext cx="1588" cy="76200"/>
            </a:xfrm>
            <a:prstGeom prst="line">
              <a:avLst/>
            </a:prstGeom>
            <a:noFill/>
            <a:ln w="9525">
              <a:solidFill>
                <a:schemeClr val="tx1"/>
              </a:solidFill>
              <a:round/>
              <a:headEnd/>
              <a:tailEnd/>
            </a:ln>
          </p:spPr>
          <p:txBody>
            <a:bodyPr/>
            <a:lstStyle/>
            <a:p>
              <a:endParaRPr lang="en-US"/>
            </a:p>
          </p:txBody>
        </p:sp>
        <p:sp>
          <p:nvSpPr>
            <p:cNvPr id="80978" name="Line 224"/>
            <p:cNvSpPr>
              <a:spLocks noChangeShapeType="1"/>
            </p:cNvSpPr>
            <p:nvPr/>
          </p:nvSpPr>
          <p:spPr bwMode="auto">
            <a:xfrm flipV="1">
              <a:off x="3048000" y="4578350"/>
              <a:ext cx="76200" cy="76200"/>
            </a:xfrm>
            <a:prstGeom prst="line">
              <a:avLst/>
            </a:prstGeom>
            <a:noFill/>
            <a:ln w="9525">
              <a:solidFill>
                <a:schemeClr val="tx1"/>
              </a:solidFill>
              <a:round/>
              <a:headEnd/>
              <a:tailEnd/>
            </a:ln>
          </p:spPr>
          <p:txBody>
            <a:bodyPr/>
            <a:lstStyle/>
            <a:p>
              <a:endParaRPr lang="en-US"/>
            </a:p>
          </p:txBody>
        </p:sp>
        <p:sp>
          <p:nvSpPr>
            <p:cNvPr id="80979" name="Oval 225"/>
            <p:cNvSpPr>
              <a:spLocks noChangeArrowheads="1"/>
            </p:cNvSpPr>
            <p:nvPr/>
          </p:nvSpPr>
          <p:spPr bwMode="auto">
            <a:xfrm>
              <a:off x="2849563" y="4764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80" name="Oval 226"/>
            <p:cNvSpPr>
              <a:spLocks noChangeArrowheads="1"/>
            </p:cNvSpPr>
            <p:nvPr/>
          </p:nvSpPr>
          <p:spPr bwMode="auto">
            <a:xfrm>
              <a:off x="3081338" y="4535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81" name="Line 227"/>
            <p:cNvSpPr>
              <a:spLocks noChangeShapeType="1"/>
            </p:cNvSpPr>
            <p:nvPr/>
          </p:nvSpPr>
          <p:spPr bwMode="auto">
            <a:xfrm flipV="1">
              <a:off x="3433763" y="4730750"/>
              <a:ext cx="76200" cy="76200"/>
            </a:xfrm>
            <a:prstGeom prst="line">
              <a:avLst/>
            </a:prstGeom>
            <a:noFill/>
            <a:ln w="9525">
              <a:solidFill>
                <a:schemeClr val="tx1"/>
              </a:solidFill>
              <a:round/>
              <a:headEnd/>
              <a:tailEnd/>
            </a:ln>
          </p:spPr>
          <p:txBody>
            <a:bodyPr/>
            <a:lstStyle/>
            <a:p>
              <a:endParaRPr lang="en-US"/>
            </a:p>
          </p:txBody>
        </p:sp>
        <p:sp>
          <p:nvSpPr>
            <p:cNvPr id="80982" name="Line 228"/>
            <p:cNvSpPr>
              <a:spLocks noChangeShapeType="1"/>
            </p:cNvSpPr>
            <p:nvPr/>
          </p:nvSpPr>
          <p:spPr bwMode="auto">
            <a:xfrm flipV="1">
              <a:off x="3509963" y="4654550"/>
              <a:ext cx="1587" cy="76200"/>
            </a:xfrm>
            <a:prstGeom prst="line">
              <a:avLst/>
            </a:prstGeom>
            <a:noFill/>
            <a:ln w="9525">
              <a:solidFill>
                <a:schemeClr val="tx1"/>
              </a:solidFill>
              <a:round/>
              <a:headEnd/>
              <a:tailEnd/>
            </a:ln>
          </p:spPr>
          <p:txBody>
            <a:bodyPr/>
            <a:lstStyle/>
            <a:p>
              <a:endParaRPr lang="en-US"/>
            </a:p>
          </p:txBody>
        </p:sp>
        <p:sp>
          <p:nvSpPr>
            <p:cNvPr id="80983" name="Line 229"/>
            <p:cNvSpPr>
              <a:spLocks noChangeShapeType="1"/>
            </p:cNvSpPr>
            <p:nvPr/>
          </p:nvSpPr>
          <p:spPr bwMode="auto">
            <a:xfrm flipV="1">
              <a:off x="3586163" y="4578350"/>
              <a:ext cx="76200" cy="76200"/>
            </a:xfrm>
            <a:prstGeom prst="line">
              <a:avLst/>
            </a:prstGeom>
            <a:noFill/>
            <a:ln w="9525">
              <a:solidFill>
                <a:schemeClr val="tx1"/>
              </a:solidFill>
              <a:round/>
              <a:headEnd/>
              <a:tailEnd/>
            </a:ln>
          </p:spPr>
          <p:txBody>
            <a:bodyPr/>
            <a:lstStyle/>
            <a:p>
              <a:endParaRPr lang="en-US"/>
            </a:p>
          </p:txBody>
        </p:sp>
        <p:sp>
          <p:nvSpPr>
            <p:cNvPr id="80984" name="Oval 230"/>
            <p:cNvSpPr>
              <a:spLocks noChangeArrowheads="1"/>
            </p:cNvSpPr>
            <p:nvPr/>
          </p:nvSpPr>
          <p:spPr bwMode="auto">
            <a:xfrm>
              <a:off x="3386138" y="4764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85" name="Oval 231"/>
            <p:cNvSpPr>
              <a:spLocks noChangeArrowheads="1"/>
            </p:cNvSpPr>
            <p:nvPr/>
          </p:nvSpPr>
          <p:spPr bwMode="auto">
            <a:xfrm>
              <a:off x="3619500" y="4535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86" name="Line 232"/>
            <p:cNvSpPr>
              <a:spLocks noChangeShapeType="1"/>
            </p:cNvSpPr>
            <p:nvPr/>
          </p:nvSpPr>
          <p:spPr bwMode="auto">
            <a:xfrm flipV="1">
              <a:off x="3962400" y="4735513"/>
              <a:ext cx="76200" cy="76200"/>
            </a:xfrm>
            <a:prstGeom prst="line">
              <a:avLst/>
            </a:prstGeom>
            <a:noFill/>
            <a:ln w="9525">
              <a:solidFill>
                <a:schemeClr val="tx1"/>
              </a:solidFill>
              <a:round/>
              <a:headEnd/>
              <a:tailEnd/>
            </a:ln>
          </p:spPr>
          <p:txBody>
            <a:bodyPr/>
            <a:lstStyle/>
            <a:p>
              <a:endParaRPr lang="en-US"/>
            </a:p>
          </p:txBody>
        </p:sp>
        <p:sp>
          <p:nvSpPr>
            <p:cNvPr id="80987" name="Line 233"/>
            <p:cNvSpPr>
              <a:spLocks noChangeShapeType="1"/>
            </p:cNvSpPr>
            <p:nvPr/>
          </p:nvSpPr>
          <p:spPr bwMode="auto">
            <a:xfrm flipV="1">
              <a:off x="4038600" y="4659313"/>
              <a:ext cx="1588" cy="76200"/>
            </a:xfrm>
            <a:prstGeom prst="line">
              <a:avLst/>
            </a:prstGeom>
            <a:noFill/>
            <a:ln w="9525">
              <a:solidFill>
                <a:schemeClr val="tx1"/>
              </a:solidFill>
              <a:round/>
              <a:headEnd/>
              <a:tailEnd/>
            </a:ln>
          </p:spPr>
          <p:txBody>
            <a:bodyPr/>
            <a:lstStyle/>
            <a:p>
              <a:endParaRPr lang="en-US"/>
            </a:p>
          </p:txBody>
        </p:sp>
        <p:sp>
          <p:nvSpPr>
            <p:cNvPr id="80988" name="Line 234"/>
            <p:cNvSpPr>
              <a:spLocks noChangeShapeType="1"/>
            </p:cNvSpPr>
            <p:nvPr/>
          </p:nvSpPr>
          <p:spPr bwMode="auto">
            <a:xfrm flipV="1">
              <a:off x="4114800" y="4583113"/>
              <a:ext cx="76200" cy="76200"/>
            </a:xfrm>
            <a:prstGeom prst="line">
              <a:avLst/>
            </a:prstGeom>
            <a:noFill/>
            <a:ln w="9525">
              <a:solidFill>
                <a:schemeClr val="tx1"/>
              </a:solidFill>
              <a:round/>
              <a:headEnd/>
              <a:tailEnd/>
            </a:ln>
          </p:spPr>
          <p:txBody>
            <a:bodyPr/>
            <a:lstStyle/>
            <a:p>
              <a:endParaRPr lang="en-US"/>
            </a:p>
          </p:txBody>
        </p:sp>
        <p:sp>
          <p:nvSpPr>
            <p:cNvPr id="80989" name="Oval 235"/>
            <p:cNvSpPr>
              <a:spLocks noChangeArrowheads="1"/>
            </p:cNvSpPr>
            <p:nvPr/>
          </p:nvSpPr>
          <p:spPr bwMode="auto">
            <a:xfrm>
              <a:off x="3916363" y="47688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90" name="Oval 236"/>
            <p:cNvSpPr>
              <a:spLocks noChangeArrowheads="1"/>
            </p:cNvSpPr>
            <p:nvPr/>
          </p:nvSpPr>
          <p:spPr bwMode="auto">
            <a:xfrm>
              <a:off x="4148138" y="45402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91" name="Line 237"/>
            <p:cNvSpPr>
              <a:spLocks noChangeShapeType="1"/>
            </p:cNvSpPr>
            <p:nvPr/>
          </p:nvSpPr>
          <p:spPr bwMode="auto">
            <a:xfrm flipV="1">
              <a:off x="4500563" y="4725988"/>
              <a:ext cx="76200" cy="76200"/>
            </a:xfrm>
            <a:prstGeom prst="line">
              <a:avLst/>
            </a:prstGeom>
            <a:noFill/>
            <a:ln w="9525">
              <a:solidFill>
                <a:schemeClr val="tx1"/>
              </a:solidFill>
              <a:round/>
              <a:headEnd/>
              <a:tailEnd/>
            </a:ln>
          </p:spPr>
          <p:txBody>
            <a:bodyPr/>
            <a:lstStyle/>
            <a:p>
              <a:endParaRPr lang="en-US"/>
            </a:p>
          </p:txBody>
        </p:sp>
        <p:sp>
          <p:nvSpPr>
            <p:cNvPr id="80992" name="Line 238"/>
            <p:cNvSpPr>
              <a:spLocks noChangeShapeType="1"/>
            </p:cNvSpPr>
            <p:nvPr/>
          </p:nvSpPr>
          <p:spPr bwMode="auto">
            <a:xfrm flipV="1">
              <a:off x="4576763" y="4649788"/>
              <a:ext cx="1587" cy="76200"/>
            </a:xfrm>
            <a:prstGeom prst="line">
              <a:avLst/>
            </a:prstGeom>
            <a:noFill/>
            <a:ln w="9525">
              <a:solidFill>
                <a:schemeClr val="tx1"/>
              </a:solidFill>
              <a:round/>
              <a:headEnd/>
              <a:tailEnd/>
            </a:ln>
          </p:spPr>
          <p:txBody>
            <a:bodyPr/>
            <a:lstStyle/>
            <a:p>
              <a:endParaRPr lang="en-US"/>
            </a:p>
          </p:txBody>
        </p:sp>
        <p:sp>
          <p:nvSpPr>
            <p:cNvPr id="80993" name="Line 239"/>
            <p:cNvSpPr>
              <a:spLocks noChangeShapeType="1"/>
            </p:cNvSpPr>
            <p:nvPr/>
          </p:nvSpPr>
          <p:spPr bwMode="auto">
            <a:xfrm flipV="1">
              <a:off x="4652963" y="4573588"/>
              <a:ext cx="76200" cy="76200"/>
            </a:xfrm>
            <a:prstGeom prst="line">
              <a:avLst/>
            </a:prstGeom>
            <a:noFill/>
            <a:ln w="9525">
              <a:solidFill>
                <a:schemeClr val="tx1"/>
              </a:solidFill>
              <a:round/>
              <a:headEnd/>
              <a:tailEnd/>
            </a:ln>
          </p:spPr>
          <p:txBody>
            <a:bodyPr/>
            <a:lstStyle/>
            <a:p>
              <a:endParaRPr lang="en-US"/>
            </a:p>
          </p:txBody>
        </p:sp>
        <p:sp>
          <p:nvSpPr>
            <p:cNvPr id="80994" name="Oval 240"/>
            <p:cNvSpPr>
              <a:spLocks noChangeArrowheads="1"/>
            </p:cNvSpPr>
            <p:nvPr/>
          </p:nvSpPr>
          <p:spPr bwMode="auto">
            <a:xfrm>
              <a:off x="4452938" y="47593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95" name="Oval 241"/>
            <p:cNvSpPr>
              <a:spLocks noChangeArrowheads="1"/>
            </p:cNvSpPr>
            <p:nvPr/>
          </p:nvSpPr>
          <p:spPr bwMode="auto">
            <a:xfrm>
              <a:off x="4686300" y="45307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0996" name="Line 242"/>
            <p:cNvSpPr>
              <a:spLocks noChangeShapeType="1"/>
            </p:cNvSpPr>
            <p:nvPr/>
          </p:nvSpPr>
          <p:spPr bwMode="auto">
            <a:xfrm flipV="1">
              <a:off x="2900363" y="5111750"/>
              <a:ext cx="76200" cy="76200"/>
            </a:xfrm>
            <a:prstGeom prst="line">
              <a:avLst/>
            </a:prstGeom>
            <a:noFill/>
            <a:ln w="9525">
              <a:solidFill>
                <a:schemeClr val="tx1"/>
              </a:solidFill>
              <a:round/>
              <a:headEnd/>
              <a:tailEnd/>
            </a:ln>
          </p:spPr>
          <p:txBody>
            <a:bodyPr/>
            <a:lstStyle/>
            <a:p>
              <a:endParaRPr lang="en-US"/>
            </a:p>
          </p:txBody>
        </p:sp>
        <p:sp>
          <p:nvSpPr>
            <p:cNvPr id="80997" name="Line 243"/>
            <p:cNvSpPr>
              <a:spLocks noChangeShapeType="1"/>
            </p:cNvSpPr>
            <p:nvPr/>
          </p:nvSpPr>
          <p:spPr bwMode="auto">
            <a:xfrm flipV="1">
              <a:off x="2976563" y="5035550"/>
              <a:ext cx="1587" cy="76200"/>
            </a:xfrm>
            <a:prstGeom prst="line">
              <a:avLst/>
            </a:prstGeom>
            <a:noFill/>
            <a:ln w="9525">
              <a:solidFill>
                <a:schemeClr val="tx1"/>
              </a:solidFill>
              <a:round/>
              <a:headEnd/>
              <a:tailEnd/>
            </a:ln>
          </p:spPr>
          <p:txBody>
            <a:bodyPr/>
            <a:lstStyle/>
            <a:p>
              <a:endParaRPr lang="en-US"/>
            </a:p>
          </p:txBody>
        </p:sp>
        <p:sp>
          <p:nvSpPr>
            <p:cNvPr id="80998" name="Line 244"/>
            <p:cNvSpPr>
              <a:spLocks noChangeShapeType="1"/>
            </p:cNvSpPr>
            <p:nvPr/>
          </p:nvSpPr>
          <p:spPr bwMode="auto">
            <a:xfrm flipV="1">
              <a:off x="3052763" y="4959350"/>
              <a:ext cx="76200" cy="76200"/>
            </a:xfrm>
            <a:prstGeom prst="line">
              <a:avLst/>
            </a:prstGeom>
            <a:noFill/>
            <a:ln w="9525">
              <a:solidFill>
                <a:schemeClr val="tx1"/>
              </a:solidFill>
              <a:round/>
              <a:headEnd/>
              <a:tailEnd/>
            </a:ln>
          </p:spPr>
          <p:txBody>
            <a:bodyPr/>
            <a:lstStyle/>
            <a:p>
              <a:endParaRPr lang="en-US"/>
            </a:p>
          </p:txBody>
        </p:sp>
        <p:sp>
          <p:nvSpPr>
            <p:cNvPr id="80999" name="Oval 245"/>
            <p:cNvSpPr>
              <a:spLocks noChangeArrowheads="1"/>
            </p:cNvSpPr>
            <p:nvPr/>
          </p:nvSpPr>
          <p:spPr bwMode="auto">
            <a:xfrm>
              <a:off x="2852738" y="5145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00" name="Oval 246"/>
            <p:cNvSpPr>
              <a:spLocks noChangeArrowheads="1"/>
            </p:cNvSpPr>
            <p:nvPr/>
          </p:nvSpPr>
          <p:spPr bwMode="auto">
            <a:xfrm>
              <a:off x="3086100" y="4916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01" name="Line 247"/>
            <p:cNvSpPr>
              <a:spLocks noChangeShapeType="1"/>
            </p:cNvSpPr>
            <p:nvPr/>
          </p:nvSpPr>
          <p:spPr bwMode="auto">
            <a:xfrm flipV="1">
              <a:off x="3440113" y="5111750"/>
              <a:ext cx="76200" cy="76200"/>
            </a:xfrm>
            <a:prstGeom prst="line">
              <a:avLst/>
            </a:prstGeom>
            <a:noFill/>
            <a:ln w="9525">
              <a:solidFill>
                <a:schemeClr val="tx1"/>
              </a:solidFill>
              <a:round/>
              <a:headEnd/>
              <a:tailEnd/>
            </a:ln>
          </p:spPr>
          <p:txBody>
            <a:bodyPr/>
            <a:lstStyle/>
            <a:p>
              <a:endParaRPr lang="en-US"/>
            </a:p>
          </p:txBody>
        </p:sp>
        <p:sp>
          <p:nvSpPr>
            <p:cNvPr id="81002" name="Line 248"/>
            <p:cNvSpPr>
              <a:spLocks noChangeShapeType="1"/>
            </p:cNvSpPr>
            <p:nvPr/>
          </p:nvSpPr>
          <p:spPr bwMode="auto">
            <a:xfrm flipV="1">
              <a:off x="3516313" y="5035550"/>
              <a:ext cx="0" cy="76200"/>
            </a:xfrm>
            <a:prstGeom prst="line">
              <a:avLst/>
            </a:prstGeom>
            <a:noFill/>
            <a:ln w="9525">
              <a:solidFill>
                <a:schemeClr val="tx1"/>
              </a:solidFill>
              <a:round/>
              <a:headEnd/>
              <a:tailEnd/>
            </a:ln>
          </p:spPr>
          <p:txBody>
            <a:bodyPr/>
            <a:lstStyle/>
            <a:p>
              <a:endParaRPr lang="en-US"/>
            </a:p>
          </p:txBody>
        </p:sp>
        <p:sp>
          <p:nvSpPr>
            <p:cNvPr id="81003" name="Line 249"/>
            <p:cNvSpPr>
              <a:spLocks noChangeShapeType="1"/>
            </p:cNvSpPr>
            <p:nvPr/>
          </p:nvSpPr>
          <p:spPr bwMode="auto">
            <a:xfrm flipV="1">
              <a:off x="3592513" y="4959350"/>
              <a:ext cx="76200" cy="76200"/>
            </a:xfrm>
            <a:prstGeom prst="line">
              <a:avLst/>
            </a:prstGeom>
            <a:noFill/>
            <a:ln w="9525">
              <a:solidFill>
                <a:schemeClr val="tx1"/>
              </a:solidFill>
              <a:round/>
              <a:headEnd/>
              <a:tailEnd/>
            </a:ln>
          </p:spPr>
          <p:txBody>
            <a:bodyPr/>
            <a:lstStyle/>
            <a:p>
              <a:endParaRPr lang="en-US"/>
            </a:p>
          </p:txBody>
        </p:sp>
        <p:sp>
          <p:nvSpPr>
            <p:cNvPr id="81004" name="Oval 250"/>
            <p:cNvSpPr>
              <a:spLocks noChangeArrowheads="1"/>
            </p:cNvSpPr>
            <p:nvPr/>
          </p:nvSpPr>
          <p:spPr bwMode="auto">
            <a:xfrm>
              <a:off x="3390900" y="5145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05" name="Oval 251"/>
            <p:cNvSpPr>
              <a:spLocks noChangeArrowheads="1"/>
            </p:cNvSpPr>
            <p:nvPr/>
          </p:nvSpPr>
          <p:spPr bwMode="auto">
            <a:xfrm>
              <a:off x="3624263" y="4916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06" name="Line 252"/>
            <p:cNvSpPr>
              <a:spLocks noChangeShapeType="1"/>
            </p:cNvSpPr>
            <p:nvPr/>
          </p:nvSpPr>
          <p:spPr bwMode="auto">
            <a:xfrm flipV="1">
              <a:off x="3967163" y="5116513"/>
              <a:ext cx="76200" cy="76200"/>
            </a:xfrm>
            <a:prstGeom prst="line">
              <a:avLst/>
            </a:prstGeom>
            <a:noFill/>
            <a:ln w="9525">
              <a:solidFill>
                <a:schemeClr val="tx1"/>
              </a:solidFill>
              <a:round/>
              <a:headEnd/>
              <a:tailEnd/>
            </a:ln>
          </p:spPr>
          <p:txBody>
            <a:bodyPr/>
            <a:lstStyle/>
            <a:p>
              <a:endParaRPr lang="en-US"/>
            </a:p>
          </p:txBody>
        </p:sp>
        <p:sp>
          <p:nvSpPr>
            <p:cNvPr id="81007" name="Line 253"/>
            <p:cNvSpPr>
              <a:spLocks noChangeShapeType="1"/>
            </p:cNvSpPr>
            <p:nvPr/>
          </p:nvSpPr>
          <p:spPr bwMode="auto">
            <a:xfrm flipV="1">
              <a:off x="4043363" y="5040313"/>
              <a:ext cx="1587" cy="76200"/>
            </a:xfrm>
            <a:prstGeom prst="line">
              <a:avLst/>
            </a:prstGeom>
            <a:noFill/>
            <a:ln w="9525">
              <a:solidFill>
                <a:schemeClr val="tx1"/>
              </a:solidFill>
              <a:round/>
              <a:headEnd/>
              <a:tailEnd/>
            </a:ln>
          </p:spPr>
          <p:txBody>
            <a:bodyPr/>
            <a:lstStyle/>
            <a:p>
              <a:endParaRPr lang="en-US"/>
            </a:p>
          </p:txBody>
        </p:sp>
        <p:sp>
          <p:nvSpPr>
            <p:cNvPr id="81008" name="Line 254"/>
            <p:cNvSpPr>
              <a:spLocks noChangeShapeType="1"/>
            </p:cNvSpPr>
            <p:nvPr/>
          </p:nvSpPr>
          <p:spPr bwMode="auto">
            <a:xfrm flipV="1">
              <a:off x="4119563" y="4964113"/>
              <a:ext cx="76200" cy="76200"/>
            </a:xfrm>
            <a:prstGeom prst="line">
              <a:avLst/>
            </a:prstGeom>
            <a:noFill/>
            <a:ln w="9525">
              <a:solidFill>
                <a:schemeClr val="tx1"/>
              </a:solidFill>
              <a:round/>
              <a:headEnd/>
              <a:tailEnd/>
            </a:ln>
          </p:spPr>
          <p:txBody>
            <a:bodyPr/>
            <a:lstStyle/>
            <a:p>
              <a:endParaRPr lang="en-US"/>
            </a:p>
          </p:txBody>
        </p:sp>
        <p:sp>
          <p:nvSpPr>
            <p:cNvPr id="81009" name="Oval 255"/>
            <p:cNvSpPr>
              <a:spLocks noChangeArrowheads="1"/>
            </p:cNvSpPr>
            <p:nvPr/>
          </p:nvSpPr>
          <p:spPr bwMode="auto">
            <a:xfrm>
              <a:off x="3919538" y="51498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10" name="Oval 256"/>
            <p:cNvSpPr>
              <a:spLocks noChangeArrowheads="1"/>
            </p:cNvSpPr>
            <p:nvPr/>
          </p:nvSpPr>
          <p:spPr bwMode="auto">
            <a:xfrm>
              <a:off x="4152900" y="49212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11" name="Line 257"/>
            <p:cNvSpPr>
              <a:spLocks noChangeShapeType="1"/>
            </p:cNvSpPr>
            <p:nvPr/>
          </p:nvSpPr>
          <p:spPr bwMode="auto">
            <a:xfrm flipV="1">
              <a:off x="4506913" y="5106988"/>
              <a:ext cx="76200" cy="76200"/>
            </a:xfrm>
            <a:prstGeom prst="line">
              <a:avLst/>
            </a:prstGeom>
            <a:noFill/>
            <a:ln w="9525">
              <a:solidFill>
                <a:schemeClr val="tx1"/>
              </a:solidFill>
              <a:round/>
              <a:headEnd/>
              <a:tailEnd/>
            </a:ln>
          </p:spPr>
          <p:txBody>
            <a:bodyPr/>
            <a:lstStyle/>
            <a:p>
              <a:endParaRPr lang="en-US"/>
            </a:p>
          </p:txBody>
        </p:sp>
        <p:sp>
          <p:nvSpPr>
            <p:cNvPr id="81012" name="Line 258"/>
            <p:cNvSpPr>
              <a:spLocks noChangeShapeType="1"/>
            </p:cNvSpPr>
            <p:nvPr/>
          </p:nvSpPr>
          <p:spPr bwMode="auto">
            <a:xfrm flipV="1">
              <a:off x="4583113" y="5030788"/>
              <a:ext cx="0" cy="76200"/>
            </a:xfrm>
            <a:prstGeom prst="line">
              <a:avLst/>
            </a:prstGeom>
            <a:noFill/>
            <a:ln w="9525">
              <a:solidFill>
                <a:schemeClr val="tx1"/>
              </a:solidFill>
              <a:round/>
              <a:headEnd/>
              <a:tailEnd/>
            </a:ln>
          </p:spPr>
          <p:txBody>
            <a:bodyPr/>
            <a:lstStyle/>
            <a:p>
              <a:endParaRPr lang="en-US"/>
            </a:p>
          </p:txBody>
        </p:sp>
        <p:sp>
          <p:nvSpPr>
            <p:cNvPr id="81013" name="Line 259"/>
            <p:cNvSpPr>
              <a:spLocks noChangeShapeType="1"/>
            </p:cNvSpPr>
            <p:nvPr/>
          </p:nvSpPr>
          <p:spPr bwMode="auto">
            <a:xfrm flipV="1">
              <a:off x="4659313" y="4954588"/>
              <a:ext cx="76200" cy="76200"/>
            </a:xfrm>
            <a:prstGeom prst="line">
              <a:avLst/>
            </a:prstGeom>
            <a:noFill/>
            <a:ln w="9525">
              <a:solidFill>
                <a:schemeClr val="tx1"/>
              </a:solidFill>
              <a:round/>
              <a:headEnd/>
              <a:tailEnd/>
            </a:ln>
          </p:spPr>
          <p:txBody>
            <a:bodyPr/>
            <a:lstStyle/>
            <a:p>
              <a:endParaRPr lang="en-US"/>
            </a:p>
          </p:txBody>
        </p:sp>
        <p:sp>
          <p:nvSpPr>
            <p:cNvPr id="81014" name="Oval 260"/>
            <p:cNvSpPr>
              <a:spLocks noChangeArrowheads="1"/>
            </p:cNvSpPr>
            <p:nvPr/>
          </p:nvSpPr>
          <p:spPr bwMode="auto">
            <a:xfrm>
              <a:off x="4457700" y="51403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15" name="Oval 261"/>
            <p:cNvSpPr>
              <a:spLocks noChangeArrowheads="1"/>
            </p:cNvSpPr>
            <p:nvPr/>
          </p:nvSpPr>
          <p:spPr bwMode="auto">
            <a:xfrm>
              <a:off x="4691063" y="49117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16" name="Line 262"/>
            <p:cNvSpPr>
              <a:spLocks noChangeShapeType="1"/>
            </p:cNvSpPr>
            <p:nvPr/>
          </p:nvSpPr>
          <p:spPr bwMode="auto">
            <a:xfrm flipV="1">
              <a:off x="2895600" y="5492750"/>
              <a:ext cx="76200" cy="76200"/>
            </a:xfrm>
            <a:prstGeom prst="line">
              <a:avLst/>
            </a:prstGeom>
            <a:noFill/>
            <a:ln w="9525">
              <a:solidFill>
                <a:schemeClr val="tx1"/>
              </a:solidFill>
              <a:round/>
              <a:headEnd/>
              <a:tailEnd/>
            </a:ln>
          </p:spPr>
          <p:txBody>
            <a:bodyPr/>
            <a:lstStyle/>
            <a:p>
              <a:endParaRPr lang="en-US"/>
            </a:p>
          </p:txBody>
        </p:sp>
        <p:sp>
          <p:nvSpPr>
            <p:cNvPr id="81017" name="Line 263"/>
            <p:cNvSpPr>
              <a:spLocks noChangeShapeType="1"/>
            </p:cNvSpPr>
            <p:nvPr/>
          </p:nvSpPr>
          <p:spPr bwMode="auto">
            <a:xfrm flipV="1">
              <a:off x="2971800" y="5416550"/>
              <a:ext cx="1588" cy="76200"/>
            </a:xfrm>
            <a:prstGeom prst="line">
              <a:avLst/>
            </a:prstGeom>
            <a:noFill/>
            <a:ln w="9525">
              <a:solidFill>
                <a:schemeClr val="tx1"/>
              </a:solidFill>
              <a:round/>
              <a:headEnd/>
              <a:tailEnd/>
            </a:ln>
          </p:spPr>
          <p:txBody>
            <a:bodyPr/>
            <a:lstStyle/>
            <a:p>
              <a:endParaRPr lang="en-US"/>
            </a:p>
          </p:txBody>
        </p:sp>
        <p:sp>
          <p:nvSpPr>
            <p:cNvPr id="81018" name="Line 264"/>
            <p:cNvSpPr>
              <a:spLocks noChangeShapeType="1"/>
            </p:cNvSpPr>
            <p:nvPr/>
          </p:nvSpPr>
          <p:spPr bwMode="auto">
            <a:xfrm flipV="1">
              <a:off x="3048000" y="5340350"/>
              <a:ext cx="76200" cy="76200"/>
            </a:xfrm>
            <a:prstGeom prst="line">
              <a:avLst/>
            </a:prstGeom>
            <a:noFill/>
            <a:ln w="9525">
              <a:solidFill>
                <a:schemeClr val="tx1"/>
              </a:solidFill>
              <a:round/>
              <a:headEnd/>
              <a:tailEnd/>
            </a:ln>
          </p:spPr>
          <p:txBody>
            <a:bodyPr/>
            <a:lstStyle/>
            <a:p>
              <a:endParaRPr lang="en-US"/>
            </a:p>
          </p:txBody>
        </p:sp>
        <p:sp>
          <p:nvSpPr>
            <p:cNvPr id="81019" name="Oval 265"/>
            <p:cNvSpPr>
              <a:spLocks noChangeArrowheads="1"/>
            </p:cNvSpPr>
            <p:nvPr/>
          </p:nvSpPr>
          <p:spPr bwMode="auto">
            <a:xfrm>
              <a:off x="2849563" y="5526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20" name="Oval 266"/>
            <p:cNvSpPr>
              <a:spLocks noChangeArrowheads="1"/>
            </p:cNvSpPr>
            <p:nvPr/>
          </p:nvSpPr>
          <p:spPr bwMode="auto">
            <a:xfrm>
              <a:off x="3081338" y="5297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21" name="Line 267"/>
            <p:cNvSpPr>
              <a:spLocks noChangeShapeType="1"/>
            </p:cNvSpPr>
            <p:nvPr/>
          </p:nvSpPr>
          <p:spPr bwMode="auto">
            <a:xfrm flipV="1">
              <a:off x="3433763" y="5492750"/>
              <a:ext cx="76200" cy="76200"/>
            </a:xfrm>
            <a:prstGeom prst="line">
              <a:avLst/>
            </a:prstGeom>
            <a:noFill/>
            <a:ln w="9525">
              <a:solidFill>
                <a:schemeClr val="tx1"/>
              </a:solidFill>
              <a:round/>
              <a:headEnd/>
              <a:tailEnd/>
            </a:ln>
          </p:spPr>
          <p:txBody>
            <a:bodyPr/>
            <a:lstStyle/>
            <a:p>
              <a:endParaRPr lang="en-US"/>
            </a:p>
          </p:txBody>
        </p:sp>
        <p:sp>
          <p:nvSpPr>
            <p:cNvPr id="81022" name="Line 268"/>
            <p:cNvSpPr>
              <a:spLocks noChangeShapeType="1"/>
            </p:cNvSpPr>
            <p:nvPr/>
          </p:nvSpPr>
          <p:spPr bwMode="auto">
            <a:xfrm flipV="1">
              <a:off x="3509963" y="5416550"/>
              <a:ext cx="1587" cy="76200"/>
            </a:xfrm>
            <a:prstGeom prst="line">
              <a:avLst/>
            </a:prstGeom>
            <a:noFill/>
            <a:ln w="9525">
              <a:solidFill>
                <a:schemeClr val="tx1"/>
              </a:solidFill>
              <a:round/>
              <a:headEnd/>
              <a:tailEnd/>
            </a:ln>
          </p:spPr>
          <p:txBody>
            <a:bodyPr/>
            <a:lstStyle/>
            <a:p>
              <a:endParaRPr lang="en-US"/>
            </a:p>
          </p:txBody>
        </p:sp>
        <p:sp>
          <p:nvSpPr>
            <p:cNvPr id="81023" name="Line 269"/>
            <p:cNvSpPr>
              <a:spLocks noChangeShapeType="1"/>
            </p:cNvSpPr>
            <p:nvPr/>
          </p:nvSpPr>
          <p:spPr bwMode="auto">
            <a:xfrm flipV="1">
              <a:off x="3586163" y="5340350"/>
              <a:ext cx="76200" cy="76200"/>
            </a:xfrm>
            <a:prstGeom prst="line">
              <a:avLst/>
            </a:prstGeom>
            <a:noFill/>
            <a:ln w="9525">
              <a:solidFill>
                <a:schemeClr val="tx1"/>
              </a:solidFill>
              <a:round/>
              <a:headEnd/>
              <a:tailEnd/>
            </a:ln>
          </p:spPr>
          <p:txBody>
            <a:bodyPr/>
            <a:lstStyle/>
            <a:p>
              <a:endParaRPr lang="en-US"/>
            </a:p>
          </p:txBody>
        </p:sp>
        <p:sp>
          <p:nvSpPr>
            <p:cNvPr id="81024" name="Oval 270"/>
            <p:cNvSpPr>
              <a:spLocks noChangeArrowheads="1"/>
            </p:cNvSpPr>
            <p:nvPr/>
          </p:nvSpPr>
          <p:spPr bwMode="auto">
            <a:xfrm>
              <a:off x="3386138" y="55260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25" name="Oval 271"/>
            <p:cNvSpPr>
              <a:spLocks noChangeArrowheads="1"/>
            </p:cNvSpPr>
            <p:nvPr/>
          </p:nvSpPr>
          <p:spPr bwMode="auto">
            <a:xfrm>
              <a:off x="3619500" y="5297488"/>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26" name="Line 272"/>
            <p:cNvSpPr>
              <a:spLocks noChangeShapeType="1"/>
            </p:cNvSpPr>
            <p:nvPr/>
          </p:nvSpPr>
          <p:spPr bwMode="auto">
            <a:xfrm flipV="1">
              <a:off x="3962400" y="5497513"/>
              <a:ext cx="76200" cy="76200"/>
            </a:xfrm>
            <a:prstGeom prst="line">
              <a:avLst/>
            </a:prstGeom>
            <a:noFill/>
            <a:ln w="9525">
              <a:solidFill>
                <a:schemeClr val="tx1"/>
              </a:solidFill>
              <a:round/>
              <a:headEnd/>
              <a:tailEnd/>
            </a:ln>
          </p:spPr>
          <p:txBody>
            <a:bodyPr/>
            <a:lstStyle/>
            <a:p>
              <a:endParaRPr lang="en-US"/>
            </a:p>
          </p:txBody>
        </p:sp>
        <p:sp>
          <p:nvSpPr>
            <p:cNvPr id="81027" name="Line 273"/>
            <p:cNvSpPr>
              <a:spLocks noChangeShapeType="1"/>
            </p:cNvSpPr>
            <p:nvPr/>
          </p:nvSpPr>
          <p:spPr bwMode="auto">
            <a:xfrm flipV="1">
              <a:off x="4038600" y="5421313"/>
              <a:ext cx="1588" cy="76200"/>
            </a:xfrm>
            <a:prstGeom prst="line">
              <a:avLst/>
            </a:prstGeom>
            <a:noFill/>
            <a:ln w="9525">
              <a:solidFill>
                <a:schemeClr val="tx1"/>
              </a:solidFill>
              <a:round/>
              <a:headEnd/>
              <a:tailEnd/>
            </a:ln>
          </p:spPr>
          <p:txBody>
            <a:bodyPr/>
            <a:lstStyle/>
            <a:p>
              <a:endParaRPr lang="en-US"/>
            </a:p>
          </p:txBody>
        </p:sp>
        <p:sp>
          <p:nvSpPr>
            <p:cNvPr id="81028" name="Line 274"/>
            <p:cNvSpPr>
              <a:spLocks noChangeShapeType="1"/>
            </p:cNvSpPr>
            <p:nvPr/>
          </p:nvSpPr>
          <p:spPr bwMode="auto">
            <a:xfrm flipV="1">
              <a:off x="4114800" y="5345113"/>
              <a:ext cx="76200" cy="76200"/>
            </a:xfrm>
            <a:prstGeom prst="line">
              <a:avLst/>
            </a:prstGeom>
            <a:noFill/>
            <a:ln w="9525">
              <a:solidFill>
                <a:schemeClr val="tx1"/>
              </a:solidFill>
              <a:round/>
              <a:headEnd/>
              <a:tailEnd/>
            </a:ln>
          </p:spPr>
          <p:txBody>
            <a:bodyPr/>
            <a:lstStyle/>
            <a:p>
              <a:endParaRPr lang="en-US"/>
            </a:p>
          </p:txBody>
        </p:sp>
        <p:sp>
          <p:nvSpPr>
            <p:cNvPr id="81029" name="Oval 275"/>
            <p:cNvSpPr>
              <a:spLocks noChangeArrowheads="1"/>
            </p:cNvSpPr>
            <p:nvPr/>
          </p:nvSpPr>
          <p:spPr bwMode="auto">
            <a:xfrm>
              <a:off x="3916363" y="55308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30" name="Oval 276"/>
            <p:cNvSpPr>
              <a:spLocks noChangeArrowheads="1"/>
            </p:cNvSpPr>
            <p:nvPr/>
          </p:nvSpPr>
          <p:spPr bwMode="auto">
            <a:xfrm>
              <a:off x="4148138" y="5302250"/>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31" name="Line 277"/>
            <p:cNvSpPr>
              <a:spLocks noChangeShapeType="1"/>
            </p:cNvSpPr>
            <p:nvPr/>
          </p:nvSpPr>
          <p:spPr bwMode="auto">
            <a:xfrm flipV="1">
              <a:off x="4500563" y="5487988"/>
              <a:ext cx="76200" cy="76200"/>
            </a:xfrm>
            <a:prstGeom prst="line">
              <a:avLst/>
            </a:prstGeom>
            <a:noFill/>
            <a:ln w="9525">
              <a:solidFill>
                <a:schemeClr val="tx1"/>
              </a:solidFill>
              <a:round/>
              <a:headEnd/>
              <a:tailEnd/>
            </a:ln>
          </p:spPr>
          <p:txBody>
            <a:bodyPr/>
            <a:lstStyle/>
            <a:p>
              <a:endParaRPr lang="en-US"/>
            </a:p>
          </p:txBody>
        </p:sp>
        <p:sp>
          <p:nvSpPr>
            <p:cNvPr id="81032" name="Line 278"/>
            <p:cNvSpPr>
              <a:spLocks noChangeShapeType="1"/>
            </p:cNvSpPr>
            <p:nvPr/>
          </p:nvSpPr>
          <p:spPr bwMode="auto">
            <a:xfrm flipV="1">
              <a:off x="4576763" y="5411788"/>
              <a:ext cx="1587" cy="76200"/>
            </a:xfrm>
            <a:prstGeom prst="line">
              <a:avLst/>
            </a:prstGeom>
            <a:noFill/>
            <a:ln w="9525">
              <a:solidFill>
                <a:schemeClr val="tx1"/>
              </a:solidFill>
              <a:round/>
              <a:headEnd/>
              <a:tailEnd/>
            </a:ln>
          </p:spPr>
          <p:txBody>
            <a:bodyPr/>
            <a:lstStyle/>
            <a:p>
              <a:endParaRPr lang="en-US"/>
            </a:p>
          </p:txBody>
        </p:sp>
        <p:sp>
          <p:nvSpPr>
            <p:cNvPr id="81033" name="Line 279"/>
            <p:cNvSpPr>
              <a:spLocks noChangeShapeType="1"/>
            </p:cNvSpPr>
            <p:nvPr/>
          </p:nvSpPr>
          <p:spPr bwMode="auto">
            <a:xfrm flipV="1">
              <a:off x="4652963" y="5335588"/>
              <a:ext cx="76200" cy="76200"/>
            </a:xfrm>
            <a:prstGeom prst="line">
              <a:avLst/>
            </a:prstGeom>
            <a:noFill/>
            <a:ln w="9525">
              <a:solidFill>
                <a:schemeClr val="tx1"/>
              </a:solidFill>
              <a:round/>
              <a:headEnd/>
              <a:tailEnd/>
            </a:ln>
          </p:spPr>
          <p:txBody>
            <a:bodyPr/>
            <a:lstStyle/>
            <a:p>
              <a:endParaRPr lang="en-US"/>
            </a:p>
          </p:txBody>
        </p:sp>
        <p:sp>
          <p:nvSpPr>
            <p:cNvPr id="81034" name="Oval 280"/>
            <p:cNvSpPr>
              <a:spLocks noChangeArrowheads="1"/>
            </p:cNvSpPr>
            <p:nvPr/>
          </p:nvSpPr>
          <p:spPr bwMode="auto">
            <a:xfrm>
              <a:off x="4452938" y="55213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035" name="Oval 281"/>
            <p:cNvSpPr>
              <a:spLocks noChangeArrowheads="1"/>
            </p:cNvSpPr>
            <p:nvPr/>
          </p:nvSpPr>
          <p:spPr bwMode="auto">
            <a:xfrm>
              <a:off x="4686300" y="5292725"/>
              <a:ext cx="76200" cy="76200"/>
            </a:xfrm>
            <a:prstGeom prst="ellipse">
              <a:avLst/>
            </a:prstGeom>
            <a:solidFill>
              <a:srgbClr val="FFFF00"/>
            </a:solidFill>
            <a:ln w="9525">
              <a:solidFill>
                <a:schemeClr val="tx1"/>
              </a:solidFill>
              <a:round/>
              <a:headEnd/>
              <a:tailEnd/>
            </a:ln>
          </p:spPr>
          <p:txBody>
            <a:bodyPr wrap="none" anchor="ctr"/>
            <a:lstStyle/>
            <a:p>
              <a:endParaRPr lang="en-US"/>
            </a:p>
          </p:txBody>
        </p:sp>
        <p:sp>
          <p:nvSpPr>
            <p:cNvPr id="81188" name="Line 443"/>
            <p:cNvSpPr>
              <a:spLocks noChangeShapeType="1"/>
            </p:cNvSpPr>
            <p:nvPr/>
          </p:nvSpPr>
          <p:spPr bwMode="auto">
            <a:xfrm>
              <a:off x="3124200" y="4800600"/>
              <a:ext cx="0" cy="762000"/>
            </a:xfrm>
            <a:prstGeom prst="line">
              <a:avLst/>
            </a:prstGeom>
            <a:noFill/>
            <a:ln w="9525">
              <a:solidFill>
                <a:schemeClr val="tx1"/>
              </a:solidFill>
              <a:round/>
              <a:headEnd/>
              <a:tailEnd/>
            </a:ln>
          </p:spPr>
          <p:txBody>
            <a:bodyPr/>
            <a:lstStyle/>
            <a:p>
              <a:endParaRPr lang="en-US"/>
            </a:p>
          </p:txBody>
        </p:sp>
        <p:sp>
          <p:nvSpPr>
            <p:cNvPr id="81189" name="Line 444"/>
            <p:cNvSpPr>
              <a:spLocks noChangeShapeType="1"/>
            </p:cNvSpPr>
            <p:nvPr/>
          </p:nvSpPr>
          <p:spPr bwMode="auto">
            <a:xfrm>
              <a:off x="3124200" y="4800600"/>
              <a:ext cx="1600200" cy="0"/>
            </a:xfrm>
            <a:prstGeom prst="line">
              <a:avLst/>
            </a:prstGeom>
            <a:noFill/>
            <a:ln w="9525">
              <a:solidFill>
                <a:schemeClr val="tx1"/>
              </a:solidFill>
              <a:round/>
              <a:headEnd/>
              <a:tailEnd/>
            </a:ln>
          </p:spPr>
          <p:txBody>
            <a:bodyPr/>
            <a:lstStyle/>
            <a:p>
              <a:endParaRPr lang="en-US"/>
            </a:p>
          </p:txBody>
        </p:sp>
        <p:sp>
          <p:nvSpPr>
            <p:cNvPr id="81190" name="Line 445"/>
            <p:cNvSpPr>
              <a:spLocks noChangeShapeType="1"/>
            </p:cNvSpPr>
            <p:nvPr/>
          </p:nvSpPr>
          <p:spPr bwMode="auto">
            <a:xfrm>
              <a:off x="3657600" y="5181600"/>
              <a:ext cx="1066800" cy="0"/>
            </a:xfrm>
            <a:prstGeom prst="line">
              <a:avLst/>
            </a:prstGeom>
            <a:noFill/>
            <a:ln w="9525">
              <a:solidFill>
                <a:schemeClr val="tx1"/>
              </a:solidFill>
              <a:round/>
              <a:headEnd/>
              <a:tailEnd/>
            </a:ln>
          </p:spPr>
          <p:txBody>
            <a:bodyPr/>
            <a:lstStyle/>
            <a:p>
              <a:endParaRPr lang="en-US"/>
            </a:p>
          </p:txBody>
        </p:sp>
        <p:sp>
          <p:nvSpPr>
            <p:cNvPr id="81191" name="Line 446"/>
            <p:cNvSpPr>
              <a:spLocks noChangeShapeType="1"/>
            </p:cNvSpPr>
            <p:nvPr/>
          </p:nvSpPr>
          <p:spPr bwMode="auto">
            <a:xfrm>
              <a:off x="4191000" y="5562600"/>
              <a:ext cx="533400" cy="0"/>
            </a:xfrm>
            <a:prstGeom prst="line">
              <a:avLst/>
            </a:prstGeom>
            <a:noFill/>
            <a:ln w="9525">
              <a:solidFill>
                <a:schemeClr val="tx1"/>
              </a:solidFill>
              <a:round/>
              <a:headEnd/>
              <a:tailEnd/>
            </a:ln>
          </p:spPr>
          <p:txBody>
            <a:bodyPr/>
            <a:lstStyle/>
            <a:p>
              <a:endParaRPr lang="en-US"/>
            </a:p>
          </p:txBody>
        </p:sp>
        <p:sp>
          <p:nvSpPr>
            <p:cNvPr id="81192" name="Line 447"/>
            <p:cNvSpPr>
              <a:spLocks noChangeShapeType="1"/>
            </p:cNvSpPr>
            <p:nvPr/>
          </p:nvSpPr>
          <p:spPr bwMode="auto">
            <a:xfrm>
              <a:off x="3657600" y="5181600"/>
              <a:ext cx="0" cy="381000"/>
            </a:xfrm>
            <a:prstGeom prst="line">
              <a:avLst/>
            </a:prstGeom>
            <a:noFill/>
            <a:ln w="9525">
              <a:solidFill>
                <a:schemeClr val="tx1"/>
              </a:solidFill>
              <a:round/>
              <a:headEnd/>
              <a:tailEnd/>
            </a:ln>
          </p:spPr>
          <p:txBody>
            <a:bodyPr/>
            <a:lstStyle/>
            <a:p>
              <a:endParaRPr lang="en-US"/>
            </a:p>
          </p:txBody>
        </p:sp>
      </p:grpSp>
      <p:sp>
        <p:nvSpPr>
          <p:cNvPr id="50624" name="Text Box 448"/>
          <p:cNvSpPr txBox="1">
            <a:spLocks noChangeArrowheads="1"/>
          </p:cNvSpPr>
          <p:nvPr/>
        </p:nvSpPr>
        <p:spPr bwMode="auto">
          <a:xfrm>
            <a:off x="6317571" y="2499360"/>
            <a:ext cx="1859805" cy="461665"/>
          </a:xfrm>
          <a:prstGeom prst="rect">
            <a:avLst/>
          </a:prstGeom>
          <a:noFill/>
          <a:ln w="12700">
            <a:noFill/>
            <a:miter lim="800000"/>
            <a:headEnd type="none" w="sm" len="sm"/>
            <a:tailEnd type="none" w="sm" len="sm"/>
          </a:ln>
          <a:effectLst/>
        </p:spPr>
        <p:txBody>
          <a:bodyPr wrap="none">
            <a:spAutoFit/>
          </a:bodyPr>
          <a:lstStyle/>
          <a:p>
            <a:pPr>
              <a:defRPr/>
            </a:pPr>
            <a:r>
              <a:rPr lang="en-US" b="0" dirty="0" smtClean="0">
                <a:solidFill>
                  <a:schemeClr val="tx1"/>
                </a:solidFill>
                <a:effectLst>
                  <a:outerShdw blurRad="38100" dist="38100" dir="2700000" algn="tl">
                    <a:srgbClr val="C0C0C0"/>
                  </a:outerShdw>
                </a:effectLst>
              </a:rPr>
              <a:t>Row-Column</a:t>
            </a:r>
            <a:endParaRPr lang="en-US" b="0" dirty="0">
              <a:solidFill>
                <a:schemeClr val="tx1"/>
              </a:solidFill>
              <a:effectLst>
                <a:outerShdw blurRad="38100" dist="38100" dir="2700000" algn="tl">
                  <a:srgbClr val="C0C0C0"/>
                </a:outerShdw>
              </a:effectLst>
            </a:endParaRPr>
          </a:p>
        </p:txBody>
      </p:sp>
      <p:sp>
        <p:nvSpPr>
          <p:cNvPr id="50625" name="Text Box 449"/>
          <p:cNvSpPr txBox="1">
            <a:spLocks noChangeArrowheads="1"/>
          </p:cNvSpPr>
          <p:nvPr/>
        </p:nvSpPr>
        <p:spPr bwMode="auto">
          <a:xfrm>
            <a:off x="6317571" y="4800600"/>
            <a:ext cx="2268570" cy="461665"/>
          </a:xfrm>
          <a:prstGeom prst="rect">
            <a:avLst/>
          </a:prstGeom>
          <a:noFill/>
          <a:ln w="12700">
            <a:noFill/>
            <a:miter lim="800000"/>
            <a:headEnd type="none" w="sm" len="sm"/>
            <a:tailEnd type="none" w="sm" len="sm"/>
          </a:ln>
          <a:effectLst/>
        </p:spPr>
        <p:txBody>
          <a:bodyPr wrap="none">
            <a:spAutoFit/>
          </a:bodyPr>
          <a:lstStyle/>
          <a:p>
            <a:pPr>
              <a:defRPr/>
            </a:pPr>
            <a:r>
              <a:rPr lang="en-US" b="0" dirty="0" smtClean="0">
                <a:solidFill>
                  <a:schemeClr val="tx1"/>
                </a:solidFill>
                <a:effectLst>
                  <a:outerShdw blurRad="38100" dist="38100" dir="2700000" algn="tl">
                    <a:srgbClr val="C0C0C0"/>
                  </a:outerShdw>
                </a:effectLst>
              </a:rPr>
              <a:t>Column-Column</a:t>
            </a:r>
            <a:endParaRPr lang="en-US" b="0" dirty="0">
              <a:solidFill>
                <a:schemeClr val="tx1"/>
              </a:solidFill>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7" name="Picture 7"/>
          <p:cNvPicPr>
            <a:picLocks noChangeAspect="1" noChangeArrowheads="1"/>
          </p:cNvPicPr>
          <p:nvPr/>
        </p:nvPicPr>
        <p:blipFill>
          <a:blip r:embed="rId3" cstate="print"/>
          <a:srcRect/>
          <a:stretch>
            <a:fillRect/>
          </a:stretch>
        </p:blipFill>
        <p:spPr bwMode="auto">
          <a:xfrm>
            <a:off x="257931" y="1908174"/>
            <a:ext cx="8623022" cy="3819525"/>
          </a:xfrm>
          <a:prstGeom prst="rect">
            <a:avLst/>
          </a:prstGeom>
          <a:noFill/>
          <a:ln w="12700" cap="flat" cmpd="sng">
            <a:noFill/>
            <a:prstDash val="solid"/>
            <a:miter lim="800000"/>
            <a:headEnd type="none" w="sm" len="sm"/>
            <a:tailEnd type="none" w="sm" len="sm"/>
          </a:ln>
          <a:effectLst/>
        </p:spPr>
      </p:pic>
      <p:sp>
        <p:nvSpPr>
          <p:cNvPr id="143362" name="Rectangle 2"/>
          <p:cNvSpPr>
            <a:spLocks noGrp="1" noChangeArrowheads="1"/>
          </p:cNvSpPr>
          <p:nvPr>
            <p:ph type="title"/>
          </p:nvPr>
        </p:nvSpPr>
        <p:spPr>
          <a:xfrm>
            <a:off x="0" y="0"/>
            <a:ext cx="8170003" cy="964092"/>
          </a:xfrm>
        </p:spPr>
        <p:txBody>
          <a:bodyPr/>
          <a:lstStyle/>
          <a:p>
            <a:pPr eaLnBrk="1" hangingPunct="1"/>
            <a:r>
              <a:rPr lang="en-US" b="1" dirty="0" smtClean="0"/>
              <a:t>Software Scanning with NI-SWITCH</a:t>
            </a:r>
          </a:p>
        </p:txBody>
      </p:sp>
      <p:sp>
        <p:nvSpPr>
          <p:cNvPr id="143364" name="AutoShape 5" descr="sw_triggering"/>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Software Scanning with NI-</a:t>
            </a:r>
            <a:r>
              <a:rPr lang="en-US" b="1" dirty="0" err="1" smtClean="0"/>
              <a:t>DAQmx</a:t>
            </a:r>
            <a:endParaRPr lang="en-US" b="1" dirty="0"/>
          </a:p>
        </p:txBody>
      </p:sp>
      <p:pic>
        <p:nvPicPr>
          <p:cNvPr id="1027074" name="Picture 2"/>
          <p:cNvPicPr>
            <a:picLocks noGrp="1" noChangeAspect="1" noChangeArrowheads="1"/>
          </p:cNvPicPr>
          <p:nvPr>
            <p:ph idx="1"/>
          </p:nvPr>
        </p:nvPicPr>
        <p:blipFill>
          <a:blip r:embed="rId2" cstate="print"/>
          <a:stretch>
            <a:fillRect/>
          </a:stretch>
        </p:blipFill>
        <p:spPr bwMode="auto">
          <a:xfrm>
            <a:off x="469900" y="1927204"/>
            <a:ext cx="8174038" cy="333696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0" y="0"/>
            <a:ext cx="8170003" cy="964092"/>
          </a:xfrm>
        </p:spPr>
        <p:txBody>
          <a:bodyPr/>
          <a:lstStyle/>
          <a:p>
            <a:pPr eaLnBrk="1" hangingPunct="1"/>
            <a:r>
              <a:rPr lang="en-US" b="1" dirty="0" smtClean="0"/>
              <a:t>Example of Hardware Scanning</a:t>
            </a:r>
          </a:p>
        </p:txBody>
      </p:sp>
      <p:sp>
        <p:nvSpPr>
          <p:cNvPr id="6" name="Content Placeholder 2"/>
          <p:cNvSpPr>
            <a:spLocks noGrp="1"/>
          </p:cNvSpPr>
          <p:nvPr>
            <p:ph idx="1"/>
          </p:nvPr>
        </p:nvSpPr>
        <p:spPr>
          <a:xfrm>
            <a:off x="685800" y="1671234"/>
            <a:ext cx="7772400" cy="3657600"/>
          </a:xfrm>
        </p:spPr>
        <p:txBody>
          <a:bodyPr>
            <a:normAutofit/>
          </a:bodyPr>
          <a:lstStyle/>
          <a:p>
            <a:pPr eaLnBrk="1" hangingPunct="1"/>
            <a:r>
              <a:rPr lang="en-US" dirty="0" smtClean="0"/>
              <a:t>Hardware Scanning Trigger Schemes</a:t>
            </a:r>
          </a:p>
          <a:p>
            <a:pPr lvl="1" eaLnBrk="1" hangingPunct="1"/>
            <a:r>
              <a:rPr lang="en-US" dirty="0" smtClean="0"/>
              <a:t>Synchronous Scanning</a:t>
            </a:r>
          </a:p>
          <a:p>
            <a:pPr lvl="1" eaLnBrk="1" hangingPunct="1"/>
            <a:r>
              <a:rPr lang="en-US" dirty="0" smtClean="0"/>
              <a:t>Handshaking</a:t>
            </a:r>
          </a:p>
          <a:p>
            <a:pPr eaLnBrk="1" hangingPunct="1"/>
            <a:r>
              <a:rPr lang="en-US" dirty="0" smtClean="0"/>
              <a:t>These modes of scanning use External Hardware Triggers, rather than a software button, to advance through the scan list. The next exercise will use the DAQ Accessory’s Digital trigger to scan through a scan list</a:t>
            </a:r>
          </a:p>
        </p:txBody>
      </p:sp>
      <p:sp>
        <p:nvSpPr>
          <p:cNvPr id="143364" name="AutoShape 5" descr="sw_triggering"/>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Multi-Module Scanning</a:t>
            </a:r>
            <a:endParaRPr lang="en-US" b="1" dirty="0"/>
          </a:p>
        </p:txBody>
      </p:sp>
      <p:sp>
        <p:nvSpPr>
          <p:cNvPr id="3" name="Content Placeholder 2"/>
          <p:cNvSpPr>
            <a:spLocks noGrp="1"/>
          </p:cNvSpPr>
          <p:nvPr>
            <p:ph idx="1"/>
          </p:nvPr>
        </p:nvSpPr>
        <p:spPr>
          <a:xfrm>
            <a:off x="292100" y="1282700"/>
            <a:ext cx="8458200" cy="3657600"/>
          </a:xfrm>
        </p:spPr>
        <p:txBody>
          <a:bodyPr>
            <a:normAutofit/>
          </a:bodyPr>
          <a:lstStyle/>
          <a:p>
            <a:r>
              <a:rPr lang="en-US" dirty="0" smtClean="0"/>
              <a:t>Recommend that customers use DAQmx for handshaking</a:t>
            </a:r>
          </a:p>
          <a:p>
            <a:r>
              <a:rPr lang="en-US" dirty="0" smtClean="0"/>
              <a:t>Must make external connections to pass analog signals</a:t>
            </a:r>
          </a:p>
          <a:p>
            <a:pPr lvl="1"/>
            <a:r>
              <a:rPr lang="en-US" dirty="0" smtClean="0"/>
              <a:t>PXI has no analog bus, so must be external</a:t>
            </a:r>
          </a:p>
          <a:p>
            <a:pPr lvl="1"/>
            <a:r>
              <a:rPr lang="en-US" dirty="0" err="1" smtClean="0"/>
              <a:t>SwitchBlock</a:t>
            </a:r>
            <a:r>
              <a:rPr lang="en-US" dirty="0" smtClean="0"/>
              <a:t> has analog bus, but only within </a:t>
            </a:r>
            <a:r>
              <a:rPr lang="en-US" dirty="0" err="1" smtClean="0"/>
              <a:t>SwitchBlock</a:t>
            </a:r>
            <a:endParaRPr lang="en-US" dirty="0" smtClean="0"/>
          </a:p>
          <a:p>
            <a:pPr lvl="1"/>
            <a:r>
              <a:rPr lang="en-US" dirty="0" smtClean="0"/>
              <a:t>SCXI has analog bus</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685800" y="838200"/>
            <a:ext cx="7772400" cy="1143000"/>
          </a:xfrm>
        </p:spPr>
        <p:txBody>
          <a:bodyPr/>
          <a:lstStyle/>
          <a:p>
            <a:pPr eaLnBrk="1" hangingPunct="1"/>
            <a:r>
              <a:rPr lang="en-US" sz="3200" dirty="0" smtClean="0">
                <a:solidFill>
                  <a:schemeClr val="tx1"/>
                </a:solidFill>
              </a:rPr>
              <a:t>Exercise </a:t>
            </a:r>
          </a:p>
        </p:txBody>
      </p:sp>
      <p:sp>
        <p:nvSpPr>
          <p:cNvPr id="143363" name="Rectangle 3"/>
          <p:cNvSpPr>
            <a:spLocks noGrp="1" noChangeArrowheads="1"/>
          </p:cNvSpPr>
          <p:nvPr>
            <p:ph idx="1"/>
          </p:nvPr>
        </p:nvSpPr>
        <p:spPr>
          <a:xfrm>
            <a:off x="698296" y="1502384"/>
            <a:ext cx="8174242" cy="4949008"/>
          </a:xfrm>
        </p:spPr>
        <p:txBody>
          <a:bodyPr/>
          <a:lstStyle/>
          <a:p>
            <a:pPr eaLnBrk="1" hangingPunct="1">
              <a:buFontTx/>
              <a:buNone/>
            </a:pPr>
            <a:r>
              <a:rPr lang="en-US" sz="2400" dirty="0" smtClean="0"/>
              <a:t>Approximate time to complete: 25 minutes</a:t>
            </a:r>
          </a:p>
          <a:p>
            <a:pPr eaLnBrk="1" hangingPunct="1">
              <a:buFontTx/>
              <a:buNone/>
            </a:pPr>
            <a:endParaRPr lang="en-US" dirty="0" smtClean="0"/>
          </a:p>
        </p:txBody>
      </p:sp>
      <p:grpSp>
        <p:nvGrpSpPr>
          <p:cNvPr id="2" name="Group 4"/>
          <p:cNvGrpSpPr>
            <a:grpSpLocks/>
          </p:cNvGrpSpPr>
          <p:nvPr/>
        </p:nvGrpSpPr>
        <p:grpSpPr bwMode="auto">
          <a:xfrm rot="-5400000">
            <a:off x="-495300" y="4552951"/>
            <a:ext cx="2225675" cy="457200"/>
            <a:chOff x="280" y="1968"/>
            <a:chExt cx="968" cy="288"/>
          </a:xfrm>
        </p:grpSpPr>
        <p:sp>
          <p:nvSpPr>
            <p:cNvPr id="143367" name="AutoShape 5"/>
            <p:cNvSpPr>
              <a:spLocks noChangeArrowheads="1"/>
            </p:cNvSpPr>
            <p:nvPr/>
          </p:nvSpPr>
          <p:spPr bwMode="auto">
            <a:xfrm>
              <a:off x="312" y="1968"/>
              <a:ext cx="888" cy="280"/>
            </a:xfrm>
            <a:prstGeom prst="roundRect">
              <a:avLst>
                <a:gd name="adj" fmla="val 16667"/>
              </a:avLst>
            </a:prstGeom>
            <a:solidFill>
              <a:schemeClr val="tx2"/>
            </a:solidFill>
            <a:ln w="9525">
              <a:solidFill>
                <a:srgbClr val="5E84B8"/>
              </a:solidFill>
              <a:round/>
              <a:headEnd type="none" w="sm" len="sm"/>
              <a:tailEnd type="none" w="sm" len="sm"/>
            </a:ln>
          </p:spPr>
          <p:txBody>
            <a:bodyPr wrap="none" anchor="ctr"/>
            <a:lstStyle/>
            <a:p>
              <a:pPr algn="ctr"/>
              <a:endParaRPr lang="en-US"/>
            </a:p>
          </p:txBody>
        </p:sp>
        <p:sp>
          <p:nvSpPr>
            <p:cNvPr id="143368" name="Text Box 6"/>
            <p:cNvSpPr txBox="1">
              <a:spLocks noChangeArrowheads="1"/>
            </p:cNvSpPr>
            <p:nvPr/>
          </p:nvSpPr>
          <p:spPr bwMode="auto">
            <a:xfrm>
              <a:off x="280" y="1968"/>
              <a:ext cx="968" cy="288"/>
            </a:xfrm>
            <a:prstGeom prst="rect">
              <a:avLst/>
            </a:prstGeom>
            <a:noFill/>
            <a:ln w="9525">
              <a:noFill/>
              <a:miter lim="800000"/>
              <a:headEnd type="none" w="sm" len="sm"/>
              <a:tailEnd type="none" w="sm" len="sm"/>
            </a:ln>
          </p:spPr>
          <p:txBody>
            <a:bodyPr>
              <a:spAutoFit/>
            </a:bodyPr>
            <a:lstStyle/>
            <a:p>
              <a:pPr algn="ctr" eaLnBrk="0" hangingPunct="0">
                <a:spcBef>
                  <a:spcPct val="50000"/>
                </a:spcBef>
              </a:pPr>
              <a:r>
                <a:rPr lang="en-US" sz="2400" b="1" baseline="0">
                  <a:solidFill>
                    <a:schemeClr val="bg1"/>
                  </a:solidFill>
                  <a:latin typeface="Arial Narrow" pitchFamily="34" charset="0"/>
                </a:rPr>
                <a:t>OBJECTIVE</a:t>
              </a:r>
            </a:p>
          </p:txBody>
        </p:sp>
      </p:grpSp>
      <p:sp>
        <p:nvSpPr>
          <p:cNvPr id="143365" name="Text Box 7"/>
          <p:cNvSpPr txBox="1">
            <a:spLocks noChangeArrowheads="1"/>
          </p:cNvSpPr>
          <p:nvPr/>
        </p:nvSpPr>
        <p:spPr bwMode="auto">
          <a:xfrm>
            <a:off x="838200" y="3733800"/>
            <a:ext cx="7391400" cy="1754326"/>
          </a:xfrm>
          <a:prstGeom prst="rect">
            <a:avLst/>
          </a:prstGeom>
          <a:noFill/>
          <a:ln w="88900" algn="ctr">
            <a:noFill/>
            <a:miter lim="800000"/>
            <a:headEnd/>
            <a:tailEnd/>
          </a:ln>
        </p:spPr>
        <p:txBody>
          <a:bodyPr>
            <a:spAutoFit/>
          </a:bodyPr>
          <a:lstStyle/>
          <a:p>
            <a:pPr eaLnBrk="0" hangingPunct="0">
              <a:spcBef>
                <a:spcPct val="20000"/>
              </a:spcBef>
            </a:pPr>
            <a:r>
              <a:rPr lang="en-US" sz="2400" baseline="0" dirty="0">
                <a:solidFill>
                  <a:schemeClr val="tx1"/>
                </a:solidFill>
                <a:latin typeface="Arial Narrow" pitchFamily="34" charset="0"/>
              </a:rPr>
              <a:t>To demonstrate </a:t>
            </a:r>
            <a:r>
              <a:rPr lang="en-US" sz="2400" baseline="0" dirty="0" smtClean="0">
                <a:solidFill>
                  <a:schemeClr val="tx1"/>
                </a:solidFill>
                <a:latin typeface="Arial Narrow" pitchFamily="34" charset="0"/>
              </a:rPr>
              <a:t>signal connection and scanning. </a:t>
            </a:r>
            <a:r>
              <a:rPr lang="en-US" dirty="0" smtClean="0">
                <a:solidFill>
                  <a:schemeClr val="tx1"/>
                </a:solidFill>
                <a:latin typeface="Arial Narrow" pitchFamily="34" charset="0"/>
              </a:rPr>
              <a:t>U</a:t>
            </a:r>
            <a:r>
              <a:rPr lang="en-US" sz="2400" baseline="0" dirty="0" smtClean="0">
                <a:solidFill>
                  <a:schemeClr val="tx1"/>
                </a:solidFill>
                <a:latin typeface="Arial Narrow" pitchFamily="34" charset="0"/>
              </a:rPr>
              <a:t>se the digital</a:t>
            </a:r>
            <a:r>
              <a:rPr lang="en-US" sz="2400" dirty="0" smtClean="0">
                <a:solidFill>
                  <a:schemeClr val="tx1"/>
                </a:solidFill>
                <a:latin typeface="Arial Narrow" pitchFamily="34" charset="0"/>
              </a:rPr>
              <a:t> trigger of the DAQ accessory to multiplex switch channels to an analog input channel.  </a:t>
            </a:r>
            <a:endParaRPr lang="en-US" sz="2400" b="1" baseline="0" dirty="0">
              <a:solidFill>
                <a:schemeClr val="tx1"/>
              </a:solidFill>
              <a:latin typeface="Arial Narrow" pitchFamily="34" charset="0"/>
            </a:endParaRPr>
          </a:p>
          <a:p>
            <a:pPr>
              <a:spcBef>
                <a:spcPct val="50000"/>
              </a:spcBef>
            </a:pPr>
            <a:endParaRPr lang="en-US" sz="2400" baseline="0" dirty="0">
              <a:latin typeface="Arial Narrow" pitchFamily="34" charset="0"/>
            </a:endParaRPr>
          </a:p>
        </p:txBody>
      </p:sp>
      <p:sp>
        <p:nvSpPr>
          <p:cNvPr id="9" name="Title 1"/>
          <p:cNvSpPr txBox="1">
            <a:spLocks/>
          </p:cNvSpPr>
          <p:nvPr/>
        </p:nvSpPr>
        <p:spPr bwMode="auto">
          <a:xfrm>
            <a:off x="584200" y="116112"/>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rgbClr val="006699"/>
                </a:solidFill>
                <a:effectLst/>
                <a:uLnTx/>
                <a:uFillTx/>
                <a:latin typeface="+mj-lt"/>
                <a:ea typeface="+mj-ea"/>
                <a:cs typeface="+mj-cs"/>
              </a:rPr>
              <a:t>Hardware Trigger</a:t>
            </a:r>
            <a:r>
              <a:rPr kumimoji="0" lang="en-US" sz="4000" b="1" i="0" u="none" strike="noStrike" kern="0" cap="none" spc="0" normalizeH="0" noProof="0" dirty="0" smtClean="0">
                <a:ln>
                  <a:noFill/>
                </a:ln>
                <a:solidFill>
                  <a:srgbClr val="006699"/>
                </a:solidFill>
                <a:effectLst/>
                <a:uLnTx/>
                <a:uFillTx/>
                <a:latin typeface="+mj-lt"/>
                <a:ea typeface="+mj-ea"/>
                <a:cs typeface="+mj-cs"/>
              </a:rPr>
              <a:t> </a:t>
            </a:r>
            <a:r>
              <a:rPr kumimoji="0" lang="en-US" sz="4000" b="1" i="0" u="none" strike="noStrike" kern="0" cap="none" spc="0" normalizeH="0" baseline="0" noProof="0" dirty="0" smtClean="0">
                <a:ln>
                  <a:noFill/>
                </a:ln>
                <a:solidFill>
                  <a:srgbClr val="006699"/>
                </a:solidFill>
                <a:effectLst/>
                <a:uLnTx/>
                <a:uFillTx/>
                <a:latin typeface="+mj-lt"/>
                <a:ea typeface="+mj-ea"/>
                <a:cs typeface="+mj-cs"/>
              </a:rPr>
              <a:t>Scanning</a:t>
            </a:r>
            <a:endParaRPr kumimoji="0" lang="en-US" sz="3200" b="1" i="0" u="none" strike="noStrike" kern="0" cap="none" spc="0" normalizeH="0" baseline="0" noProof="0" dirty="0">
              <a:ln>
                <a:noFill/>
              </a:ln>
              <a:solidFill>
                <a:srgbClr val="006699"/>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0" y="0"/>
            <a:ext cx="7772400" cy="1143000"/>
          </a:xfrm>
        </p:spPr>
        <p:txBody>
          <a:bodyPr>
            <a:normAutofit/>
          </a:bodyPr>
          <a:lstStyle/>
          <a:p>
            <a:pPr eaLnBrk="1" hangingPunct="1"/>
            <a:r>
              <a:rPr lang="en-US" b="1" dirty="0" smtClean="0"/>
              <a:t>DMM/Switch Express VI: Switching Tab</a:t>
            </a:r>
          </a:p>
        </p:txBody>
      </p:sp>
      <p:sp>
        <p:nvSpPr>
          <p:cNvPr id="181251" name="Rectangle 3"/>
          <p:cNvSpPr>
            <a:spLocks noGrp="1" noChangeArrowheads="1"/>
          </p:cNvSpPr>
          <p:nvPr>
            <p:ph idx="1"/>
          </p:nvPr>
        </p:nvSpPr>
        <p:spPr>
          <a:xfrm>
            <a:off x="381000" y="1447800"/>
            <a:ext cx="3048000" cy="4267200"/>
          </a:xfrm>
        </p:spPr>
        <p:txBody>
          <a:bodyPr>
            <a:normAutofit fontScale="92500" lnSpcReduction="10000"/>
          </a:bodyPr>
          <a:lstStyle/>
          <a:p>
            <a:pPr marL="0" indent="0" eaLnBrk="1" hangingPunct="1"/>
            <a:r>
              <a:rPr lang="en-US" dirty="0" smtClean="0"/>
              <a:t>  Switching tab configures which switch and channels to use in scanning mode with the DMM</a:t>
            </a:r>
          </a:p>
          <a:p>
            <a:pPr marL="0" indent="0" eaLnBrk="1" hangingPunct="1"/>
            <a:endParaRPr lang="en-US" dirty="0" smtClean="0"/>
          </a:p>
          <a:p>
            <a:r>
              <a:rPr lang="en-US" b="1" dirty="0" smtClean="0"/>
              <a:t>Note</a:t>
            </a:r>
            <a:r>
              <a:rPr lang="en-US" dirty="0" smtClean="0"/>
              <a:t>: simulated switch modules do not work with DMM/Switch Express VI </a:t>
            </a:r>
          </a:p>
          <a:p>
            <a:r>
              <a:rPr lang="en-US" dirty="0" smtClean="0"/>
              <a:t>(tab grayed out)</a:t>
            </a:r>
          </a:p>
          <a:p>
            <a:pPr marL="0" indent="0" eaLnBrk="1" hangingPunct="1"/>
            <a:endParaRPr lang="en-US" dirty="0" smtClean="0"/>
          </a:p>
        </p:txBody>
      </p:sp>
      <p:pic>
        <p:nvPicPr>
          <p:cNvPr id="181252" name="Picture 4"/>
          <p:cNvPicPr>
            <a:picLocks noChangeAspect="1" noChangeArrowheads="1"/>
          </p:cNvPicPr>
          <p:nvPr/>
        </p:nvPicPr>
        <p:blipFill>
          <a:blip r:embed="rId3" cstate="print"/>
          <a:srcRect/>
          <a:stretch>
            <a:fillRect/>
          </a:stretch>
        </p:blipFill>
        <p:spPr bwMode="auto">
          <a:xfrm>
            <a:off x="3429000" y="1143000"/>
            <a:ext cx="5410200" cy="4511675"/>
          </a:xfrm>
          <a:prstGeom prst="rect">
            <a:avLst/>
          </a:prstGeom>
          <a:noFill/>
          <a:ln w="88900" algn="ctr">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0" y="0"/>
            <a:ext cx="7772400" cy="1143000"/>
          </a:xfrm>
        </p:spPr>
        <p:txBody>
          <a:bodyPr/>
          <a:lstStyle/>
          <a:p>
            <a:pPr eaLnBrk="1" hangingPunct="1"/>
            <a:r>
              <a:rPr lang="en-US" b="1" dirty="0" smtClean="0"/>
              <a:t>NI Switches Help</a:t>
            </a:r>
          </a:p>
        </p:txBody>
      </p:sp>
      <p:sp>
        <p:nvSpPr>
          <p:cNvPr id="133123" name="Rectangle 3"/>
          <p:cNvSpPr>
            <a:spLocks noGrp="1" noChangeArrowheads="1"/>
          </p:cNvSpPr>
          <p:nvPr>
            <p:ph idx="1"/>
          </p:nvPr>
        </p:nvSpPr>
        <p:spPr>
          <a:xfrm>
            <a:off x="3440624" y="1527175"/>
            <a:ext cx="5284922" cy="4267200"/>
          </a:xfrm>
        </p:spPr>
        <p:txBody>
          <a:bodyPr>
            <a:normAutofit fontScale="92500" lnSpcReduction="20000"/>
          </a:bodyPr>
          <a:lstStyle/>
          <a:p>
            <a:pPr eaLnBrk="1" hangingPunct="1"/>
            <a:r>
              <a:rPr lang="en-US" sz="2800" dirty="0" smtClean="0"/>
              <a:t>Fundamentals (relay types, topologies, switching considerations, RF, Scanning)</a:t>
            </a:r>
          </a:p>
          <a:p>
            <a:pPr eaLnBrk="1" hangingPunct="1"/>
            <a:r>
              <a:rPr lang="en-US" sz="2800" dirty="0" smtClean="0"/>
              <a:t>Devices (topologies, programming mode, triggering, expansion, etc.)</a:t>
            </a:r>
          </a:p>
          <a:p>
            <a:pPr eaLnBrk="1" hangingPunct="1"/>
            <a:r>
              <a:rPr lang="en-US" sz="2800" dirty="0" smtClean="0"/>
              <a:t>Programming (flow, mode, DMM scanning)</a:t>
            </a:r>
          </a:p>
          <a:p>
            <a:pPr eaLnBrk="1" hangingPunct="1"/>
            <a:r>
              <a:rPr lang="en-US" sz="2800" u="sng" dirty="0" err="1" smtClean="0"/>
              <a:t>Pinouts</a:t>
            </a:r>
            <a:endParaRPr lang="en-US" sz="2800" u="sng" dirty="0" smtClean="0"/>
          </a:p>
          <a:p>
            <a:pPr eaLnBrk="1" hangingPunct="1"/>
            <a:r>
              <a:rPr lang="en-US" sz="2800" b="1" dirty="0" smtClean="0"/>
              <a:t>First</a:t>
            </a:r>
            <a:r>
              <a:rPr lang="en-US" sz="2800" dirty="0" smtClean="0"/>
              <a:t> place you should look for non-specification-related questions</a:t>
            </a:r>
          </a:p>
        </p:txBody>
      </p:sp>
      <p:pic>
        <p:nvPicPr>
          <p:cNvPr id="133125" name="Picture 6"/>
          <p:cNvPicPr>
            <a:picLocks noChangeAspect="1" noChangeArrowheads="1"/>
          </p:cNvPicPr>
          <p:nvPr/>
        </p:nvPicPr>
        <p:blipFill>
          <a:blip r:embed="rId3" cstate="print"/>
          <a:srcRect r="69922" b="25140"/>
          <a:stretch>
            <a:fillRect/>
          </a:stretch>
        </p:blipFill>
        <p:spPr bwMode="auto">
          <a:xfrm>
            <a:off x="495300" y="1250950"/>
            <a:ext cx="2776798" cy="4832350"/>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0" y="0"/>
            <a:ext cx="8170003" cy="964092"/>
          </a:xfrm>
        </p:spPr>
        <p:txBody>
          <a:bodyPr/>
          <a:lstStyle/>
          <a:p>
            <a:pPr eaLnBrk="1" hangingPunct="1"/>
            <a:r>
              <a:rPr lang="en-US" b="1" dirty="0" smtClean="0"/>
              <a:t>NI-SWITCH Documentation</a:t>
            </a:r>
          </a:p>
        </p:txBody>
      </p:sp>
      <p:sp>
        <p:nvSpPr>
          <p:cNvPr id="131075" name="Rectangle 3"/>
          <p:cNvSpPr>
            <a:spLocks noGrp="1" noChangeArrowheads="1"/>
          </p:cNvSpPr>
          <p:nvPr>
            <p:ph idx="1"/>
          </p:nvPr>
        </p:nvSpPr>
        <p:spPr>
          <a:xfrm>
            <a:off x="457200" y="1770380"/>
            <a:ext cx="8458200" cy="3657600"/>
          </a:xfrm>
        </p:spPr>
        <p:txBody>
          <a:bodyPr>
            <a:normAutofit/>
          </a:bodyPr>
          <a:lstStyle/>
          <a:p>
            <a:pPr eaLnBrk="1" hangingPunct="1"/>
            <a:r>
              <a:rPr lang="en-US" dirty="0" smtClean="0"/>
              <a:t>Specifications</a:t>
            </a:r>
          </a:p>
          <a:p>
            <a:pPr eaLnBrk="1" hangingPunct="1"/>
            <a:r>
              <a:rPr lang="en-US" dirty="0" smtClean="0"/>
              <a:t>Terminal block installation instructions</a:t>
            </a:r>
          </a:p>
          <a:p>
            <a:pPr eaLnBrk="1" hangingPunct="1"/>
            <a:r>
              <a:rPr lang="en-US" dirty="0" smtClean="0"/>
              <a:t>Getting Started Guide</a:t>
            </a:r>
          </a:p>
          <a:p>
            <a:pPr eaLnBrk="1" hangingPunct="1"/>
            <a:r>
              <a:rPr lang="en-US" dirty="0" smtClean="0"/>
              <a:t>NI Switches Help</a:t>
            </a:r>
          </a:p>
          <a:p>
            <a:pPr eaLnBrk="1" hangingPunct="1"/>
            <a:r>
              <a:rPr lang="en-US" dirty="0" smtClean="0"/>
              <a:t>Readme</a:t>
            </a:r>
          </a:p>
          <a:p>
            <a:pPr eaLnBrk="1" hangingPunct="1"/>
            <a:r>
              <a:rPr lang="en-US" dirty="0" smtClean="0"/>
              <a:t>Instrument driver quick reference guide</a:t>
            </a:r>
          </a:p>
          <a:p>
            <a:pPr eaLnBrk="1" hangingPunct="1"/>
            <a:r>
              <a:rPr lang="en-US" dirty="0" smtClean="0"/>
              <a:t>\Program Files\IVI\Drivers\</a:t>
            </a:r>
            <a:r>
              <a:rPr lang="en-US" dirty="0" err="1" smtClean="0"/>
              <a:t>niSwitch</a:t>
            </a:r>
            <a:r>
              <a:rPr lang="en-US" dirty="0" smtClean="0"/>
              <a:t>\Documentation</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0" y="0"/>
            <a:ext cx="8170003" cy="964092"/>
          </a:xfrm>
        </p:spPr>
        <p:txBody>
          <a:bodyPr/>
          <a:lstStyle/>
          <a:p>
            <a:pPr eaLnBrk="1" hangingPunct="1"/>
            <a:r>
              <a:rPr lang="en-US" b="1" dirty="0" smtClean="0"/>
              <a:t>QUIZ </a:t>
            </a:r>
          </a:p>
        </p:txBody>
      </p:sp>
      <p:sp>
        <p:nvSpPr>
          <p:cNvPr id="144387" name="Rectangle 3"/>
          <p:cNvSpPr>
            <a:spLocks noGrp="1" noChangeArrowheads="1"/>
          </p:cNvSpPr>
          <p:nvPr>
            <p:ph idx="1"/>
          </p:nvPr>
        </p:nvSpPr>
        <p:spPr>
          <a:xfrm>
            <a:off x="355600" y="1552575"/>
            <a:ext cx="8534400" cy="4267200"/>
          </a:xfrm>
        </p:spPr>
        <p:txBody>
          <a:bodyPr/>
          <a:lstStyle/>
          <a:p>
            <a:pPr eaLnBrk="1" hangingPunct="1"/>
            <a:r>
              <a:rPr lang="en-US" dirty="0" smtClean="0"/>
              <a:t>Which APIs can you use to program NI switches?</a:t>
            </a:r>
          </a:p>
          <a:p>
            <a:pPr eaLnBrk="1" hangingPunct="1"/>
            <a:r>
              <a:rPr lang="en-US" dirty="0" smtClean="0"/>
              <a:t>Name at least one reason for selecting each of the APIs from the previous question .</a:t>
            </a:r>
          </a:p>
          <a:p>
            <a:pPr eaLnBrk="1" hangingPunct="1"/>
            <a:r>
              <a:rPr lang="en-US" dirty="0" smtClean="0"/>
              <a:t>What are the different modes you can use to program NI switches?</a:t>
            </a:r>
          </a:p>
          <a:p>
            <a:pPr eaLnBrk="1" hangingPunct="1"/>
            <a:r>
              <a:rPr lang="en-US" dirty="0" smtClean="0"/>
              <a:t>What is scanning?</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ctrTitle"/>
          </p:nvPr>
        </p:nvSpPr>
        <p:spPr/>
        <p:txBody>
          <a:bodyPr/>
          <a:lstStyle/>
          <a:p>
            <a:pPr eaLnBrk="1" hangingPunct="1"/>
            <a:r>
              <a:rPr lang="en-US" dirty="0" smtClean="0"/>
              <a:t>Connectivity and Expansion</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130" name="Picture 2"/>
          <p:cNvPicPr>
            <a:picLocks noChangeAspect="1" noChangeArrowheads="1"/>
          </p:cNvPicPr>
          <p:nvPr/>
        </p:nvPicPr>
        <p:blipFill>
          <a:blip r:embed="rId3" cstate="print"/>
          <a:srcRect/>
          <a:stretch>
            <a:fillRect/>
          </a:stretch>
        </p:blipFill>
        <p:spPr bwMode="auto">
          <a:xfrm>
            <a:off x="6272463" y="1790098"/>
            <a:ext cx="2502568" cy="4035391"/>
          </a:xfrm>
          <a:prstGeom prst="rect">
            <a:avLst/>
          </a:prstGeom>
          <a:noFill/>
          <a:ln w="9525">
            <a:noFill/>
            <a:miter lim="800000"/>
            <a:headEnd/>
            <a:tailEnd/>
          </a:ln>
          <a:effectLst/>
        </p:spPr>
      </p:pic>
      <p:sp>
        <p:nvSpPr>
          <p:cNvPr id="2" name="Title 1"/>
          <p:cNvSpPr>
            <a:spLocks noGrp="1"/>
          </p:cNvSpPr>
          <p:nvPr>
            <p:ph type="title"/>
          </p:nvPr>
        </p:nvSpPr>
        <p:spPr>
          <a:xfrm>
            <a:off x="0" y="0"/>
            <a:ext cx="8170003" cy="964092"/>
          </a:xfrm>
        </p:spPr>
        <p:txBody>
          <a:bodyPr/>
          <a:lstStyle/>
          <a:p>
            <a:r>
              <a:rPr lang="en-US" b="1" dirty="0" smtClean="0"/>
              <a:t>Topologies: Fault Insertion Topology (FIU)</a:t>
            </a:r>
            <a:endParaRPr lang="en-US" b="1" dirty="0"/>
          </a:p>
        </p:txBody>
      </p:sp>
      <p:sp>
        <p:nvSpPr>
          <p:cNvPr id="3" name="Content Placeholder 2"/>
          <p:cNvSpPr>
            <a:spLocks noGrp="1"/>
          </p:cNvSpPr>
          <p:nvPr>
            <p:ph idx="1"/>
          </p:nvPr>
        </p:nvSpPr>
        <p:spPr>
          <a:xfrm>
            <a:off x="685800" y="1981200"/>
            <a:ext cx="5811253" cy="3657600"/>
          </a:xfrm>
        </p:spPr>
        <p:txBody>
          <a:bodyPr/>
          <a:lstStyle/>
          <a:p>
            <a:r>
              <a:rPr lang="en-US" dirty="0" smtClean="0"/>
              <a:t>Allows faults to be inserted between measurement devices and a DUT</a:t>
            </a:r>
          </a:p>
          <a:p>
            <a:r>
              <a:rPr lang="en-US" dirty="0" smtClean="0"/>
              <a:t>Used in HIL Applications</a:t>
            </a:r>
          </a:p>
          <a:p>
            <a:r>
              <a:rPr lang="en-US" dirty="0" smtClean="0"/>
              <a:t>Combines SPST with MUX topologies</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548" name="Picture 12"/>
          <p:cNvPicPr>
            <a:picLocks noChangeAspect="1" noChangeArrowheads="1"/>
          </p:cNvPicPr>
          <p:nvPr/>
        </p:nvPicPr>
        <p:blipFill>
          <a:blip r:embed="rId3" cstate="print"/>
          <a:srcRect/>
          <a:stretch>
            <a:fillRect/>
          </a:stretch>
        </p:blipFill>
        <p:spPr bwMode="auto">
          <a:xfrm>
            <a:off x="871538" y="496888"/>
            <a:ext cx="4322762" cy="1524000"/>
          </a:xfrm>
          <a:prstGeom prst="rect">
            <a:avLst/>
          </a:prstGeom>
          <a:noFill/>
        </p:spPr>
      </p:pic>
      <p:pic>
        <p:nvPicPr>
          <p:cNvPr id="193549" name="Picture 13" descr="160289?role=preview"/>
          <p:cNvPicPr>
            <a:picLocks noChangeAspect="1" noChangeArrowheads="1"/>
          </p:cNvPicPr>
          <p:nvPr/>
        </p:nvPicPr>
        <p:blipFill>
          <a:blip r:embed="rId4" cstate="print"/>
          <a:srcRect/>
          <a:stretch>
            <a:fillRect/>
          </a:stretch>
        </p:blipFill>
        <p:spPr bwMode="auto">
          <a:xfrm>
            <a:off x="6042025" y="304800"/>
            <a:ext cx="1301750" cy="1789113"/>
          </a:xfrm>
          <a:prstGeom prst="rect">
            <a:avLst/>
          </a:prstGeom>
          <a:noFill/>
        </p:spPr>
      </p:pic>
      <p:pic>
        <p:nvPicPr>
          <p:cNvPr id="193550" name="Picture 14" descr="357471?role=preview"/>
          <p:cNvPicPr>
            <a:picLocks noChangeAspect="1" noChangeArrowheads="1"/>
          </p:cNvPicPr>
          <p:nvPr/>
        </p:nvPicPr>
        <p:blipFill>
          <a:blip r:embed="rId5" cstate="print"/>
          <a:srcRect/>
          <a:stretch>
            <a:fillRect/>
          </a:stretch>
        </p:blipFill>
        <p:spPr bwMode="auto">
          <a:xfrm>
            <a:off x="925513" y="4025900"/>
            <a:ext cx="2312987" cy="1824038"/>
          </a:xfrm>
          <a:prstGeom prst="rect">
            <a:avLst/>
          </a:prstGeom>
          <a:noFill/>
        </p:spPr>
      </p:pic>
      <p:pic>
        <p:nvPicPr>
          <p:cNvPr id="193551" name="Picture 15" descr="NI TBX-50"/>
          <p:cNvPicPr>
            <a:picLocks noChangeAspect="1" noChangeArrowheads="1"/>
          </p:cNvPicPr>
          <p:nvPr/>
        </p:nvPicPr>
        <p:blipFill>
          <a:blip r:embed="rId6" cstate="print"/>
          <a:srcRect/>
          <a:stretch>
            <a:fillRect/>
          </a:stretch>
        </p:blipFill>
        <p:spPr bwMode="auto">
          <a:xfrm>
            <a:off x="3683000" y="3990975"/>
            <a:ext cx="2667000" cy="1949450"/>
          </a:xfrm>
          <a:prstGeom prst="rect">
            <a:avLst/>
          </a:prstGeom>
          <a:noFill/>
        </p:spPr>
      </p:pic>
      <p:pic>
        <p:nvPicPr>
          <p:cNvPr id="193552" name="Picture 16" descr="437087?role=preview"/>
          <p:cNvPicPr>
            <a:picLocks noChangeAspect="1" noChangeArrowheads="1"/>
          </p:cNvPicPr>
          <p:nvPr/>
        </p:nvPicPr>
        <p:blipFill>
          <a:blip r:embed="rId7" cstate="print"/>
          <a:srcRect/>
          <a:stretch>
            <a:fillRect/>
          </a:stretch>
        </p:blipFill>
        <p:spPr bwMode="auto">
          <a:xfrm>
            <a:off x="6950075" y="4025900"/>
            <a:ext cx="1858963" cy="1947863"/>
          </a:xfrm>
          <a:prstGeom prst="rect">
            <a:avLst/>
          </a:prstGeom>
          <a:noFill/>
        </p:spPr>
      </p:pic>
      <p:sp>
        <p:nvSpPr>
          <p:cNvPr id="9" name="Title 8"/>
          <p:cNvSpPr>
            <a:spLocks noGrp="1"/>
          </p:cNvSpPr>
          <p:nvPr>
            <p:ph type="title"/>
          </p:nvPr>
        </p:nvSpPr>
        <p:spPr>
          <a:xfrm>
            <a:off x="685800" y="2286000"/>
            <a:ext cx="7772400" cy="1143000"/>
          </a:xfrm>
        </p:spPr>
        <p:txBody>
          <a:bodyPr vert="horz"/>
          <a:lstStyle/>
          <a:p>
            <a:pPr algn="ctr"/>
            <a:r>
              <a:rPr lang="en-US" dirty="0" smtClean="0"/>
              <a:t>Switch Connectivity</a:t>
            </a:r>
            <a:endParaRPr lang="en-US" dirty="0"/>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315310" y="3547241"/>
            <a:ext cx="8623738" cy="2522483"/>
          </a:xfrm>
          <a:prstGeom prst="rect">
            <a:avLst/>
          </a:prstGeom>
          <a:solidFill>
            <a:schemeClr val="bg1"/>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94562" name="Rectangle 2"/>
          <p:cNvSpPr>
            <a:spLocks noGrp="1" noChangeArrowheads="1"/>
          </p:cNvSpPr>
          <p:nvPr>
            <p:ph type="title"/>
          </p:nvPr>
        </p:nvSpPr>
        <p:spPr>
          <a:xfrm>
            <a:off x="0" y="0"/>
            <a:ext cx="7772400" cy="1143000"/>
          </a:xfrm>
        </p:spPr>
        <p:txBody>
          <a:bodyPr/>
          <a:lstStyle/>
          <a:p>
            <a:r>
              <a:rPr lang="en-US" b="1" dirty="0"/>
              <a:t>Cable</a:t>
            </a:r>
          </a:p>
        </p:txBody>
      </p:sp>
      <p:sp>
        <p:nvSpPr>
          <p:cNvPr id="194563" name="Rectangle 3"/>
          <p:cNvSpPr>
            <a:spLocks noGrp="1" noChangeArrowheads="1"/>
          </p:cNvSpPr>
          <p:nvPr>
            <p:ph idx="1"/>
          </p:nvPr>
        </p:nvSpPr>
        <p:spPr>
          <a:xfrm>
            <a:off x="4648200" y="1447800"/>
            <a:ext cx="4343400" cy="2082800"/>
          </a:xfrm>
        </p:spPr>
        <p:txBody>
          <a:bodyPr/>
          <a:lstStyle/>
          <a:p>
            <a:pPr>
              <a:lnSpc>
                <a:spcPct val="90000"/>
              </a:lnSpc>
            </a:pPr>
            <a:r>
              <a:rPr lang="en-US" sz="2400" dirty="0"/>
              <a:t>Cable connects directly to front connector on module</a:t>
            </a:r>
          </a:p>
          <a:p>
            <a:pPr>
              <a:lnSpc>
                <a:spcPct val="90000"/>
              </a:lnSpc>
            </a:pPr>
            <a:r>
              <a:rPr lang="en-US" sz="2400" dirty="0"/>
              <a:t>Some modules that use cables also have screw-terminal connector blocks</a:t>
            </a:r>
          </a:p>
        </p:txBody>
      </p:sp>
      <p:pic>
        <p:nvPicPr>
          <p:cNvPr id="194566" name="Picture 6"/>
          <p:cNvPicPr>
            <a:picLocks noChangeAspect="1" noChangeArrowheads="1"/>
          </p:cNvPicPr>
          <p:nvPr/>
        </p:nvPicPr>
        <p:blipFill>
          <a:blip r:embed="rId3" cstate="print"/>
          <a:srcRect/>
          <a:stretch>
            <a:fillRect/>
          </a:stretch>
        </p:blipFill>
        <p:spPr bwMode="auto">
          <a:xfrm>
            <a:off x="0" y="1144588"/>
            <a:ext cx="4610100" cy="1625600"/>
          </a:xfrm>
          <a:prstGeom prst="rect">
            <a:avLst/>
          </a:prstGeom>
          <a:noFill/>
        </p:spPr>
      </p:pic>
      <p:sp>
        <p:nvSpPr>
          <p:cNvPr id="194567" name="Text Box 7"/>
          <p:cNvSpPr txBox="1">
            <a:spLocks noChangeArrowheads="1"/>
          </p:cNvSpPr>
          <p:nvPr/>
        </p:nvSpPr>
        <p:spPr bwMode="auto">
          <a:xfrm>
            <a:off x="593725" y="2792413"/>
            <a:ext cx="3760788" cy="457200"/>
          </a:xfrm>
          <a:prstGeom prst="rect">
            <a:avLst/>
          </a:prstGeom>
          <a:noFill/>
          <a:ln w="9525" algn="ctr">
            <a:noFill/>
            <a:miter lim="800000"/>
            <a:headEnd type="none" w="sm" len="sm"/>
            <a:tailEnd type="none" w="sm" len="sm"/>
          </a:ln>
          <a:effectLst/>
        </p:spPr>
        <p:txBody>
          <a:bodyPr wrap="none">
            <a:spAutoFit/>
          </a:bodyPr>
          <a:lstStyle/>
          <a:p>
            <a:r>
              <a:rPr lang="en-US" b="1">
                <a:solidFill>
                  <a:schemeClr val="tx2"/>
                </a:solidFill>
                <a:latin typeface="Arial Narrow" pitchFamily="34" charset="0"/>
              </a:rPr>
              <a:t>LFH 200 to 50-pin DSUB cable</a:t>
            </a:r>
          </a:p>
        </p:txBody>
      </p:sp>
      <p:pic>
        <p:nvPicPr>
          <p:cNvPr id="194569" name="Picture 9" descr="NI PXI-2575"/>
          <p:cNvPicPr>
            <a:picLocks noChangeAspect="1" noChangeArrowheads="1"/>
          </p:cNvPicPr>
          <p:nvPr/>
        </p:nvPicPr>
        <p:blipFill>
          <a:blip r:embed="rId4" cstate="print"/>
          <a:srcRect/>
          <a:stretch>
            <a:fillRect/>
          </a:stretch>
        </p:blipFill>
        <p:spPr bwMode="auto">
          <a:xfrm>
            <a:off x="6337300" y="3584575"/>
            <a:ext cx="2806700" cy="2049463"/>
          </a:xfrm>
          <a:prstGeom prst="rect">
            <a:avLst/>
          </a:prstGeom>
          <a:noFill/>
        </p:spPr>
      </p:pic>
      <p:pic>
        <p:nvPicPr>
          <p:cNvPr id="194570" name="Picture 10"/>
          <p:cNvPicPr>
            <a:picLocks noChangeAspect="1" noChangeArrowheads="1"/>
          </p:cNvPicPr>
          <p:nvPr/>
        </p:nvPicPr>
        <p:blipFill>
          <a:blip r:embed="rId3" cstate="print"/>
          <a:srcRect/>
          <a:stretch>
            <a:fillRect/>
          </a:stretch>
        </p:blipFill>
        <p:spPr bwMode="auto">
          <a:xfrm>
            <a:off x="2860949" y="4147481"/>
            <a:ext cx="3170237" cy="1117600"/>
          </a:xfrm>
          <a:prstGeom prst="rect">
            <a:avLst/>
          </a:prstGeom>
          <a:noFill/>
        </p:spPr>
      </p:pic>
      <p:pic>
        <p:nvPicPr>
          <p:cNvPr id="194572" name="Picture 12" descr="NI TBX-50"/>
          <p:cNvPicPr>
            <a:picLocks noChangeAspect="1" noChangeArrowheads="1"/>
          </p:cNvPicPr>
          <p:nvPr/>
        </p:nvPicPr>
        <p:blipFill>
          <a:blip r:embed="rId5" cstate="print"/>
          <a:srcRect/>
          <a:stretch>
            <a:fillRect/>
          </a:stretch>
        </p:blipFill>
        <p:spPr bwMode="auto">
          <a:xfrm>
            <a:off x="482600" y="4092575"/>
            <a:ext cx="1651000" cy="1206500"/>
          </a:xfrm>
          <a:prstGeom prst="rect">
            <a:avLst/>
          </a:prstGeom>
          <a:noFill/>
        </p:spPr>
      </p:pic>
      <p:sp>
        <p:nvSpPr>
          <p:cNvPr id="194576" name="AutoShape 16"/>
          <p:cNvSpPr>
            <a:spLocks noChangeArrowheads="1"/>
          </p:cNvSpPr>
          <p:nvPr/>
        </p:nvSpPr>
        <p:spPr bwMode="auto">
          <a:xfrm rot="-898372">
            <a:off x="5900738" y="4502150"/>
            <a:ext cx="1169987" cy="279400"/>
          </a:xfrm>
          <a:prstGeom prst="rightArrow">
            <a:avLst>
              <a:gd name="adj1" fmla="val 50000"/>
              <a:gd name="adj2" fmla="val 104687"/>
            </a:avLst>
          </a:prstGeom>
          <a:solidFill>
            <a:schemeClr val="accent1"/>
          </a:solidFill>
          <a:ln w="9525" algn="ctr">
            <a:noFill/>
            <a:miter lim="800000"/>
            <a:headEnd type="none" w="sm" len="sm"/>
            <a:tailEnd type="none" w="sm" len="sm"/>
          </a:ln>
          <a:effectLst/>
        </p:spPr>
        <p:txBody>
          <a:bodyPr wrap="none" anchor="ctr"/>
          <a:lstStyle/>
          <a:p>
            <a:endParaRPr lang="en-US"/>
          </a:p>
        </p:txBody>
      </p:sp>
      <p:sp>
        <p:nvSpPr>
          <p:cNvPr id="194577" name="Text Box 17"/>
          <p:cNvSpPr txBox="1">
            <a:spLocks noChangeArrowheads="1"/>
          </p:cNvSpPr>
          <p:nvPr/>
        </p:nvSpPr>
        <p:spPr bwMode="auto">
          <a:xfrm>
            <a:off x="1825625" y="5611813"/>
            <a:ext cx="6410325" cy="457200"/>
          </a:xfrm>
          <a:prstGeom prst="rect">
            <a:avLst/>
          </a:prstGeom>
          <a:noFill/>
          <a:ln w="9525" algn="ctr">
            <a:noFill/>
            <a:miter lim="800000"/>
            <a:headEnd type="none" w="sm" len="sm"/>
            <a:tailEnd type="none" w="sm" len="sm"/>
          </a:ln>
          <a:effectLst/>
        </p:spPr>
        <p:txBody>
          <a:bodyPr>
            <a:spAutoFit/>
          </a:bodyPr>
          <a:lstStyle/>
          <a:p>
            <a:r>
              <a:rPr lang="en-US" b="1">
                <a:solidFill>
                  <a:schemeClr val="tx2"/>
                </a:solidFill>
                <a:latin typeface="Arial Narrow" pitchFamily="34" charset="0"/>
              </a:rPr>
              <a:t>PXI-2575 198-ch multiplexer uses a cabling solution</a:t>
            </a:r>
          </a:p>
        </p:txBody>
      </p:sp>
      <p:sp>
        <p:nvSpPr>
          <p:cNvPr id="194579" name="Oval 19"/>
          <p:cNvSpPr>
            <a:spLocks noChangeArrowheads="1"/>
          </p:cNvSpPr>
          <p:nvPr/>
        </p:nvSpPr>
        <p:spPr bwMode="auto">
          <a:xfrm rot="-608732">
            <a:off x="444500" y="4178300"/>
            <a:ext cx="1587500" cy="304800"/>
          </a:xfrm>
          <a:prstGeom prst="ellipse">
            <a:avLst/>
          </a:prstGeom>
          <a:noFill/>
          <a:ln w="25400" algn="ctr">
            <a:solidFill>
              <a:schemeClr val="tx2"/>
            </a:solidFill>
            <a:round/>
            <a:headEnd type="none" w="sm" len="sm"/>
            <a:tailEnd type="none" w="sm" len="sm"/>
          </a:ln>
          <a:effectLst/>
        </p:spPr>
        <p:txBody>
          <a:bodyPr wrap="none" anchor="ctr"/>
          <a:lstStyle/>
          <a:p>
            <a:endParaRPr lang="en-US"/>
          </a:p>
        </p:txBody>
      </p:sp>
      <p:sp>
        <p:nvSpPr>
          <p:cNvPr id="194580" name="AutoShape 20"/>
          <p:cNvSpPr>
            <a:spLocks noChangeArrowheads="1"/>
          </p:cNvSpPr>
          <p:nvPr/>
        </p:nvSpPr>
        <p:spPr bwMode="auto">
          <a:xfrm rot="1956447">
            <a:off x="1785938" y="4467225"/>
            <a:ext cx="1154112" cy="304800"/>
          </a:xfrm>
          <a:prstGeom prst="leftArrow">
            <a:avLst>
              <a:gd name="adj1" fmla="val 50000"/>
              <a:gd name="adj2" fmla="val 94661"/>
            </a:avLst>
          </a:prstGeom>
          <a:solidFill>
            <a:schemeClr val="accent1"/>
          </a:solidFill>
          <a:ln w="9525" algn="ctr">
            <a:noFill/>
            <a:miter lim="800000"/>
            <a:headEnd type="none" w="sm" len="sm"/>
            <a:tailEnd type="none" w="sm" len="sm"/>
          </a:ln>
          <a:effectLst/>
        </p:spPr>
        <p:txBody>
          <a:bodyPr wrap="none" anchor="ctr"/>
          <a:lstStyle/>
          <a:p>
            <a:endParaRPr lang="en-US"/>
          </a:p>
        </p:txBody>
      </p:sp>
      <p:sp>
        <p:nvSpPr>
          <p:cNvPr id="194581" name="Text Box 21"/>
          <p:cNvSpPr txBox="1">
            <a:spLocks noChangeArrowheads="1"/>
          </p:cNvSpPr>
          <p:nvPr/>
        </p:nvSpPr>
        <p:spPr bwMode="auto">
          <a:xfrm>
            <a:off x="3984625" y="5116513"/>
            <a:ext cx="809625" cy="366712"/>
          </a:xfrm>
          <a:prstGeom prst="rect">
            <a:avLst/>
          </a:prstGeom>
          <a:noFill/>
          <a:ln w="9525" algn="ctr">
            <a:noFill/>
            <a:miter lim="800000"/>
            <a:headEnd type="none" w="sm" len="sm"/>
            <a:tailEnd type="none" w="sm" len="sm"/>
          </a:ln>
          <a:effectLst/>
        </p:spPr>
        <p:txBody>
          <a:bodyPr>
            <a:spAutoFit/>
          </a:bodyPr>
          <a:lstStyle/>
          <a:p>
            <a:r>
              <a:rPr lang="en-US" sz="1800" b="1">
                <a:solidFill>
                  <a:schemeClr val="tx2"/>
                </a:solidFill>
                <a:latin typeface="Arial Narrow" pitchFamily="34" charset="0"/>
              </a:rPr>
              <a:t>Cable</a:t>
            </a:r>
          </a:p>
        </p:txBody>
      </p:sp>
      <p:sp>
        <p:nvSpPr>
          <p:cNvPr id="194582" name="Text Box 22"/>
          <p:cNvSpPr txBox="1">
            <a:spLocks noChangeArrowheads="1"/>
          </p:cNvSpPr>
          <p:nvPr/>
        </p:nvSpPr>
        <p:spPr bwMode="auto">
          <a:xfrm>
            <a:off x="7769225" y="5230813"/>
            <a:ext cx="923925" cy="366712"/>
          </a:xfrm>
          <a:prstGeom prst="rect">
            <a:avLst/>
          </a:prstGeom>
          <a:noFill/>
          <a:ln w="9525" algn="ctr">
            <a:noFill/>
            <a:miter lim="800000"/>
            <a:headEnd type="none" w="sm" len="sm"/>
            <a:tailEnd type="none" w="sm" len="sm"/>
          </a:ln>
          <a:effectLst/>
        </p:spPr>
        <p:txBody>
          <a:bodyPr>
            <a:spAutoFit/>
          </a:bodyPr>
          <a:lstStyle/>
          <a:p>
            <a:r>
              <a:rPr lang="en-US" sz="1800" b="1">
                <a:solidFill>
                  <a:schemeClr val="tx2"/>
                </a:solidFill>
                <a:latin typeface="Arial Narrow" pitchFamily="34" charset="0"/>
              </a:rPr>
              <a:t>Module</a:t>
            </a:r>
          </a:p>
        </p:txBody>
      </p:sp>
      <p:sp>
        <p:nvSpPr>
          <p:cNvPr id="194583" name="Text Box 23"/>
          <p:cNvSpPr txBox="1">
            <a:spLocks noChangeArrowheads="1"/>
          </p:cNvSpPr>
          <p:nvPr/>
        </p:nvSpPr>
        <p:spPr bwMode="auto">
          <a:xfrm>
            <a:off x="365125" y="5167313"/>
            <a:ext cx="1762125" cy="366712"/>
          </a:xfrm>
          <a:prstGeom prst="rect">
            <a:avLst/>
          </a:prstGeom>
          <a:noFill/>
          <a:ln w="9525" algn="ctr">
            <a:noFill/>
            <a:miter lim="800000"/>
            <a:headEnd type="none" w="sm" len="sm"/>
            <a:tailEnd type="none" w="sm" len="sm"/>
          </a:ln>
          <a:effectLst/>
        </p:spPr>
        <p:txBody>
          <a:bodyPr>
            <a:spAutoFit/>
          </a:bodyPr>
          <a:lstStyle/>
          <a:p>
            <a:r>
              <a:rPr lang="en-US" sz="1800" b="1">
                <a:solidFill>
                  <a:schemeClr val="tx2"/>
                </a:solidFill>
                <a:latin typeface="Arial Narrow" pitchFamily="34" charset="0"/>
              </a:rPr>
              <a:t>Connector Block</a:t>
            </a:r>
          </a:p>
        </p:txBody>
      </p:sp>
      <p:cxnSp>
        <p:nvCxnSpPr>
          <p:cNvPr id="20" name="Straight Connector 19"/>
          <p:cNvCxnSpPr/>
          <p:nvPr/>
        </p:nvCxnSpPr>
        <p:spPr bwMode="auto">
          <a:xfrm rot="5400000">
            <a:off x="7914294" y="4587765"/>
            <a:ext cx="2049513" cy="2"/>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331072" y="3342290"/>
            <a:ext cx="8623738" cy="2774731"/>
          </a:xfrm>
          <a:prstGeom prst="rect">
            <a:avLst/>
          </a:prstGeom>
          <a:solidFill>
            <a:schemeClr val="bg1"/>
          </a:solid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pic>
        <p:nvPicPr>
          <p:cNvPr id="196614" name="Picture 6" descr="NI PXI-2575"/>
          <p:cNvPicPr>
            <a:picLocks noChangeAspect="1" noChangeArrowheads="1"/>
          </p:cNvPicPr>
          <p:nvPr/>
        </p:nvPicPr>
        <p:blipFill>
          <a:blip r:embed="rId3" cstate="print"/>
          <a:srcRect/>
          <a:stretch>
            <a:fillRect/>
          </a:stretch>
        </p:blipFill>
        <p:spPr bwMode="auto">
          <a:xfrm>
            <a:off x="6337300" y="3456699"/>
            <a:ext cx="2806700" cy="2049463"/>
          </a:xfrm>
          <a:prstGeom prst="rect">
            <a:avLst/>
          </a:prstGeom>
          <a:noFill/>
        </p:spPr>
      </p:pic>
      <p:sp>
        <p:nvSpPr>
          <p:cNvPr id="196610" name="Rectangle 2"/>
          <p:cNvSpPr>
            <a:spLocks noGrp="1" noChangeArrowheads="1"/>
          </p:cNvSpPr>
          <p:nvPr>
            <p:ph type="title"/>
          </p:nvPr>
        </p:nvSpPr>
        <p:spPr>
          <a:xfrm>
            <a:off x="0" y="0"/>
            <a:ext cx="7772400" cy="1143000"/>
          </a:xfrm>
        </p:spPr>
        <p:txBody>
          <a:bodyPr/>
          <a:lstStyle/>
          <a:p>
            <a:r>
              <a:rPr lang="en-US" b="1" dirty="0" smtClean="0"/>
              <a:t>Connector Blocks</a:t>
            </a:r>
            <a:endParaRPr lang="en-US" b="1" dirty="0"/>
          </a:p>
        </p:txBody>
      </p:sp>
      <p:sp>
        <p:nvSpPr>
          <p:cNvPr id="196613" name="Rectangle 5"/>
          <p:cNvSpPr>
            <a:spLocks noGrp="1" noChangeArrowheads="1"/>
          </p:cNvSpPr>
          <p:nvPr>
            <p:ph idx="1"/>
          </p:nvPr>
        </p:nvSpPr>
        <p:spPr>
          <a:xfrm>
            <a:off x="3581400" y="1129227"/>
            <a:ext cx="5562600" cy="2222500"/>
          </a:xfrm>
          <a:noFill/>
          <a:ln/>
        </p:spPr>
        <p:txBody>
          <a:bodyPr/>
          <a:lstStyle/>
          <a:p>
            <a:pPr>
              <a:lnSpc>
                <a:spcPct val="90000"/>
              </a:lnSpc>
            </a:pPr>
            <a:r>
              <a:rPr lang="en-US" sz="2400" dirty="0"/>
              <a:t>Not front-mounting</a:t>
            </a:r>
          </a:p>
          <a:p>
            <a:pPr>
              <a:lnSpc>
                <a:spcPct val="90000"/>
              </a:lnSpc>
            </a:pPr>
            <a:r>
              <a:rPr lang="en-US" sz="2400" dirty="0"/>
              <a:t>Connector blocks are usually used with cables</a:t>
            </a:r>
          </a:p>
          <a:p>
            <a:pPr>
              <a:lnSpc>
                <a:spcPct val="90000"/>
              </a:lnSpc>
            </a:pPr>
            <a:r>
              <a:rPr lang="en-US" sz="2400" dirty="0"/>
              <a:t>Connector blocks provide screw terminals to connect to signals on the DUT using bare wires</a:t>
            </a:r>
          </a:p>
        </p:txBody>
      </p:sp>
      <p:pic>
        <p:nvPicPr>
          <p:cNvPr id="196612" name="Picture 4" descr="NI TBX-50"/>
          <p:cNvPicPr>
            <a:picLocks noChangeAspect="1" noChangeArrowheads="1"/>
          </p:cNvPicPr>
          <p:nvPr/>
        </p:nvPicPr>
        <p:blipFill>
          <a:blip r:embed="rId4" cstate="print"/>
          <a:srcRect/>
          <a:stretch>
            <a:fillRect/>
          </a:stretch>
        </p:blipFill>
        <p:spPr bwMode="auto">
          <a:xfrm>
            <a:off x="698500" y="1108075"/>
            <a:ext cx="2667000" cy="1949450"/>
          </a:xfrm>
          <a:prstGeom prst="rect">
            <a:avLst/>
          </a:prstGeom>
          <a:noFill/>
        </p:spPr>
      </p:pic>
      <p:pic>
        <p:nvPicPr>
          <p:cNvPr id="196615" name="Picture 7"/>
          <p:cNvPicPr>
            <a:picLocks noChangeAspect="1" noChangeArrowheads="1"/>
          </p:cNvPicPr>
          <p:nvPr/>
        </p:nvPicPr>
        <p:blipFill>
          <a:blip r:embed="rId5" cstate="print"/>
          <a:srcRect/>
          <a:stretch>
            <a:fillRect/>
          </a:stretch>
        </p:blipFill>
        <p:spPr bwMode="auto">
          <a:xfrm>
            <a:off x="2671763" y="3798888"/>
            <a:ext cx="3170237" cy="1117600"/>
          </a:xfrm>
          <a:prstGeom prst="rect">
            <a:avLst/>
          </a:prstGeom>
          <a:noFill/>
        </p:spPr>
      </p:pic>
      <p:pic>
        <p:nvPicPr>
          <p:cNvPr id="196616" name="Picture 8" descr="NI TBX-50"/>
          <p:cNvPicPr>
            <a:picLocks noChangeAspect="1" noChangeArrowheads="1"/>
          </p:cNvPicPr>
          <p:nvPr/>
        </p:nvPicPr>
        <p:blipFill>
          <a:blip r:embed="rId4" cstate="print"/>
          <a:srcRect/>
          <a:stretch>
            <a:fillRect/>
          </a:stretch>
        </p:blipFill>
        <p:spPr bwMode="auto">
          <a:xfrm>
            <a:off x="482600" y="3838575"/>
            <a:ext cx="1651000" cy="1206500"/>
          </a:xfrm>
          <a:prstGeom prst="rect">
            <a:avLst/>
          </a:prstGeom>
          <a:noFill/>
        </p:spPr>
      </p:pic>
      <p:sp>
        <p:nvSpPr>
          <p:cNvPr id="196617" name="AutoShape 9"/>
          <p:cNvSpPr>
            <a:spLocks noChangeArrowheads="1"/>
          </p:cNvSpPr>
          <p:nvPr/>
        </p:nvSpPr>
        <p:spPr bwMode="auto">
          <a:xfrm rot="-898372">
            <a:off x="5900738" y="4248150"/>
            <a:ext cx="1169987" cy="279400"/>
          </a:xfrm>
          <a:prstGeom prst="rightArrow">
            <a:avLst>
              <a:gd name="adj1" fmla="val 50000"/>
              <a:gd name="adj2" fmla="val 104687"/>
            </a:avLst>
          </a:prstGeom>
          <a:solidFill>
            <a:schemeClr val="accent1"/>
          </a:solidFill>
          <a:ln w="9525" algn="ctr">
            <a:noFill/>
            <a:miter lim="800000"/>
            <a:headEnd type="none" w="sm" len="sm"/>
            <a:tailEnd type="none" w="sm" len="sm"/>
          </a:ln>
          <a:effectLst/>
        </p:spPr>
        <p:txBody>
          <a:bodyPr wrap="none" anchor="ctr"/>
          <a:lstStyle/>
          <a:p>
            <a:endParaRPr lang="en-US"/>
          </a:p>
        </p:txBody>
      </p:sp>
      <p:sp>
        <p:nvSpPr>
          <p:cNvPr id="196618" name="Text Box 10"/>
          <p:cNvSpPr txBox="1">
            <a:spLocks noChangeArrowheads="1"/>
          </p:cNvSpPr>
          <p:nvPr/>
        </p:nvSpPr>
        <p:spPr bwMode="auto">
          <a:xfrm>
            <a:off x="1304925" y="5345113"/>
            <a:ext cx="7527925" cy="822325"/>
          </a:xfrm>
          <a:prstGeom prst="rect">
            <a:avLst/>
          </a:prstGeom>
          <a:noFill/>
          <a:ln w="9525" algn="ctr">
            <a:noFill/>
            <a:miter lim="800000"/>
            <a:headEnd type="none" w="sm" len="sm"/>
            <a:tailEnd type="none" w="sm" len="sm"/>
          </a:ln>
          <a:effectLst/>
        </p:spPr>
        <p:txBody>
          <a:bodyPr>
            <a:spAutoFit/>
          </a:bodyPr>
          <a:lstStyle/>
          <a:p>
            <a:r>
              <a:rPr lang="en-US" b="1">
                <a:solidFill>
                  <a:schemeClr val="tx2"/>
                </a:solidFill>
                <a:latin typeface="Arial Narrow" pitchFamily="34" charset="0"/>
              </a:rPr>
              <a:t>Customers can use the TBX-50 screw terminal block when connecting signals to the PXI-2575 198-ch multiplexer</a:t>
            </a:r>
          </a:p>
        </p:txBody>
      </p:sp>
      <p:sp>
        <p:nvSpPr>
          <p:cNvPr id="196619" name="Oval 11"/>
          <p:cNvSpPr>
            <a:spLocks noChangeArrowheads="1"/>
          </p:cNvSpPr>
          <p:nvPr/>
        </p:nvSpPr>
        <p:spPr bwMode="auto">
          <a:xfrm rot="-608732">
            <a:off x="444500" y="3924300"/>
            <a:ext cx="1587500" cy="304800"/>
          </a:xfrm>
          <a:prstGeom prst="ellipse">
            <a:avLst/>
          </a:prstGeom>
          <a:noFill/>
          <a:ln w="25400" algn="ctr">
            <a:solidFill>
              <a:schemeClr val="tx2"/>
            </a:solidFill>
            <a:round/>
            <a:headEnd type="none" w="sm" len="sm"/>
            <a:tailEnd type="none" w="sm" len="sm"/>
          </a:ln>
          <a:effectLst/>
        </p:spPr>
        <p:txBody>
          <a:bodyPr wrap="none" anchor="ctr"/>
          <a:lstStyle/>
          <a:p>
            <a:endParaRPr lang="en-US"/>
          </a:p>
        </p:txBody>
      </p:sp>
      <p:sp>
        <p:nvSpPr>
          <p:cNvPr id="196620" name="AutoShape 12"/>
          <p:cNvSpPr>
            <a:spLocks noChangeArrowheads="1"/>
          </p:cNvSpPr>
          <p:nvPr/>
        </p:nvSpPr>
        <p:spPr bwMode="auto">
          <a:xfrm rot="1956447">
            <a:off x="1785938" y="4213225"/>
            <a:ext cx="1154112" cy="304800"/>
          </a:xfrm>
          <a:prstGeom prst="leftArrow">
            <a:avLst>
              <a:gd name="adj1" fmla="val 50000"/>
              <a:gd name="adj2" fmla="val 94661"/>
            </a:avLst>
          </a:prstGeom>
          <a:solidFill>
            <a:schemeClr val="accent1"/>
          </a:solidFill>
          <a:ln w="9525" algn="ctr">
            <a:noFill/>
            <a:miter lim="800000"/>
            <a:headEnd type="none" w="sm" len="sm"/>
            <a:tailEnd type="none" w="sm" len="sm"/>
          </a:ln>
          <a:effectLst/>
        </p:spPr>
        <p:txBody>
          <a:bodyPr wrap="none" anchor="ctr"/>
          <a:lstStyle/>
          <a:p>
            <a:endParaRPr lang="en-US"/>
          </a:p>
        </p:txBody>
      </p:sp>
      <p:sp>
        <p:nvSpPr>
          <p:cNvPr id="196621" name="Text Box 13"/>
          <p:cNvSpPr txBox="1">
            <a:spLocks noChangeArrowheads="1"/>
          </p:cNvSpPr>
          <p:nvPr/>
        </p:nvSpPr>
        <p:spPr bwMode="auto">
          <a:xfrm>
            <a:off x="3984625" y="4862513"/>
            <a:ext cx="809625" cy="366712"/>
          </a:xfrm>
          <a:prstGeom prst="rect">
            <a:avLst/>
          </a:prstGeom>
          <a:noFill/>
          <a:ln w="9525" algn="ctr">
            <a:noFill/>
            <a:miter lim="800000"/>
            <a:headEnd type="none" w="sm" len="sm"/>
            <a:tailEnd type="none" w="sm" len="sm"/>
          </a:ln>
          <a:effectLst/>
        </p:spPr>
        <p:txBody>
          <a:bodyPr>
            <a:spAutoFit/>
          </a:bodyPr>
          <a:lstStyle/>
          <a:p>
            <a:r>
              <a:rPr lang="en-US" sz="1800" b="1">
                <a:solidFill>
                  <a:schemeClr val="tx2"/>
                </a:solidFill>
                <a:latin typeface="Arial Narrow" pitchFamily="34" charset="0"/>
              </a:rPr>
              <a:t>Cable</a:t>
            </a:r>
          </a:p>
        </p:txBody>
      </p:sp>
      <p:sp>
        <p:nvSpPr>
          <p:cNvPr id="196622" name="Text Box 14"/>
          <p:cNvSpPr txBox="1">
            <a:spLocks noChangeArrowheads="1"/>
          </p:cNvSpPr>
          <p:nvPr/>
        </p:nvSpPr>
        <p:spPr bwMode="auto">
          <a:xfrm>
            <a:off x="7769225" y="4976813"/>
            <a:ext cx="923925" cy="366712"/>
          </a:xfrm>
          <a:prstGeom prst="rect">
            <a:avLst/>
          </a:prstGeom>
          <a:noFill/>
          <a:ln w="9525" algn="ctr">
            <a:noFill/>
            <a:miter lim="800000"/>
            <a:headEnd type="none" w="sm" len="sm"/>
            <a:tailEnd type="none" w="sm" len="sm"/>
          </a:ln>
          <a:effectLst/>
        </p:spPr>
        <p:txBody>
          <a:bodyPr>
            <a:spAutoFit/>
          </a:bodyPr>
          <a:lstStyle/>
          <a:p>
            <a:r>
              <a:rPr lang="en-US" sz="1800" b="1">
                <a:solidFill>
                  <a:schemeClr val="tx2"/>
                </a:solidFill>
                <a:latin typeface="Arial Narrow" pitchFamily="34" charset="0"/>
              </a:rPr>
              <a:t>Module</a:t>
            </a:r>
          </a:p>
        </p:txBody>
      </p:sp>
      <p:sp>
        <p:nvSpPr>
          <p:cNvPr id="196623" name="Text Box 15"/>
          <p:cNvSpPr txBox="1">
            <a:spLocks noChangeArrowheads="1"/>
          </p:cNvSpPr>
          <p:nvPr/>
        </p:nvSpPr>
        <p:spPr bwMode="auto">
          <a:xfrm>
            <a:off x="365125" y="4913313"/>
            <a:ext cx="1762125" cy="366712"/>
          </a:xfrm>
          <a:prstGeom prst="rect">
            <a:avLst/>
          </a:prstGeom>
          <a:noFill/>
          <a:ln w="9525" algn="ctr">
            <a:noFill/>
            <a:miter lim="800000"/>
            <a:headEnd type="none" w="sm" len="sm"/>
            <a:tailEnd type="none" w="sm" len="sm"/>
          </a:ln>
          <a:effectLst/>
        </p:spPr>
        <p:txBody>
          <a:bodyPr>
            <a:spAutoFit/>
          </a:bodyPr>
          <a:lstStyle/>
          <a:p>
            <a:r>
              <a:rPr lang="en-US" sz="1800" b="1">
                <a:solidFill>
                  <a:schemeClr val="tx2"/>
                </a:solidFill>
                <a:latin typeface="Arial Narrow" pitchFamily="34" charset="0"/>
              </a:rPr>
              <a:t>Connector Block</a:t>
            </a:r>
          </a:p>
        </p:txBody>
      </p:sp>
      <p:sp>
        <p:nvSpPr>
          <p:cNvPr id="196624" name="Text Box 16"/>
          <p:cNvSpPr txBox="1">
            <a:spLocks noChangeArrowheads="1"/>
          </p:cNvSpPr>
          <p:nvPr/>
        </p:nvSpPr>
        <p:spPr bwMode="auto">
          <a:xfrm>
            <a:off x="530225" y="2944813"/>
            <a:ext cx="3117850" cy="457200"/>
          </a:xfrm>
          <a:prstGeom prst="rect">
            <a:avLst/>
          </a:prstGeom>
          <a:noFill/>
          <a:ln w="9525" algn="ctr">
            <a:noFill/>
            <a:miter lim="800000"/>
            <a:headEnd type="none" w="sm" len="sm"/>
            <a:tailEnd type="none" w="sm" len="sm"/>
          </a:ln>
          <a:effectLst/>
        </p:spPr>
        <p:txBody>
          <a:bodyPr wrap="none">
            <a:spAutoFit/>
          </a:bodyPr>
          <a:lstStyle/>
          <a:p>
            <a:r>
              <a:rPr lang="en-US" b="1">
                <a:solidFill>
                  <a:schemeClr val="tx2"/>
                </a:solidFill>
                <a:latin typeface="Arial Narrow" pitchFamily="34" charset="0"/>
              </a:rPr>
              <a:t>TBX-50 Connector Block</a:t>
            </a:r>
          </a:p>
        </p:txBody>
      </p:sp>
      <p:cxnSp>
        <p:nvCxnSpPr>
          <p:cNvPr id="19" name="Straight Connector 18"/>
          <p:cNvCxnSpPr/>
          <p:nvPr/>
        </p:nvCxnSpPr>
        <p:spPr bwMode="auto">
          <a:xfrm rot="5400000">
            <a:off x="7859111" y="4453761"/>
            <a:ext cx="2191408"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0" y="0"/>
            <a:ext cx="7772400" cy="1143000"/>
          </a:xfrm>
        </p:spPr>
        <p:txBody>
          <a:bodyPr/>
          <a:lstStyle/>
          <a:p>
            <a:r>
              <a:rPr lang="en-US" b="1" dirty="0"/>
              <a:t>Terminal Block</a:t>
            </a:r>
          </a:p>
        </p:txBody>
      </p:sp>
      <p:sp>
        <p:nvSpPr>
          <p:cNvPr id="195590" name="Rectangle 6"/>
          <p:cNvSpPr>
            <a:spLocks noGrp="1" noChangeArrowheads="1"/>
          </p:cNvSpPr>
          <p:nvPr>
            <p:ph idx="1"/>
          </p:nvPr>
        </p:nvSpPr>
        <p:spPr>
          <a:xfrm>
            <a:off x="2552700" y="1371600"/>
            <a:ext cx="6375400" cy="1054100"/>
          </a:xfrm>
          <a:noFill/>
          <a:ln/>
        </p:spPr>
        <p:txBody>
          <a:bodyPr>
            <a:normAutofit fontScale="92500" lnSpcReduction="20000"/>
          </a:bodyPr>
          <a:lstStyle/>
          <a:p>
            <a:r>
              <a:rPr lang="en-US" sz="2400"/>
              <a:t>Usually front-mounting</a:t>
            </a:r>
          </a:p>
          <a:p>
            <a:r>
              <a:rPr lang="en-US" sz="2400"/>
              <a:t>Could have screw terminals or ribbon-cable headers</a:t>
            </a:r>
          </a:p>
        </p:txBody>
      </p:sp>
      <p:pic>
        <p:nvPicPr>
          <p:cNvPr id="195589" name="Picture 5" descr="160289?role=preview"/>
          <p:cNvPicPr>
            <a:picLocks noChangeAspect="1" noChangeArrowheads="1"/>
          </p:cNvPicPr>
          <p:nvPr/>
        </p:nvPicPr>
        <p:blipFill>
          <a:blip r:embed="rId3" cstate="print"/>
          <a:srcRect/>
          <a:stretch>
            <a:fillRect/>
          </a:stretch>
        </p:blipFill>
        <p:spPr bwMode="auto">
          <a:xfrm>
            <a:off x="1177925" y="1041400"/>
            <a:ext cx="1301750" cy="1789113"/>
          </a:xfrm>
          <a:prstGeom prst="rect">
            <a:avLst/>
          </a:prstGeom>
          <a:noFill/>
        </p:spPr>
      </p:pic>
      <p:pic>
        <p:nvPicPr>
          <p:cNvPr id="195594" name="Picture 10"/>
          <p:cNvPicPr>
            <a:picLocks noChangeAspect="1" noChangeArrowheads="1"/>
          </p:cNvPicPr>
          <p:nvPr/>
        </p:nvPicPr>
        <p:blipFill>
          <a:blip r:embed="rId4" cstate="print"/>
          <a:srcRect/>
          <a:stretch>
            <a:fillRect/>
          </a:stretch>
        </p:blipFill>
        <p:spPr bwMode="auto">
          <a:xfrm>
            <a:off x="5964238" y="2673350"/>
            <a:ext cx="2555875" cy="2197100"/>
          </a:xfrm>
          <a:prstGeom prst="rect">
            <a:avLst/>
          </a:prstGeom>
          <a:noFill/>
        </p:spPr>
      </p:pic>
      <p:sp>
        <p:nvSpPr>
          <p:cNvPr id="195595" name="Text Box 11"/>
          <p:cNvSpPr txBox="1">
            <a:spLocks noChangeArrowheads="1"/>
          </p:cNvSpPr>
          <p:nvPr/>
        </p:nvSpPr>
        <p:spPr bwMode="auto">
          <a:xfrm>
            <a:off x="5322888" y="4919663"/>
            <a:ext cx="3821112" cy="701675"/>
          </a:xfrm>
          <a:prstGeom prst="rect">
            <a:avLst/>
          </a:prstGeom>
          <a:noFill/>
          <a:ln w="9525" algn="ctr">
            <a:noFill/>
            <a:miter lim="800000"/>
            <a:headEnd type="none" w="sm" len="sm"/>
            <a:tailEnd type="none" w="sm" len="sm"/>
          </a:ln>
          <a:effectLst/>
        </p:spPr>
        <p:txBody>
          <a:bodyPr>
            <a:spAutoFit/>
          </a:bodyPr>
          <a:lstStyle/>
          <a:p>
            <a:r>
              <a:rPr lang="en-US" sz="2000" b="1">
                <a:solidFill>
                  <a:schemeClr val="tx2"/>
                </a:solidFill>
                <a:latin typeface="Arial Narrow" pitchFamily="34" charset="0"/>
              </a:rPr>
              <a:t>The PXI-2527 uses a front-mounting terminal block with screw terminals</a:t>
            </a:r>
          </a:p>
        </p:txBody>
      </p:sp>
      <p:grpSp>
        <p:nvGrpSpPr>
          <p:cNvPr id="2" name="Group 14"/>
          <p:cNvGrpSpPr>
            <a:grpSpLocks/>
          </p:cNvGrpSpPr>
          <p:nvPr/>
        </p:nvGrpSpPr>
        <p:grpSpPr bwMode="auto">
          <a:xfrm>
            <a:off x="241300" y="2959100"/>
            <a:ext cx="3505200" cy="1666875"/>
            <a:chOff x="152" y="1864"/>
            <a:chExt cx="2592" cy="1362"/>
          </a:xfrm>
        </p:grpSpPr>
        <p:pic>
          <p:nvPicPr>
            <p:cNvPr id="195596" name="Picture 12" descr="NI PXI-2532"/>
            <p:cNvPicPr>
              <a:picLocks noChangeAspect="1" noChangeArrowheads="1"/>
            </p:cNvPicPr>
            <p:nvPr/>
          </p:nvPicPr>
          <p:blipFill>
            <a:blip r:embed="rId5" cstate="print"/>
            <a:srcRect/>
            <a:stretch>
              <a:fillRect/>
            </a:stretch>
          </p:blipFill>
          <p:spPr bwMode="auto">
            <a:xfrm>
              <a:off x="872" y="1864"/>
              <a:ext cx="1872" cy="1362"/>
            </a:xfrm>
            <a:prstGeom prst="rect">
              <a:avLst/>
            </a:prstGeom>
            <a:noFill/>
          </p:spPr>
        </p:pic>
        <p:pic>
          <p:nvPicPr>
            <p:cNvPr id="195597" name="Picture 13"/>
            <p:cNvPicPr>
              <a:picLocks noChangeAspect="1" noChangeArrowheads="1"/>
            </p:cNvPicPr>
            <p:nvPr/>
          </p:nvPicPr>
          <p:blipFill>
            <a:blip r:embed="rId6" cstate="print"/>
            <a:srcRect/>
            <a:stretch>
              <a:fillRect/>
            </a:stretch>
          </p:blipFill>
          <p:spPr bwMode="auto">
            <a:xfrm>
              <a:off x="152" y="1864"/>
              <a:ext cx="1235" cy="1248"/>
            </a:xfrm>
            <a:prstGeom prst="rect">
              <a:avLst/>
            </a:prstGeom>
            <a:noFill/>
          </p:spPr>
        </p:pic>
      </p:grpSp>
      <p:sp>
        <p:nvSpPr>
          <p:cNvPr id="195599" name="Text Box 15"/>
          <p:cNvSpPr txBox="1">
            <a:spLocks noChangeArrowheads="1"/>
          </p:cNvSpPr>
          <p:nvPr/>
        </p:nvSpPr>
        <p:spPr bwMode="auto">
          <a:xfrm>
            <a:off x="192088" y="4894263"/>
            <a:ext cx="4278312" cy="701675"/>
          </a:xfrm>
          <a:prstGeom prst="rect">
            <a:avLst/>
          </a:prstGeom>
          <a:noFill/>
          <a:ln w="9525" algn="ctr">
            <a:noFill/>
            <a:miter lim="800000"/>
            <a:headEnd type="none" w="sm" len="sm"/>
            <a:tailEnd type="none" w="sm" len="sm"/>
          </a:ln>
          <a:effectLst/>
        </p:spPr>
        <p:txBody>
          <a:bodyPr>
            <a:spAutoFit/>
          </a:bodyPr>
          <a:lstStyle/>
          <a:p>
            <a:r>
              <a:rPr lang="en-US" sz="2000" b="1">
                <a:solidFill>
                  <a:schemeClr val="tx2"/>
                </a:solidFill>
                <a:latin typeface="Arial Narrow" pitchFamily="34" charset="0"/>
              </a:rPr>
              <a:t>The PXI-2532 uses a front-mounting terminal block with ribbon cable headers</a:t>
            </a:r>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0" y="0"/>
            <a:ext cx="7772400" cy="1143000"/>
          </a:xfrm>
        </p:spPr>
        <p:txBody>
          <a:bodyPr/>
          <a:lstStyle/>
          <a:p>
            <a:r>
              <a:rPr lang="en-US" b="1" dirty="0"/>
              <a:t>Connector/</a:t>
            </a:r>
            <a:r>
              <a:rPr lang="en-US" b="1" dirty="0" err="1"/>
              <a:t>Backshell</a:t>
            </a:r>
            <a:endParaRPr lang="en-US" b="1" dirty="0"/>
          </a:p>
        </p:txBody>
      </p:sp>
      <p:sp>
        <p:nvSpPr>
          <p:cNvPr id="197648" name="Rectangle 16"/>
          <p:cNvSpPr>
            <a:spLocks noGrp="1" noChangeArrowheads="1"/>
          </p:cNvSpPr>
          <p:nvPr>
            <p:ph idx="1"/>
          </p:nvPr>
        </p:nvSpPr>
        <p:spPr>
          <a:xfrm>
            <a:off x="4635500" y="1244600"/>
            <a:ext cx="4508500" cy="2082800"/>
          </a:xfrm>
          <a:noFill/>
          <a:ln/>
        </p:spPr>
        <p:txBody>
          <a:bodyPr/>
          <a:lstStyle/>
          <a:p>
            <a:pPr>
              <a:lnSpc>
                <a:spcPct val="80000"/>
              </a:lnSpc>
            </a:pPr>
            <a:r>
              <a:rPr lang="en-US" sz="2400" dirty="0"/>
              <a:t>Requires construction on the </a:t>
            </a:r>
            <a:r>
              <a:rPr lang="en-US" sz="2400" dirty="0" smtClean="0"/>
              <a:t>user’s </a:t>
            </a:r>
            <a:r>
              <a:rPr lang="en-US" sz="2400" dirty="0"/>
              <a:t>part</a:t>
            </a:r>
          </a:p>
          <a:p>
            <a:pPr>
              <a:lnSpc>
                <a:spcPct val="80000"/>
              </a:lnSpc>
            </a:pPr>
            <a:r>
              <a:rPr lang="en-US" sz="2400" dirty="0"/>
              <a:t>Some </a:t>
            </a:r>
            <a:r>
              <a:rPr lang="en-US" sz="2400" dirty="0" err="1"/>
              <a:t>backshell</a:t>
            </a:r>
            <a:r>
              <a:rPr lang="en-US" sz="2400" dirty="0"/>
              <a:t>/connector kits have solder cups other use crimp and poke method</a:t>
            </a:r>
          </a:p>
          <a:p>
            <a:pPr>
              <a:lnSpc>
                <a:spcPct val="80000"/>
              </a:lnSpc>
            </a:pPr>
            <a:r>
              <a:rPr lang="en-US" sz="2400" dirty="0"/>
              <a:t>Look at 2586 manual</a:t>
            </a:r>
          </a:p>
        </p:txBody>
      </p:sp>
      <p:pic>
        <p:nvPicPr>
          <p:cNvPr id="197636" name="Picture 4" descr="357466?role=preview"/>
          <p:cNvPicPr>
            <a:picLocks noChangeAspect="1" noChangeArrowheads="1"/>
          </p:cNvPicPr>
          <p:nvPr/>
        </p:nvPicPr>
        <p:blipFill>
          <a:blip r:embed="rId3" cstate="print"/>
          <a:srcRect/>
          <a:stretch>
            <a:fillRect/>
          </a:stretch>
        </p:blipFill>
        <p:spPr bwMode="auto">
          <a:xfrm>
            <a:off x="5524500" y="3124200"/>
            <a:ext cx="2743200" cy="2508250"/>
          </a:xfrm>
          <a:prstGeom prst="rect">
            <a:avLst/>
          </a:prstGeom>
          <a:noFill/>
        </p:spPr>
      </p:pic>
      <p:pic>
        <p:nvPicPr>
          <p:cNvPr id="197647" name="Picture 15" descr="357471?role=preview"/>
          <p:cNvPicPr>
            <a:picLocks noChangeAspect="1" noChangeArrowheads="1"/>
          </p:cNvPicPr>
          <p:nvPr/>
        </p:nvPicPr>
        <p:blipFill>
          <a:blip r:embed="rId4" cstate="print"/>
          <a:srcRect/>
          <a:stretch>
            <a:fillRect/>
          </a:stretch>
        </p:blipFill>
        <p:spPr bwMode="auto">
          <a:xfrm>
            <a:off x="1496388" y="1339537"/>
            <a:ext cx="1690687" cy="1333500"/>
          </a:xfrm>
          <a:prstGeom prst="rect">
            <a:avLst/>
          </a:prstGeom>
          <a:noFill/>
        </p:spPr>
      </p:pic>
      <p:sp>
        <p:nvSpPr>
          <p:cNvPr id="197652" name="Text Box 20"/>
          <p:cNvSpPr txBox="1">
            <a:spLocks noChangeArrowheads="1"/>
          </p:cNvSpPr>
          <p:nvPr/>
        </p:nvSpPr>
        <p:spPr bwMode="auto">
          <a:xfrm>
            <a:off x="4497049" y="5421313"/>
            <a:ext cx="4407107" cy="830997"/>
          </a:xfrm>
          <a:prstGeom prst="rect">
            <a:avLst/>
          </a:prstGeom>
          <a:noFill/>
          <a:ln w="9525" algn="ctr">
            <a:noFill/>
            <a:miter lim="800000"/>
            <a:headEnd type="none" w="sm" len="sm"/>
            <a:tailEnd type="none" w="sm" len="sm"/>
          </a:ln>
          <a:effectLst/>
        </p:spPr>
        <p:txBody>
          <a:bodyPr wrap="square">
            <a:spAutoFit/>
          </a:bodyPr>
          <a:lstStyle/>
          <a:p>
            <a:r>
              <a:rPr lang="en-US" b="1" dirty="0">
                <a:solidFill>
                  <a:schemeClr val="tx2"/>
                </a:solidFill>
                <a:latin typeface="Arial Narrow" pitchFamily="34" charset="0"/>
              </a:rPr>
              <a:t>Connectivity to the PXI-2584 is done via a connector/</a:t>
            </a:r>
            <a:r>
              <a:rPr lang="en-US" b="1" dirty="0" err="1">
                <a:solidFill>
                  <a:schemeClr val="tx2"/>
                </a:solidFill>
                <a:latin typeface="Arial Narrow" pitchFamily="34" charset="0"/>
              </a:rPr>
              <a:t>backshell</a:t>
            </a:r>
            <a:r>
              <a:rPr lang="en-US" b="1" dirty="0">
                <a:solidFill>
                  <a:schemeClr val="tx2"/>
                </a:solidFill>
                <a:latin typeface="Arial Narrow" pitchFamily="34" charset="0"/>
              </a:rPr>
              <a:t> kit</a:t>
            </a:r>
          </a:p>
        </p:txBody>
      </p:sp>
      <p:pic>
        <p:nvPicPr>
          <p:cNvPr id="800771" name="Picture 3"/>
          <p:cNvPicPr>
            <a:picLocks noChangeAspect="1" noChangeArrowheads="1"/>
          </p:cNvPicPr>
          <p:nvPr/>
        </p:nvPicPr>
        <p:blipFill>
          <a:blip r:embed="rId5" cstate="print"/>
          <a:srcRect/>
          <a:stretch>
            <a:fillRect/>
          </a:stretch>
        </p:blipFill>
        <p:spPr bwMode="auto">
          <a:xfrm>
            <a:off x="2136489" y="2827998"/>
            <a:ext cx="2450501" cy="1617133"/>
          </a:xfrm>
          <a:prstGeom prst="rect">
            <a:avLst/>
          </a:prstGeom>
          <a:noFill/>
          <a:ln w="9525">
            <a:noFill/>
            <a:miter lim="800000"/>
            <a:headEnd/>
            <a:tailEnd/>
          </a:ln>
          <a:effectLst/>
        </p:spPr>
      </p:pic>
      <p:sp>
        <p:nvSpPr>
          <p:cNvPr id="197650" name="AutoShape 18"/>
          <p:cNvSpPr>
            <a:spLocks noChangeArrowheads="1"/>
          </p:cNvSpPr>
          <p:nvPr/>
        </p:nvSpPr>
        <p:spPr bwMode="auto">
          <a:xfrm rot="2106222">
            <a:off x="2826271" y="2493155"/>
            <a:ext cx="927100" cy="546100"/>
          </a:xfrm>
          <a:prstGeom prst="leftRightArrow">
            <a:avLst>
              <a:gd name="adj1" fmla="val 50000"/>
              <a:gd name="adj2" fmla="val 33953"/>
            </a:avLst>
          </a:prstGeom>
          <a:solidFill>
            <a:schemeClr val="tx2"/>
          </a:solidFill>
          <a:ln w="9525" algn="ctr">
            <a:noFill/>
            <a:miter lim="800000"/>
            <a:headEnd type="none" w="sm" len="sm"/>
            <a:tailEnd type="none" w="sm" len="sm"/>
          </a:ln>
          <a:effectLst/>
        </p:spPr>
        <p:txBody>
          <a:bodyPr wrap="none" anchor="ctr"/>
          <a:lstStyle/>
          <a:p>
            <a:endParaRPr lang="en-US"/>
          </a:p>
        </p:txBody>
      </p:sp>
      <p:pic>
        <p:nvPicPr>
          <p:cNvPr id="197649" name="Picture 17"/>
          <p:cNvPicPr>
            <a:picLocks noChangeAspect="1" noChangeArrowheads="1"/>
          </p:cNvPicPr>
          <p:nvPr/>
        </p:nvPicPr>
        <p:blipFill>
          <a:blip r:embed="rId6" cstate="print"/>
          <a:srcRect/>
          <a:stretch>
            <a:fillRect/>
          </a:stretch>
        </p:blipFill>
        <p:spPr bwMode="auto">
          <a:xfrm>
            <a:off x="194873" y="2843592"/>
            <a:ext cx="2053652" cy="1445888"/>
          </a:xfrm>
          <a:prstGeom prst="rect">
            <a:avLst/>
          </a:prstGeom>
          <a:noFill/>
        </p:spPr>
      </p:pic>
      <p:sp>
        <p:nvSpPr>
          <p:cNvPr id="19" name="TextBox 18"/>
          <p:cNvSpPr txBox="1"/>
          <p:nvPr/>
        </p:nvSpPr>
        <p:spPr>
          <a:xfrm>
            <a:off x="194872" y="4302177"/>
            <a:ext cx="4287187" cy="1323439"/>
          </a:xfrm>
          <a:prstGeom prst="rect">
            <a:avLst/>
          </a:prstGeom>
          <a:noFill/>
        </p:spPr>
        <p:txBody>
          <a:bodyPr wrap="square" rtlCol="0">
            <a:spAutoFit/>
          </a:bodyPr>
          <a:lstStyle/>
          <a:p>
            <a:r>
              <a:rPr lang="en-US" sz="2000" b="0" dirty="0" smtClean="0">
                <a:solidFill>
                  <a:schemeClr val="tx1"/>
                </a:solidFill>
                <a:latin typeface="+mn-lt"/>
                <a:cs typeface="Arial" pitchFamily="34" charset="0"/>
              </a:rPr>
              <a:t>Separate and strip each conductor/wire in the cable then </a:t>
            </a:r>
            <a:r>
              <a:rPr lang="en-US" sz="2000" b="0" dirty="0" smtClean="0">
                <a:solidFill>
                  <a:schemeClr val="tx1"/>
                </a:solidFill>
                <a:latin typeface="+mn-lt"/>
              </a:rPr>
              <a:t>insert and clamp into the appropriate position of the connector according to the device </a:t>
            </a:r>
            <a:r>
              <a:rPr lang="en-US" sz="2000" b="0" dirty="0" err="1" smtClean="0">
                <a:solidFill>
                  <a:schemeClr val="tx1"/>
                </a:solidFill>
                <a:latin typeface="+mn-lt"/>
              </a:rPr>
              <a:t>pinout</a:t>
            </a:r>
            <a:endParaRPr lang="en-US" sz="2000" b="0" dirty="0">
              <a:solidFill>
                <a:schemeClr val="tx1"/>
              </a:solidFill>
              <a:latin typeface="+mn-lt"/>
              <a:cs typeface="Arial" pitchFamily="34" charset="0"/>
            </a:endParaRPr>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0" y="0"/>
            <a:ext cx="7772400" cy="1143000"/>
          </a:xfrm>
        </p:spPr>
        <p:txBody>
          <a:bodyPr/>
          <a:lstStyle/>
          <a:p>
            <a:r>
              <a:rPr lang="en-US" b="1" dirty="0"/>
              <a:t>RF Cables</a:t>
            </a:r>
          </a:p>
        </p:txBody>
      </p:sp>
      <p:sp>
        <p:nvSpPr>
          <p:cNvPr id="204809" name="Rectangle 9"/>
          <p:cNvSpPr>
            <a:spLocks noGrp="1" noChangeArrowheads="1"/>
          </p:cNvSpPr>
          <p:nvPr>
            <p:ph idx="1"/>
          </p:nvPr>
        </p:nvSpPr>
        <p:spPr>
          <a:xfrm>
            <a:off x="2489200" y="1206500"/>
            <a:ext cx="6654800" cy="2413000"/>
          </a:xfrm>
          <a:noFill/>
          <a:ln/>
        </p:spPr>
        <p:txBody>
          <a:bodyPr>
            <a:normAutofit fontScale="92500" lnSpcReduction="10000"/>
          </a:bodyPr>
          <a:lstStyle/>
          <a:p>
            <a:pPr>
              <a:lnSpc>
                <a:spcPct val="90000"/>
              </a:lnSpc>
            </a:pPr>
            <a:r>
              <a:rPr lang="en-US" sz="2400" dirty="0"/>
              <a:t>Coaxial/RF cables are designed to minimize losses during signal routing at higher frequencies</a:t>
            </a:r>
          </a:p>
          <a:p>
            <a:pPr>
              <a:lnSpc>
                <a:spcPct val="90000"/>
              </a:lnSpc>
            </a:pPr>
            <a:r>
              <a:rPr lang="en-US" sz="2400" dirty="0"/>
              <a:t>All NI RF switch modules use SMA/SMB/MCX/mini SMB coaxial cables</a:t>
            </a:r>
          </a:p>
          <a:p>
            <a:pPr>
              <a:lnSpc>
                <a:spcPct val="90000"/>
              </a:lnSpc>
            </a:pPr>
            <a:r>
              <a:rPr lang="en-US" sz="2400" dirty="0"/>
              <a:t>Typically one cable is required for each connection on the RF module (Input and output</a:t>
            </a:r>
            <a:r>
              <a:rPr lang="en-US" sz="2400" dirty="0" smtClean="0"/>
              <a:t>)</a:t>
            </a:r>
          </a:p>
          <a:p>
            <a:pPr>
              <a:lnSpc>
                <a:spcPct val="90000"/>
              </a:lnSpc>
            </a:pPr>
            <a:r>
              <a:rPr lang="en-US" dirty="0" smtClean="0"/>
              <a:t>75Ω &amp; 50Ω available depending on application</a:t>
            </a:r>
          </a:p>
          <a:p>
            <a:pPr>
              <a:lnSpc>
                <a:spcPct val="90000"/>
              </a:lnSpc>
            </a:pPr>
            <a:endParaRPr lang="en-US" sz="2400" dirty="0"/>
          </a:p>
        </p:txBody>
      </p:sp>
      <p:pic>
        <p:nvPicPr>
          <p:cNvPr id="204806" name="Picture 6" descr="437087?role=preview"/>
          <p:cNvPicPr>
            <a:picLocks noChangeAspect="1" noChangeArrowheads="1"/>
          </p:cNvPicPr>
          <p:nvPr/>
        </p:nvPicPr>
        <p:blipFill>
          <a:blip r:embed="rId3" cstate="print"/>
          <a:srcRect/>
          <a:stretch>
            <a:fillRect/>
          </a:stretch>
        </p:blipFill>
        <p:spPr bwMode="auto">
          <a:xfrm>
            <a:off x="165100" y="1155700"/>
            <a:ext cx="2306638" cy="2417763"/>
          </a:xfrm>
          <a:prstGeom prst="rect">
            <a:avLst/>
          </a:prstGeom>
          <a:noFill/>
        </p:spPr>
      </p:pic>
      <p:pic>
        <p:nvPicPr>
          <p:cNvPr id="204810" name="Picture 10"/>
          <p:cNvPicPr>
            <a:picLocks noChangeAspect="1" noChangeArrowheads="1"/>
          </p:cNvPicPr>
          <p:nvPr/>
        </p:nvPicPr>
        <p:blipFill>
          <a:blip r:embed="rId4" cstate="print"/>
          <a:srcRect/>
          <a:stretch>
            <a:fillRect/>
          </a:stretch>
        </p:blipFill>
        <p:spPr bwMode="auto">
          <a:xfrm>
            <a:off x="5927725" y="3562350"/>
            <a:ext cx="2800350" cy="2400300"/>
          </a:xfrm>
          <a:prstGeom prst="rect">
            <a:avLst/>
          </a:prstGeom>
          <a:noFill/>
        </p:spPr>
      </p:pic>
      <p:pic>
        <p:nvPicPr>
          <p:cNvPr id="204811" name="Picture 11" descr="437087?role=preview"/>
          <p:cNvPicPr>
            <a:picLocks noChangeAspect="1" noChangeArrowheads="1"/>
          </p:cNvPicPr>
          <p:nvPr/>
        </p:nvPicPr>
        <p:blipFill>
          <a:blip r:embed="rId5" cstate="print"/>
          <a:srcRect/>
          <a:stretch>
            <a:fillRect/>
          </a:stretch>
        </p:blipFill>
        <p:spPr bwMode="auto">
          <a:xfrm>
            <a:off x="3276600" y="3670300"/>
            <a:ext cx="2160588" cy="2265363"/>
          </a:xfrm>
          <a:prstGeom prst="rect">
            <a:avLst/>
          </a:prstGeom>
          <a:noFill/>
        </p:spPr>
      </p:pic>
      <p:sp>
        <p:nvSpPr>
          <p:cNvPr id="204812" name="AutoShape 12"/>
          <p:cNvSpPr>
            <a:spLocks noChangeArrowheads="1"/>
          </p:cNvSpPr>
          <p:nvPr/>
        </p:nvSpPr>
        <p:spPr bwMode="auto">
          <a:xfrm>
            <a:off x="5219700" y="4279900"/>
            <a:ext cx="1016000" cy="889000"/>
          </a:xfrm>
          <a:prstGeom prst="leftArrow">
            <a:avLst>
              <a:gd name="adj1" fmla="val 50000"/>
              <a:gd name="adj2" fmla="val 28571"/>
            </a:avLst>
          </a:prstGeom>
          <a:solidFill>
            <a:schemeClr val="accent1"/>
          </a:solidFill>
          <a:ln w="9525" algn="ctr">
            <a:noFill/>
            <a:miter lim="800000"/>
            <a:headEnd type="none" w="sm" len="sm"/>
            <a:tailEnd type="none" w="sm" len="sm"/>
          </a:ln>
          <a:effectLst/>
        </p:spPr>
        <p:txBody>
          <a:bodyPr wrap="none" anchor="ctr"/>
          <a:lstStyle/>
          <a:p>
            <a:endParaRPr lang="en-US"/>
          </a:p>
        </p:txBody>
      </p:sp>
      <p:sp>
        <p:nvSpPr>
          <p:cNvPr id="204813" name="Text Box 13"/>
          <p:cNvSpPr txBox="1">
            <a:spLocks noChangeArrowheads="1"/>
          </p:cNvSpPr>
          <p:nvPr/>
        </p:nvSpPr>
        <p:spPr bwMode="auto">
          <a:xfrm>
            <a:off x="152400" y="4113213"/>
            <a:ext cx="3171825" cy="1187450"/>
          </a:xfrm>
          <a:prstGeom prst="rect">
            <a:avLst/>
          </a:prstGeom>
          <a:noFill/>
          <a:ln w="9525" algn="ctr">
            <a:noFill/>
            <a:miter lim="800000"/>
            <a:headEnd type="none" w="sm" len="sm"/>
            <a:tailEnd type="none" w="sm" len="sm"/>
          </a:ln>
          <a:effectLst/>
        </p:spPr>
        <p:txBody>
          <a:bodyPr>
            <a:spAutoFit/>
          </a:bodyPr>
          <a:lstStyle/>
          <a:p>
            <a:r>
              <a:rPr lang="en-US" b="1" dirty="0">
                <a:solidFill>
                  <a:schemeClr val="tx2"/>
                </a:solidFill>
                <a:latin typeface="Arial Narrow" pitchFamily="34" charset="0"/>
              </a:rPr>
              <a:t>The NI PXI-2557 75Ω 8x1 multiplexer requires 9 mini SMB coaxial cables</a:t>
            </a:r>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0" y="0"/>
            <a:ext cx="8572500" cy="1143000"/>
          </a:xfrm>
        </p:spPr>
        <p:txBody>
          <a:bodyPr/>
          <a:lstStyle/>
          <a:p>
            <a:r>
              <a:rPr lang="en-US" b="1" dirty="0" smtClean="0"/>
              <a:t>RF Connectivity Is Important!</a:t>
            </a:r>
            <a:endParaRPr lang="en-US" b="1" dirty="0"/>
          </a:p>
        </p:txBody>
      </p:sp>
      <p:pic>
        <p:nvPicPr>
          <p:cNvPr id="205828" name="Picture 4" descr="NI PXI-2575"/>
          <p:cNvPicPr>
            <a:picLocks noChangeAspect="1" noChangeArrowheads="1"/>
          </p:cNvPicPr>
          <p:nvPr/>
        </p:nvPicPr>
        <p:blipFill>
          <a:blip r:embed="rId2" cstate="print"/>
          <a:srcRect/>
          <a:stretch>
            <a:fillRect/>
          </a:stretch>
        </p:blipFill>
        <p:spPr bwMode="auto">
          <a:xfrm>
            <a:off x="6015038" y="1590675"/>
            <a:ext cx="2806700" cy="2049463"/>
          </a:xfrm>
          <a:prstGeom prst="rect">
            <a:avLst/>
          </a:prstGeom>
          <a:noFill/>
        </p:spPr>
      </p:pic>
      <p:pic>
        <p:nvPicPr>
          <p:cNvPr id="205829" name="Picture 5"/>
          <p:cNvPicPr>
            <a:picLocks noChangeAspect="1" noChangeArrowheads="1"/>
          </p:cNvPicPr>
          <p:nvPr/>
        </p:nvPicPr>
        <p:blipFill>
          <a:blip r:embed="rId3" cstate="print"/>
          <a:srcRect/>
          <a:stretch>
            <a:fillRect/>
          </a:stretch>
        </p:blipFill>
        <p:spPr bwMode="auto">
          <a:xfrm>
            <a:off x="3279775" y="2122488"/>
            <a:ext cx="2557463" cy="901700"/>
          </a:xfrm>
          <a:prstGeom prst="rect">
            <a:avLst/>
          </a:prstGeom>
          <a:noFill/>
        </p:spPr>
      </p:pic>
      <p:sp>
        <p:nvSpPr>
          <p:cNvPr id="205830" name="AutoShape 6"/>
          <p:cNvSpPr>
            <a:spLocks noChangeArrowheads="1"/>
          </p:cNvSpPr>
          <p:nvPr/>
        </p:nvSpPr>
        <p:spPr bwMode="auto">
          <a:xfrm>
            <a:off x="5514975" y="2406650"/>
            <a:ext cx="1169988" cy="279400"/>
          </a:xfrm>
          <a:prstGeom prst="rightArrow">
            <a:avLst>
              <a:gd name="adj1" fmla="val 50000"/>
              <a:gd name="adj2" fmla="val 104688"/>
            </a:avLst>
          </a:prstGeom>
          <a:solidFill>
            <a:schemeClr val="accent1"/>
          </a:solidFill>
          <a:ln w="9525" algn="ctr">
            <a:noFill/>
            <a:miter lim="800000"/>
            <a:headEnd type="none" w="sm" len="sm"/>
            <a:tailEnd type="none" w="sm" len="sm"/>
          </a:ln>
          <a:effectLst/>
        </p:spPr>
        <p:txBody>
          <a:bodyPr wrap="none" anchor="ctr"/>
          <a:lstStyle/>
          <a:p>
            <a:endParaRPr lang="en-US"/>
          </a:p>
        </p:txBody>
      </p:sp>
      <p:sp>
        <p:nvSpPr>
          <p:cNvPr id="205831" name="Text Box 7"/>
          <p:cNvSpPr txBox="1">
            <a:spLocks noChangeArrowheads="1"/>
          </p:cNvSpPr>
          <p:nvPr/>
        </p:nvSpPr>
        <p:spPr bwMode="auto">
          <a:xfrm>
            <a:off x="6410325" y="4424363"/>
            <a:ext cx="2733675" cy="1200329"/>
          </a:xfrm>
          <a:prstGeom prst="rect">
            <a:avLst/>
          </a:prstGeom>
          <a:noFill/>
          <a:ln w="9525" algn="ctr">
            <a:noFill/>
            <a:miter lim="800000"/>
            <a:headEnd type="none" w="sm" len="sm"/>
            <a:tailEnd type="none" w="sm" len="sm"/>
          </a:ln>
          <a:effectLst/>
        </p:spPr>
        <p:txBody>
          <a:bodyPr>
            <a:spAutoFit/>
          </a:bodyPr>
          <a:lstStyle/>
          <a:p>
            <a:r>
              <a:rPr lang="en-US" b="0" dirty="0">
                <a:solidFill>
                  <a:schemeClr val="tx1"/>
                </a:solidFill>
              </a:rPr>
              <a:t>20 MHz bandwidth (-3 dB) in 1-wire configuration</a:t>
            </a:r>
          </a:p>
        </p:txBody>
      </p:sp>
      <p:sp>
        <p:nvSpPr>
          <p:cNvPr id="205832" name="AutoShape 8"/>
          <p:cNvSpPr>
            <a:spLocks noChangeArrowheads="1"/>
          </p:cNvSpPr>
          <p:nvPr/>
        </p:nvSpPr>
        <p:spPr bwMode="auto">
          <a:xfrm>
            <a:off x="2085975" y="2419350"/>
            <a:ext cx="4637088" cy="279400"/>
          </a:xfrm>
          <a:prstGeom prst="rightArrow">
            <a:avLst>
              <a:gd name="adj1" fmla="val 50000"/>
              <a:gd name="adj2" fmla="val 342074"/>
            </a:avLst>
          </a:prstGeom>
          <a:solidFill>
            <a:schemeClr val="accent1"/>
          </a:solidFill>
          <a:ln w="9525" algn="ctr">
            <a:noFill/>
            <a:miter lim="800000"/>
            <a:headEnd type="none" w="sm" len="sm"/>
            <a:tailEnd type="none" w="sm" len="sm"/>
          </a:ln>
          <a:effectLst/>
        </p:spPr>
        <p:txBody>
          <a:bodyPr wrap="none" anchor="ctr"/>
          <a:lstStyle/>
          <a:p>
            <a:endParaRPr lang="en-US"/>
          </a:p>
        </p:txBody>
      </p:sp>
      <p:grpSp>
        <p:nvGrpSpPr>
          <p:cNvPr id="2" name="Group 24"/>
          <p:cNvGrpSpPr>
            <a:grpSpLocks/>
          </p:cNvGrpSpPr>
          <p:nvPr/>
        </p:nvGrpSpPr>
        <p:grpSpPr bwMode="auto">
          <a:xfrm>
            <a:off x="127000" y="2184400"/>
            <a:ext cx="1841500" cy="939800"/>
            <a:chOff x="104" y="1544"/>
            <a:chExt cx="1160" cy="384"/>
          </a:xfrm>
        </p:grpSpPr>
        <p:grpSp>
          <p:nvGrpSpPr>
            <p:cNvPr id="3" name="Group 9"/>
            <p:cNvGrpSpPr>
              <a:grpSpLocks/>
            </p:cNvGrpSpPr>
            <p:nvPr/>
          </p:nvGrpSpPr>
          <p:grpSpPr bwMode="auto">
            <a:xfrm>
              <a:off x="168" y="1544"/>
              <a:ext cx="480" cy="384"/>
              <a:chOff x="3870" y="1920"/>
              <a:chExt cx="480" cy="384"/>
            </a:xfrm>
          </p:grpSpPr>
          <p:grpSp>
            <p:nvGrpSpPr>
              <p:cNvPr id="4" name="Group 10"/>
              <p:cNvGrpSpPr>
                <a:grpSpLocks/>
              </p:cNvGrpSpPr>
              <p:nvPr/>
            </p:nvGrpSpPr>
            <p:grpSpPr bwMode="auto">
              <a:xfrm>
                <a:off x="4110" y="1920"/>
                <a:ext cx="240" cy="384"/>
                <a:chOff x="1152" y="1584"/>
                <a:chExt cx="1152" cy="1152"/>
              </a:xfrm>
            </p:grpSpPr>
            <p:sp>
              <p:nvSpPr>
                <p:cNvPr id="205835" name="Freeform 11"/>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205836" name="Freeform 12"/>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nvGrpSpPr>
              <p:cNvPr id="5" name="Group 13"/>
              <p:cNvGrpSpPr>
                <a:grpSpLocks/>
              </p:cNvGrpSpPr>
              <p:nvPr/>
            </p:nvGrpSpPr>
            <p:grpSpPr bwMode="auto">
              <a:xfrm>
                <a:off x="3870" y="1920"/>
                <a:ext cx="240" cy="384"/>
                <a:chOff x="1152" y="1584"/>
                <a:chExt cx="1152" cy="1152"/>
              </a:xfrm>
            </p:grpSpPr>
            <p:sp>
              <p:nvSpPr>
                <p:cNvPr id="205838" name="Freeform 14"/>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205839" name="Freeform 15"/>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grpSp>
          <p:nvGrpSpPr>
            <p:cNvPr id="6" name="Group 16"/>
            <p:cNvGrpSpPr>
              <a:grpSpLocks/>
            </p:cNvGrpSpPr>
            <p:nvPr/>
          </p:nvGrpSpPr>
          <p:grpSpPr bwMode="auto">
            <a:xfrm>
              <a:off x="648" y="1544"/>
              <a:ext cx="480" cy="384"/>
              <a:chOff x="3870" y="1920"/>
              <a:chExt cx="480" cy="384"/>
            </a:xfrm>
          </p:grpSpPr>
          <p:grpSp>
            <p:nvGrpSpPr>
              <p:cNvPr id="7" name="Group 17"/>
              <p:cNvGrpSpPr>
                <a:grpSpLocks/>
              </p:cNvGrpSpPr>
              <p:nvPr/>
            </p:nvGrpSpPr>
            <p:grpSpPr bwMode="auto">
              <a:xfrm>
                <a:off x="4110" y="1920"/>
                <a:ext cx="240" cy="384"/>
                <a:chOff x="1152" y="1584"/>
                <a:chExt cx="1152" cy="1152"/>
              </a:xfrm>
            </p:grpSpPr>
            <p:sp>
              <p:nvSpPr>
                <p:cNvPr id="205842" name="Freeform 18"/>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205843" name="Freeform 19"/>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nvGrpSpPr>
              <p:cNvPr id="8" name="Group 20"/>
              <p:cNvGrpSpPr>
                <a:grpSpLocks/>
              </p:cNvGrpSpPr>
              <p:nvPr/>
            </p:nvGrpSpPr>
            <p:grpSpPr bwMode="auto">
              <a:xfrm>
                <a:off x="3870" y="1920"/>
                <a:ext cx="240" cy="384"/>
                <a:chOff x="1152" y="1584"/>
                <a:chExt cx="1152" cy="1152"/>
              </a:xfrm>
            </p:grpSpPr>
            <p:sp>
              <p:nvSpPr>
                <p:cNvPr id="205845" name="Freeform 21"/>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205846" name="Freeform 22"/>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sp>
          <p:nvSpPr>
            <p:cNvPr id="205847" name="Line 23"/>
            <p:cNvSpPr>
              <a:spLocks noChangeShapeType="1"/>
            </p:cNvSpPr>
            <p:nvPr/>
          </p:nvSpPr>
          <p:spPr bwMode="auto">
            <a:xfrm>
              <a:off x="104" y="1736"/>
              <a:ext cx="1160" cy="0"/>
            </a:xfrm>
            <a:prstGeom prst="line">
              <a:avLst/>
            </a:prstGeom>
            <a:noFill/>
            <a:ln w="25400">
              <a:solidFill>
                <a:schemeClr val="bg2"/>
              </a:solidFill>
              <a:round/>
              <a:headEnd type="none" w="sm" len="sm"/>
              <a:tailEnd type="triangle" w="sm" len="sm"/>
            </a:ln>
            <a:effectLst/>
          </p:spPr>
          <p:txBody>
            <a:bodyPr wrap="none" anchor="ctr"/>
            <a:lstStyle/>
            <a:p>
              <a:endParaRPr lang="en-US"/>
            </a:p>
          </p:txBody>
        </p:sp>
      </p:grpSp>
      <p:sp>
        <p:nvSpPr>
          <p:cNvPr id="205849" name="Text Box 25"/>
          <p:cNvSpPr txBox="1">
            <a:spLocks noChangeArrowheads="1"/>
          </p:cNvSpPr>
          <p:nvPr/>
        </p:nvSpPr>
        <p:spPr bwMode="auto">
          <a:xfrm>
            <a:off x="215900" y="1700213"/>
            <a:ext cx="1558925" cy="396875"/>
          </a:xfrm>
          <a:prstGeom prst="rect">
            <a:avLst/>
          </a:prstGeom>
          <a:noFill/>
          <a:ln w="9525" algn="ctr">
            <a:noFill/>
            <a:miter lim="800000"/>
            <a:headEnd type="none" w="sm" len="sm"/>
            <a:tailEnd type="none" w="sm" len="sm"/>
          </a:ln>
          <a:effectLst/>
        </p:spPr>
        <p:txBody>
          <a:bodyPr wrap="none">
            <a:spAutoFit/>
          </a:bodyPr>
          <a:lstStyle/>
          <a:p>
            <a:r>
              <a:rPr lang="en-US" sz="2000" b="0" dirty="0">
                <a:solidFill>
                  <a:schemeClr val="tx1"/>
                </a:solidFill>
                <a:latin typeface="Arial Narrow" pitchFamily="34" charset="0"/>
              </a:rPr>
              <a:t>20 MHz signal</a:t>
            </a:r>
          </a:p>
        </p:txBody>
      </p:sp>
      <p:sp>
        <p:nvSpPr>
          <p:cNvPr id="205850" name="Line 26"/>
          <p:cNvSpPr>
            <a:spLocks noChangeShapeType="1"/>
          </p:cNvSpPr>
          <p:nvPr/>
        </p:nvSpPr>
        <p:spPr bwMode="auto">
          <a:xfrm flipV="1">
            <a:off x="7645400" y="3416300"/>
            <a:ext cx="0" cy="939800"/>
          </a:xfrm>
          <a:prstGeom prst="line">
            <a:avLst/>
          </a:prstGeom>
          <a:noFill/>
          <a:ln w="25400">
            <a:solidFill>
              <a:schemeClr val="tx2"/>
            </a:solidFill>
            <a:round/>
            <a:headEnd type="none" w="sm" len="sm"/>
            <a:tailEnd type="triangle" w="lg" len="lg"/>
          </a:ln>
          <a:effectLst/>
        </p:spPr>
        <p:txBody>
          <a:bodyPr wrap="none" anchor="ctr"/>
          <a:lstStyle/>
          <a:p>
            <a:endParaRPr lang="en-US"/>
          </a:p>
        </p:txBody>
      </p:sp>
      <p:sp>
        <p:nvSpPr>
          <p:cNvPr id="205851" name="AutoShape 27"/>
          <p:cNvSpPr>
            <a:spLocks noChangeArrowheads="1"/>
          </p:cNvSpPr>
          <p:nvPr/>
        </p:nvSpPr>
        <p:spPr bwMode="auto">
          <a:xfrm>
            <a:off x="2060575" y="2432050"/>
            <a:ext cx="1169988" cy="279400"/>
          </a:xfrm>
          <a:prstGeom prst="rightArrow">
            <a:avLst>
              <a:gd name="adj1" fmla="val 50000"/>
              <a:gd name="adj2" fmla="val 104688"/>
            </a:avLst>
          </a:prstGeom>
          <a:solidFill>
            <a:schemeClr val="accent1"/>
          </a:solidFill>
          <a:ln w="9525" algn="ctr">
            <a:noFill/>
            <a:miter lim="800000"/>
            <a:headEnd type="none" w="sm" len="sm"/>
            <a:tailEnd type="none" w="sm" len="sm"/>
          </a:ln>
          <a:effectLst/>
        </p:spPr>
        <p:txBody>
          <a:bodyPr wrap="none" anchor="ctr"/>
          <a:lstStyle/>
          <a:p>
            <a:endParaRPr lang="en-US"/>
          </a:p>
        </p:txBody>
      </p:sp>
      <p:sp>
        <p:nvSpPr>
          <p:cNvPr id="205852" name="Text Box 28"/>
          <p:cNvSpPr txBox="1">
            <a:spLocks noChangeArrowheads="1"/>
          </p:cNvSpPr>
          <p:nvPr/>
        </p:nvSpPr>
        <p:spPr bwMode="auto">
          <a:xfrm>
            <a:off x="2879725" y="4411663"/>
            <a:ext cx="3457575" cy="461665"/>
          </a:xfrm>
          <a:prstGeom prst="rect">
            <a:avLst/>
          </a:prstGeom>
          <a:noFill/>
          <a:ln w="9525" algn="ctr">
            <a:noFill/>
            <a:miter lim="800000"/>
            <a:headEnd type="none" w="sm" len="sm"/>
            <a:tailEnd type="none" w="sm" len="sm"/>
          </a:ln>
          <a:effectLst/>
        </p:spPr>
        <p:txBody>
          <a:bodyPr>
            <a:spAutoFit/>
          </a:bodyPr>
          <a:lstStyle/>
          <a:p>
            <a:r>
              <a:rPr lang="en-US" b="0" dirty="0">
                <a:solidFill>
                  <a:schemeClr val="tx1"/>
                </a:solidFill>
              </a:rPr>
              <a:t>9 MHz bandwidth (-3 dB)</a:t>
            </a:r>
          </a:p>
        </p:txBody>
      </p:sp>
      <p:sp>
        <p:nvSpPr>
          <p:cNvPr id="205853" name="Line 29"/>
          <p:cNvSpPr>
            <a:spLocks noChangeShapeType="1"/>
          </p:cNvSpPr>
          <p:nvPr/>
        </p:nvSpPr>
        <p:spPr bwMode="auto">
          <a:xfrm flipV="1">
            <a:off x="4533900" y="3060700"/>
            <a:ext cx="0" cy="1295400"/>
          </a:xfrm>
          <a:prstGeom prst="line">
            <a:avLst/>
          </a:prstGeom>
          <a:noFill/>
          <a:ln w="25400">
            <a:solidFill>
              <a:schemeClr val="tx2"/>
            </a:solidFill>
            <a:round/>
            <a:headEnd type="none" w="sm" len="sm"/>
            <a:tailEnd type="triangle" w="lg" len="lg"/>
          </a:ln>
          <a:effectLst/>
        </p:spPr>
        <p:txBody>
          <a:bodyPr wrap="none" anchor="ctr"/>
          <a:lstStyle/>
          <a:p>
            <a:endParaRPr lang="en-US"/>
          </a:p>
        </p:txBody>
      </p:sp>
      <p:sp>
        <p:nvSpPr>
          <p:cNvPr id="205854" name="Text Box 30"/>
          <p:cNvSpPr txBox="1">
            <a:spLocks noChangeArrowheads="1"/>
          </p:cNvSpPr>
          <p:nvPr/>
        </p:nvSpPr>
        <p:spPr bwMode="auto">
          <a:xfrm>
            <a:off x="0" y="4360863"/>
            <a:ext cx="2733675" cy="1200329"/>
          </a:xfrm>
          <a:prstGeom prst="rect">
            <a:avLst/>
          </a:prstGeom>
          <a:noFill/>
          <a:ln w="9525" algn="ctr">
            <a:noFill/>
            <a:miter lim="800000"/>
            <a:headEnd type="none" w="sm" len="sm"/>
            <a:tailEnd type="none" w="sm" len="sm"/>
          </a:ln>
          <a:effectLst/>
        </p:spPr>
        <p:txBody>
          <a:bodyPr>
            <a:spAutoFit/>
          </a:bodyPr>
          <a:lstStyle/>
          <a:p>
            <a:r>
              <a:rPr lang="en-US" b="0" dirty="0">
                <a:solidFill>
                  <a:schemeClr val="tx1"/>
                </a:solidFill>
              </a:rPr>
              <a:t>Signal that needs to be routed (20 MHz sine wave)</a:t>
            </a:r>
          </a:p>
        </p:txBody>
      </p:sp>
      <p:sp>
        <p:nvSpPr>
          <p:cNvPr id="205855" name="Line 31"/>
          <p:cNvSpPr>
            <a:spLocks noChangeShapeType="1"/>
          </p:cNvSpPr>
          <p:nvPr/>
        </p:nvSpPr>
        <p:spPr bwMode="auto">
          <a:xfrm flipV="1">
            <a:off x="1028700" y="3302000"/>
            <a:ext cx="0" cy="939800"/>
          </a:xfrm>
          <a:prstGeom prst="line">
            <a:avLst/>
          </a:prstGeom>
          <a:noFill/>
          <a:ln w="25400">
            <a:solidFill>
              <a:schemeClr val="tx2"/>
            </a:solidFill>
            <a:round/>
            <a:headEnd type="none" w="sm" len="sm"/>
            <a:tailEnd type="triangle" w="lg" len="lg"/>
          </a:ln>
          <a:effectLst/>
        </p:spPr>
        <p:txBody>
          <a:bodyPr wrap="none" anchor="ctr"/>
          <a:lstStyle/>
          <a:p>
            <a:endParaRPr lang="en-US"/>
          </a:p>
        </p:txBody>
      </p:sp>
      <p:grpSp>
        <p:nvGrpSpPr>
          <p:cNvPr id="9" name="Group 34"/>
          <p:cNvGrpSpPr>
            <a:grpSpLocks/>
          </p:cNvGrpSpPr>
          <p:nvPr/>
        </p:nvGrpSpPr>
        <p:grpSpPr bwMode="auto">
          <a:xfrm>
            <a:off x="2705100" y="1651000"/>
            <a:ext cx="3683000" cy="3502025"/>
            <a:chOff x="1704" y="1040"/>
            <a:chExt cx="2320" cy="2512"/>
          </a:xfrm>
        </p:grpSpPr>
        <p:sp>
          <p:nvSpPr>
            <p:cNvPr id="205856" name="AutoShape 32"/>
            <p:cNvSpPr>
              <a:spLocks noChangeArrowheads="1"/>
            </p:cNvSpPr>
            <p:nvPr/>
          </p:nvSpPr>
          <p:spPr bwMode="auto">
            <a:xfrm>
              <a:off x="1704" y="1040"/>
              <a:ext cx="2320" cy="2512"/>
            </a:xfrm>
            <a:prstGeom prst="roundRect">
              <a:avLst>
                <a:gd name="adj" fmla="val 16667"/>
              </a:avLst>
            </a:prstGeom>
            <a:solidFill>
              <a:schemeClr val="bg2">
                <a:alpha val="30000"/>
              </a:schemeClr>
            </a:solidFill>
            <a:ln w="9525" algn="ctr">
              <a:noFill/>
              <a:round/>
              <a:headEnd type="none" w="sm" len="sm"/>
              <a:tailEnd type="none" w="sm" len="sm"/>
            </a:ln>
            <a:effectLst/>
          </p:spPr>
          <p:txBody>
            <a:bodyPr wrap="none" anchor="ctr"/>
            <a:lstStyle/>
            <a:p>
              <a:endParaRPr lang="en-US"/>
            </a:p>
          </p:txBody>
        </p:sp>
        <p:sp>
          <p:nvSpPr>
            <p:cNvPr id="205857" name="Text Box 33"/>
            <p:cNvSpPr txBox="1">
              <a:spLocks noChangeArrowheads="1"/>
            </p:cNvSpPr>
            <p:nvPr/>
          </p:nvSpPr>
          <p:spPr bwMode="auto">
            <a:xfrm>
              <a:off x="2318" y="1112"/>
              <a:ext cx="1070" cy="328"/>
            </a:xfrm>
            <a:prstGeom prst="rect">
              <a:avLst/>
            </a:prstGeom>
            <a:noFill/>
            <a:ln w="9525" algn="ctr">
              <a:noFill/>
              <a:miter lim="800000"/>
              <a:headEnd type="none" w="sm" len="sm"/>
              <a:tailEnd type="none" w="sm" len="sm"/>
            </a:ln>
            <a:effectLst/>
          </p:spPr>
          <p:txBody>
            <a:bodyPr wrap="none">
              <a:spAutoFit/>
            </a:bodyPr>
            <a:lstStyle/>
            <a:p>
              <a:r>
                <a:rPr lang="en-US" b="1">
                  <a:solidFill>
                    <a:schemeClr val="hlink"/>
                  </a:solidFill>
                </a:rPr>
                <a:t>Bottle Neck</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05832"/>
                                        </p:tgtEl>
                                      </p:cBhvr>
                                    </p:animEffect>
                                    <p:set>
                                      <p:cBhvr>
                                        <p:cTn id="7" dur="1" fill="hold">
                                          <p:stCondLst>
                                            <p:cond delay="499"/>
                                          </p:stCondLst>
                                        </p:cTn>
                                        <p:tgtEl>
                                          <p:spTgt spid="205832"/>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05830"/>
                                        </p:tgtEl>
                                        <p:attrNameLst>
                                          <p:attrName>style.visibility</p:attrName>
                                        </p:attrNameLst>
                                      </p:cBhvr>
                                      <p:to>
                                        <p:strVal val="visible"/>
                                      </p:to>
                                    </p:set>
                                    <p:animEffect transition="in" filter="fade">
                                      <p:cBhvr>
                                        <p:cTn id="10" dur="2000"/>
                                        <p:tgtEl>
                                          <p:spTgt spid="2058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5851"/>
                                        </p:tgtEl>
                                        <p:attrNameLst>
                                          <p:attrName>style.visibility</p:attrName>
                                        </p:attrNameLst>
                                      </p:cBhvr>
                                      <p:to>
                                        <p:strVal val="visible"/>
                                      </p:to>
                                    </p:set>
                                    <p:animEffect transition="in" filter="fade">
                                      <p:cBhvr>
                                        <p:cTn id="13" dur="2000"/>
                                        <p:tgtEl>
                                          <p:spTgt spid="205851"/>
                                        </p:tgtEl>
                                      </p:cBhvr>
                                    </p:animEffect>
                                  </p:childTnLst>
                                </p:cTn>
                              </p:par>
                              <p:par>
                                <p:cTn id="14" presetID="10" presetClass="entr" presetSubtype="0" fill="hold" nodeType="withEffect">
                                  <p:stCondLst>
                                    <p:cond delay="0"/>
                                  </p:stCondLst>
                                  <p:childTnLst>
                                    <p:set>
                                      <p:cBhvr>
                                        <p:cTn id="15" dur="1" fill="hold">
                                          <p:stCondLst>
                                            <p:cond delay="0"/>
                                          </p:stCondLst>
                                        </p:cTn>
                                        <p:tgtEl>
                                          <p:spTgt spid="205829"/>
                                        </p:tgtEl>
                                        <p:attrNameLst>
                                          <p:attrName>style.visibility</p:attrName>
                                        </p:attrNameLst>
                                      </p:cBhvr>
                                      <p:to>
                                        <p:strVal val="visible"/>
                                      </p:to>
                                    </p:set>
                                    <p:animEffect transition="in" filter="fade">
                                      <p:cBhvr>
                                        <p:cTn id="16" dur="2000"/>
                                        <p:tgtEl>
                                          <p:spTgt spid="205829"/>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058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58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30" grpId="0" animBg="1"/>
      <p:bldP spid="205832" grpId="0" animBg="1"/>
      <p:bldP spid="205851" grpId="0" animBg="1"/>
      <p:bldP spid="205852" grpId="0"/>
      <p:bldP spid="20585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solidFill>
                  <a:srgbClr val="0070C0"/>
                </a:solidFill>
              </a:rPr>
              <a:t>Look in spec sheet for connectivity options</a:t>
            </a:r>
            <a:endParaRPr lang="en-US" b="1" dirty="0">
              <a:solidFill>
                <a:srgbClr val="0070C0"/>
              </a:solidFill>
            </a:endParaRPr>
          </a:p>
        </p:txBody>
      </p:sp>
      <p:sp>
        <p:nvSpPr>
          <p:cNvPr id="3" name="Content Placeholder 2"/>
          <p:cNvSpPr>
            <a:spLocks noGrp="1"/>
          </p:cNvSpPr>
          <p:nvPr>
            <p:ph idx="1"/>
          </p:nvPr>
        </p:nvSpPr>
        <p:spPr/>
        <p:txBody>
          <a:bodyPr/>
          <a:lstStyle/>
          <a:p>
            <a:r>
              <a:rPr lang="en-US" dirty="0" smtClean="0"/>
              <a:t>Cables have their own installation instructions</a:t>
            </a:r>
          </a:p>
          <a:p>
            <a:r>
              <a:rPr lang="en-US" dirty="0" smtClean="0"/>
              <a:t>Switch </a:t>
            </a:r>
            <a:r>
              <a:rPr lang="en-US" dirty="0" err="1" smtClean="0"/>
              <a:t>pinouts</a:t>
            </a:r>
            <a:r>
              <a:rPr lang="en-US" dirty="0" smtClean="0"/>
              <a:t> are in NI Switches help or in the cable installation manual</a:t>
            </a:r>
          </a:p>
          <a:p>
            <a:pPr lvl="1"/>
            <a:r>
              <a:rPr lang="en-US" dirty="0" smtClean="0"/>
              <a:t>Won’t find them in MAX, spec sheet, etc.</a:t>
            </a:r>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0" y="0"/>
            <a:ext cx="7772400" cy="1143000"/>
          </a:xfrm>
        </p:spPr>
        <p:txBody>
          <a:bodyPr/>
          <a:lstStyle/>
          <a:p>
            <a:r>
              <a:rPr lang="en-US" b="1"/>
              <a:t>Connectivity for NI Switches</a:t>
            </a:r>
          </a:p>
        </p:txBody>
      </p:sp>
      <p:graphicFrame>
        <p:nvGraphicFramePr>
          <p:cNvPr id="199752" name="Group 72"/>
          <p:cNvGraphicFramePr>
            <a:graphicFrameLocks noGrp="1"/>
          </p:cNvGraphicFramePr>
          <p:nvPr/>
        </p:nvGraphicFramePr>
        <p:xfrm>
          <a:off x="685800" y="981075"/>
          <a:ext cx="8077200" cy="4744085"/>
        </p:xfrm>
        <a:graphic>
          <a:graphicData uri="http://schemas.openxmlformats.org/drawingml/2006/table">
            <a:tbl>
              <a:tblPr/>
              <a:tblGrid>
                <a:gridCol w="1981200"/>
                <a:gridCol w="990600"/>
                <a:gridCol w="1371600"/>
                <a:gridCol w="1066800"/>
                <a:gridCol w="1447800"/>
                <a:gridCol w="1219200"/>
              </a:tblGrid>
              <a:tr h="508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Narrow" pitchFamily="34" charset="0"/>
                        </a:rPr>
                        <a:t>Model Number</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Cable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Terminal Block</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Discrete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Mass Interconnect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Narrow" pitchFamily="34" charset="0"/>
                        </a:rPr>
                        <a:t>Cable Backshell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23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2568, xx69, 2570, xx75, xx76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 (External)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2501/2503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730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1127/28, xx29, xx30, 2532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xx90, xx93, xx94, 254x, 255x</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2564, Xx67, xx84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7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2565, xx66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1160/61/63r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Narrow" pitchFamily="34" charset="0"/>
                        </a:rPr>
                        <a:t>X</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99748" name="Text Box 68"/>
          <p:cNvSpPr txBox="1">
            <a:spLocks noChangeArrowheads="1"/>
          </p:cNvSpPr>
          <p:nvPr/>
        </p:nvSpPr>
        <p:spPr bwMode="auto">
          <a:xfrm>
            <a:off x="1109663" y="5753100"/>
            <a:ext cx="7932737" cy="369332"/>
          </a:xfrm>
          <a:prstGeom prst="rect">
            <a:avLst/>
          </a:prstGeom>
          <a:noFill/>
          <a:ln w="9525">
            <a:noFill/>
            <a:miter lim="800000"/>
            <a:headEnd/>
            <a:tailEnd/>
          </a:ln>
          <a:effectLst/>
        </p:spPr>
        <p:txBody>
          <a:bodyPr>
            <a:spAutoFit/>
          </a:bodyPr>
          <a:lstStyle/>
          <a:p>
            <a:r>
              <a:rPr lang="en-US" sz="1800" b="0" dirty="0">
                <a:solidFill>
                  <a:schemeClr val="tx1"/>
                </a:solidFill>
                <a:latin typeface="Arial Narrow" pitchFamily="34" charset="0"/>
              </a:rPr>
              <a:t>* If not available at NI then can be purchased from third-party vendors (ex: www.l-com.com)</a:t>
            </a:r>
          </a:p>
        </p:txBody>
      </p:sp>
      <p:sp>
        <p:nvSpPr>
          <p:cNvPr id="199749" name="Oval 69"/>
          <p:cNvSpPr>
            <a:spLocks noChangeArrowheads="1"/>
          </p:cNvSpPr>
          <p:nvPr/>
        </p:nvSpPr>
        <p:spPr bwMode="auto">
          <a:xfrm>
            <a:off x="6096000" y="850900"/>
            <a:ext cx="1447800" cy="4965700"/>
          </a:xfrm>
          <a:prstGeom prst="ellipse">
            <a:avLst/>
          </a:prstGeom>
          <a:noFill/>
          <a:ln w="57150">
            <a:solidFill>
              <a:schemeClr val="accent1"/>
            </a:solidFill>
            <a:round/>
            <a:headEnd/>
            <a:tailEnd/>
          </a:ln>
          <a:effec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7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4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0" y="0"/>
            <a:ext cx="8610600" cy="1143000"/>
          </a:xfrm>
        </p:spPr>
        <p:txBody>
          <a:bodyPr/>
          <a:lstStyle/>
          <a:p>
            <a:r>
              <a:rPr lang="en-US" b="1" dirty="0"/>
              <a:t>Mass Interconnect/</a:t>
            </a:r>
            <a:r>
              <a:rPr lang="en-US" b="1" dirty="0" err="1"/>
              <a:t>Fixturing</a:t>
            </a:r>
            <a:r>
              <a:rPr lang="en-US" b="1" dirty="0"/>
              <a:t> Compatibility</a:t>
            </a:r>
          </a:p>
        </p:txBody>
      </p:sp>
      <p:pic>
        <p:nvPicPr>
          <p:cNvPr id="202757" name="Picture 5"/>
          <p:cNvPicPr>
            <a:picLocks noChangeAspect="1" noChangeArrowheads="1"/>
          </p:cNvPicPr>
          <p:nvPr/>
        </p:nvPicPr>
        <p:blipFill>
          <a:blip r:embed="rId3" cstate="print"/>
          <a:srcRect t="10463" b="11063"/>
          <a:stretch>
            <a:fillRect/>
          </a:stretch>
        </p:blipFill>
        <p:spPr bwMode="auto">
          <a:xfrm>
            <a:off x="1691930" y="2282009"/>
            <a:ext cx="5920740" cy="3379106"/>
          </a:xfrm>
          <a:prstGeom prst="rect">
            <a:avLst/>
          </a:prstGeom>
          <a:noFill/>
          <a:ln w="9525" algn="ctr">
            <a:noFill/>
            <a:miter lim="800000"/>
            <a:headEnd type="none" w="sm" len="sm"/>
            <a:tailEnd type="none" w="sm" len="sm"/>
          </a:ln>
          <a:effectLst/>
        </p:spPr>
      </p:pic>
      <p:pic>
        <p:nvPicPr>
          <p:cNvPr id="202759" name="Picture 7" descr="http://www.macpanel.com/_borders/New-Border-2.jpg"/>
          <p:cNvPicPr>
            <a:picLocks noChangeAspect="1" noChangeArrowheads="1"/>
          </p:cNvPicPr>
          <p:nvPr/>
        </p:nvPicPr>
        <p:blipFill>
          <a:blip r:embed="rId4" r:link="rId5" cstate="print"/>
          <a:srcRect t="53465" r="63275"/>
          <a:stretch>
            <a:fillRect/>
          </a:stretch>
        </p:blipFill>
        <p:spPr bwMode="auto">
          <a:xfrm>
            <a:off x="5528310" y="1554480"/>
            <a:ext cx="2971800" cy="628650"/>
          </a:xfrm>
          <a:prstGeom prst="rect">
            <a:avLst/>
          </a:prstGeom>
          <a:noFill/>
          <a:ln w="9525">
            <a:noFill/>
            <a:miter lim="800000"/>
            <a:headEnd/>
            <a:tailEnd/>
          </a:ln>
        </p:spPr>
      </p:pic>
      <p:pic>
        <p:nvPicPr>
          <p:cNvPr id="202760" name="Picture 8" descr="VPC_Small_Logo"/>
          <p:cNvPicPr>
            <a:picLocks noChangeAspect="1" noChangeArrowheads="1"/>
          </p:cNvPicPr>
          <p:nvPr/>
        </p:nvPicPr>
        <p:blipFill>
          <a:blip r:embed="rId6" cstate="print"/>
          <a:srcRect/>
          <a:stretch>
            <a:fillRect/>
          </a:stretch>
        </p:blipFill>
        <p:spPr bwMode="auto">
          <a:xfrm>
            <a:off x="533400" y="1371600"/>
            <a:ext cx="2971800" cy="655638"/>
          </a:xfrm>
          <a:prstGeom prst="rect">
            <a:avLst/>
          </a:prstGeom>
          <a:noFill/>
        </p:spPr>
      </p:pic>
      <p:sp>
        <p:nvSpPr>
          <p:cNvPr id="6" name="Rectangle 5"/>
          <p:cNvSpPr/>
          <p:nvPr/>
        </p:nvSpPr>
        <p:spPr>
          <a:xfrm>
            <a:off x="0" y="5618864"/>
            <a:ext cx="8889356" cy="461665"/>
          </a:xfrm>
          <a:prstGeom prst="rect">
            <a:avLst/>
          </a:prstGeom>
        </p:spPr>
        <p:txBody>
          <a:bodyPr wrap="square">
            <a:spAutoFit/>
          </a:bodyPr>
          <a:lstStyle/>
          <a:p>
            <a:r>
              <a:rPr lang="en-US" b="0" dirty="0" smtClean="0">
                <a:solidFill>
                  <a:schemeClr val="tx1"/>
                </a:solidFill>
                <a:latin typeface="+mn-lt"/>
              </a:rPr>
              <a:t>Customized signal connections, designed specifically for custom applications. </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778" name="Rectangle 2"/>
          <p:cNvSpPr>
            <a:spLocks noGrp="1" noChangeArrowheads="1"/>
          </p:cNvSpPr>
          <p:nvPr>
            <p:ph type="title"/>
          </p:nvPr>
        </p:nvSpPr>
        <p:spPr>
          <a:xfrm>
            <a:off x="0" y="0"/>
            <a:ext cx="7772400" cy="1143000"/>
          </a:xfrm>
        </p:spPr>
        <p:txBody>
          <a:bodyPr/>
          <a:lstStyle/>
          <a:p>
            <a:r>
              <a:rPr lang="en-US" b="1" dirty="0" smtClean="0"/>
              <a:t>Topologies: External Relay Driver (PXI-2567)</a:t>
            </a:r>
            <a:endParaRPr lang="en-US" b="1" dirty="0"/>
          </a:p>
        </p:txBody>
      </p:sp>
      <p:sp useBgFill="1">
        <p:nvSpPr>
          <p:cNvPr id="715779" name="Oval 3"/>
          <p:cNvSpPr>
            <a:spLocks noChangeArrowheads="1"/>
          </p:cNvSpPr>
          <p:nvPr/>
        </p:nvSpPr>
        <p:spPr bwMode="auto">
          <a:xfrm>
            <a:off x="4343400" y="1676400"/>
            <a:ext cx="533400" cy="533400"/>
          </a:xfrm>
          <a:prstGeom prst="ellipse">
            <a:avLst/>
          </a:prstGeom>
          <a:ln w="12700">
            <a:solidFill>
              <a:schemeClr val="tx1"/>
            </a:solidFill>
            <a:round/>
            <a:headEnd type="none" w="sm" len="sm"/>
            <a:tailEnd type="none" w="sm" len="sm"/>
          </a:ln>
          <a:effectLst/>
        </p:spPr>
        <p:txBody>
          <a:bodyPr wrap="none" anchor="ctr"/>
          <a:lstStyle/>
          <a:p>
            <a:pPr algn="ctr"/>
            <a:r>
              <a:rPr lang="en-US" sz="1400">
                <a:solidFill>
                  <a:schemeClr val="tx1"/>
                </a:solidFill>
              </a:rPr>
              <a:t>Motor</a:t>
            </a:r>
          </a:p>
        </p:txBody>
      </p:sp>
      <p:sp>
        <p:nvSpPr>
          <p:cNvPr id="715780" name="Line 4"/>
          <p:cNvSpPr>
            <a:spLocks noChangeShapeType="1"/>
          </p:cNvSpPr>
          <p:nvPr/>
        </p:nvSpPr>
        <p:spPr bwMode="auto">
          <a:xfrm flipH="1">
            <a:off x="3379788" y="1947863"/>
            <a:ext cx="957262" cy="0"/>
          </a:xfrm>
          <a:prstGeom prst="line">
            <a:avLst/>
          </a:prstGeom>
          <a:noFill/>
          <a:ln w="12700">
            <a:solidFill>
              <a:schemeClr val="tx1"/>
            </a:solidFill>
            <a:round/>
            <a:headEnd type="none" w="sm" len="sm"/>
            <a:tailEnd type="none" w="sm" len="sm"/>
          </a:ln>
          <a:effectLst/>
        </p:spPr>
        <p:txBody>
          <a:bodyPr/>
          <a:lstStyle/>
          <a:p>
            <a:endParaRPr lang="en-US"/>
          </a:p>
        </p:txBody>
      </p:sp>
      <p:sp>
        <p:nvSpPr>
          <p:cNvPr id="715781" name="Line 5"/>
          <p:cNvSpPr>
            <a:spLocks noChangeShapeType="1"/>
          </p:cNvSpPr>
          <p:nvPr/>
        </p:nvSpPr>
        <p:spPr bwMode="auto">
          <a:xfrm>
            <a:off x="3379788" y="1943100"/>
            <a:ext cx="4762" cy="495300"/>
          </a:xfrm>
          <a:prstGeom prst="line">
            <a:avLst/>
          </a:prstGeom>
          <a:noFill/>
          <a:ln w="12700">
            <a:solidFill>
              <a:schemeClr val="tx1"/>
            </a:solidFill>
            <a:round/>
            <a:headEnd type="none" w="sm" len="sm"/>
            <a:tailEnd type="none" w="sm" len="sm"/>
          </a:ln>
          <a:effectLst/>
        </p:spPr>
        <p:txBody>
          <a:bodyPr/>
          <a:lstStyle/>
          <a:p>
            <a:endParaRPr lang="en-US"/>
          </a:p>
        </p:txBody>
      </p:sp>
      <p:sp useBgFill="1">
        <p:nvSpPr>
          <p:cNvPr id="715782" name="Oval 6"/>
          <p:cNvSpPr>
            <a:spLocks noChangeArrowheads="1"/>
          </p:cNvSpPr>
          <p:nvPr/>
        </p:nvSpPr>
        <p:spPr bwMode="auto">
          <a:xfrm>
            <a:off x="3098800" y="2438400"/>
            <a:ext cx="533400" cy="533400"/>
          </a:xfrm>
          <a:prstGeom prst="ellipse">
            <a:avLst/>
          </a:prstGeom>
          <a:ln w="12700">
            <a:solidFill>
              <a:schemeClr val="tx1"/>
            </a:solidFill>
            <a:round/>
            <a:headEnd type="none" w="sm" len="sm"/>
            <a:tailEnd type="none" w="sm" len="sm"/>
          </a:ln>
          <a:effectLst/>
        </p:spPr>
        <p:txBody>
          <a:bodyPr wrap="none" anchor="ctr"/>
          <a:lstStyle/>
          <a:p>
            <a:pPr algn="ctr"/>
            <a:endParaRPr lang="en-US" sz="1400">
              <a:solidFill>
                <a:schemeClr val="tx1"/>
              </a:solidFill>
            </a:endParaRPr>
          </a:p>
        </p:txBody>
      </p:sp>
      <p:sp>
        <p:nvSpPr>
          <p:cNvPr id="715783" name="Line 7"/>
          <p:cNvSpPr>
            <a:spLocks noChangeShapeType="1"/>
          </p:cNvSpPr>
          <p:nvPr/>
        </p:nvSpPr>
        <p:spPr bwMode="auto">
          <a:xfrm>
            <a:off x="3387725" y="2979738"/>
            <a:ext cx="4763" cy="495300"/>
          </a:xfrm>
          <a:prstGeom prst="line">
            <a:avLst/>
          </a:prstGeom>
          <a:noFill/>
          <a:ln w="12700">
            <a:solidFill>
              <a:schemeClr val="tx1"/>
            </a:solidFill>
            <a:round/>
            <a:headEnd type="none" w="sm" len="sm"/>
            <a:tailEnd type="none" w="sm" len="sm"/>
          </a:ln>
          <a:effectLst/>
        </p:spPr>
        <p:txBody>
          <a:bodyPr/>
          <a:lstStyle/>
          <a:p>
            <a:endParaRPr lang="en-US"/>
          </a:p>
        </p:txBody>
      </p:sp>
      <p:sp>
        <p:nvSpPr>
          <p:cNvPr id="715784" name="Line 8"/>
          <p:cNvSpPr>
            <a:spLocks noChangeShapeType="1"/>
          </p:cNvSpPr>
          <p:nvPr/>
        </p:nvSpPr>
        <p:spPr bwMode="auto">
          <a:xfrm flipH="1">
            <a:off x="3397250" y="3475038"/>
            <a:ext cx="798513" cy="0"/>
          </a:xfrm>
          <a:prstGeom prst="line">
            <a:avLst/>
          </a:prstGeom>
          <a:noFill/>
          <a:ln w="12700">
            <a:solidFill>
              <a:schemeClr val="tx1"/>
            </a:solidFill>
            <a:round/>
            <a:headEnd type="none" w="sm" len="sm"/>
            <a:tailEnd type="none" w="sm" len="sm"/>
          </a:ln>
          <a:effectLst/>
        </p:spPr>
        <p:txBody>
          <a:bodyPr/>
          <a:lstStyle/>
          <a:p>
            <a:endParaRPr lang="en-US"/>
          </a:p>
        </p:txBody>
      </p:sp>
      <p:sp>
        <p:nvSpPr>
          <p:cNvPr id="715785" name="Line 9"/>
          <p:cNvSpPr>
            <a:spLocks noChangeShapeType="1"/>
          </p:cNvSpPr>
          <p:nvPr/>
        </p:nvSpPr>
        <p:spPr bwMode="auto">
          <a:xfrm flipH="1">
            <a:off x="4883150" y="1936750"/>
            <a:ext cx="957263" cy="0"/>
          </a:xfrm>
          <a:prstGeom prst="line">
            <a:avLst/>
          </a:prstGeom>
          <a:noFill/>
          <a:ln w="12700">
            <a:solidFill>
              <a:schemeClr val="tx1"/>
            </a:solidFill>
            <a:round/>
            <a:headEnd type="none" w="sm" len="sm"/>
            <a:tailEnd type="none" w="sm" len="sm"/>
          </a:ln>
          <a:effectLst/>
        </p:spPr>
        <p:txBody>
          <a:bodyPr/>
          <a:lstStyle/>
          <a:p>
            <a:endParaRPr lang="en-US"/>
          </a:p>
        </p:txBody>
      </p:sp>
      <p:sp>
        <p:nvSpPr>
          <p:cNvPr id="715786" name="Line 10"/>
          <p:cNvSpPr>
            <a:spLocks noChangeShapeType="1"/>
          </p:cNvSpPr>
          <p:nvPr/>
        </p:nvSpPr>
        <p:spPr bwMode="auto">
          <a:xfrm>
            <a:off x="5832475" y="1933575"/>
            <a:ext cx="0" cy="1520825"/>
          </a:xfrm>
          <a:prstGeom prst="line">
            <a:avLst/>
          </a:prstGeom>
          <a:noFill/>
          <a:ln w="12700">
            <a:solidFill>
              <a:schemeClr val="tx1"/>
            </a:solidFill>
            <a:round/>
            <a:headEnd type="none" w="sm" len="sm"/>
            <a:tailEnd type="none" w="sm" len="sm"/>
          </a:ln>
          <a:effectLst/>
        </p:spPr>
        <p:txBody>
          <a:bodyPr/>
          <a:lstStyle/>
          <a:p>
            <a:endParaRPr lang="en-US"/>
          </a:p>
        </p:txBody>
      </p:sp>
      <p:grpSp>
        <p:nvGrpSpPr>
          <p:cNvPr id="2" name="Group 11"/>
          <p:cNvGrpSpPr>
            <a:grpSpLocks/>
          </p:cNvGrpSpPr>
          <p:nvPr/>
        </p:nvGrpSpPr>
        <p:grpSpPr bwMode="auto">
          <a:xfrm>
            <a:off x="4203700" y="3213100"/>
            <a:ext cx="900113" cy="738188"/>
            <a:chOff x="3184" y="2024"/>
            <a:chExt cx="567" cy="465"/>
          </a:xfrm>
        </p:grpSpPr>
        <p:sp useBgFill="1">
          <p:nvSpPr>
            <p:cNvPr id="715788" name="Rectangle 12"/>
            <p:cNvSpPr>
              <a:spLocks noChangeArrowheads="1"/>
            </p:cNvSpPr>
            <p:nvPr/>
          </p:nvSpPr>
          <p:spPr bwMode="auto">
            <a:xfrm>
              <a:off x="3186" y="2024"/>
              <a:ext cx="564" cy="465"/>
            </a:xfrm>
            <a:prstGeom prst="rect">
              <a:avLst/>
            </a:prstGeom>
            <a:ln w="12700">
              <a:solidFill>
                <a:schemeClr val="tx1"/>
              </a:solidFill>
              <a:miter lim="800000"/>
              <a:headEnd type="none" w="sm" len="sm"/>
              <a:tailEnd type="none" w="sm" len="sm"/>
            </a:ln>
            <a:effectLst/>
          </p:spPr>
          <p:txBody>
            <a:bodyPr wrap="none" anchor="ctr"/>
            <a:lstStyle/>
            <a:p>
              <a:pPr algn="ctr"/>
              <a:endParaRPr lang="en-US" sz="800">
                <a:solidFill>
                  <a:schemeClr val="tx1"/>
                </a:solidFill>
              </a:endParaRPr>
            </a:p>
            <a:p>
              <a:pPr algn="ctr"/>
              <a:endParaRPr lang="en-US" sz="800">
                <a:solidFill>
                  <a:schemeClr val="tx1"/>
                </a:solidFill>
              </a:endParaRPr>
            </a:p>
            <a:p>
              <a:pPr algn="ctr"/>
              <a:endParaRPr lang="en-US" sz="800">
                <a:solidFill>
                  <a:schemeClr val="tx1"/>
                </a:solidFill>
              </a:endParaRPr>
            </a:p>
            <a:p>
              <a:pPr algn="ctr"/>
              <a:endParaRPr lang="en-US" sz="800">
                <a:solidFill>
                  <a:schemeClr val="tx1"/>
                </a:solidFill>
              </a:endParaRPr>
            </a:p>
            <a:p>
              <a:pPr algn="ctr"/>
              <a:r>
                <a:rPr lang="en-US" sz="800">
                  <a:solidFill>
                    <a:schemeClr val="tx1"/>
                  </a:solidFill>
                </a:rPr>
                <a:t> High Power</a:t>
              </a:r>
            </a:p>
            <a:p>
              <a:pPr algn="ctr"/>
              <a:r>
                <a:rPr lang="en-US" sz="800">
                  <a:solidFill>
                    <a:schemeClr val="tx1"/>
                  </a:solidFill>
                </a:rPr>
                <a:t>Relay</a:t>
              </a:r>
            </a:p>
          </p:txBody>
        </p:sp>
        <p:sp>
          <p:nvSpPr>
            <p:cNvPr id="715789" name="Line 13"/>
            <p:cNvSpPr>
              <a:spLocks noChangeShapeType="1"/>
            </p:cNvSpPr>
            <p:nvPr/>
          </p:nvSpPr>
          <p:spPr bwMode="auto">
            <a:xfrm>
              <a:off x="3189" y="2189"/>
              <a:ext cx="222" cy="0"/>
            </a:xfrm>
            <a:prstGeom prst="line">
              <a:avLst/>
            </a:prstGeom>
            <a:noFill/>
            <a:ln w="12700">
              <a:solidFill>
                <a:schemeClr val="tx1"/>
              </a:solidFill>
              <a:round/>
              <a:headEnd type="none" w="sm" len="sm"/>
              <a:tailEnd type="none" w="sm" len="sm"/>
            </a:ln>
            <a:effectLst/>
          </p:spPr>
          <p:txBody>
            <a:bodyPr/>
            <a:lstStyle/>
            <a:p>
              <a:endParaRPr lang="en-US"/>
            </a:p>
          </p:txBody>
        </p:sp>
        <p:sp>
          <p:nvSpPr>
            <p:cNvPr id="715790" name="Line 14"/>
            <p:cNvSpPr>
              <a:spLocks noChangeShapeType="1"/>
            </p:cNvSpPr>
            <p:nvPr/>
          </p:nvSpPr>
          <p:spPr bwMode="auto">
            <a:xfrm>
              <a:off x="3435" y="2102"/>
              <a:ext cx="135" cy="87"/>
            </a:xfrm>
            <a:prstGeom prst="line">
              <a:avLst/>
            </a:prstGeom>
            <a:noFill/>
            <a:ln w="12700">
              <a:solidFill>
                <a:schemeClr val="tx1"/>
              </a:solidFill>
              <a:round/>
              <a:headEnd type="none" w="sm" len="sm"/>
              <a:tailEnd type="none" w="sm" len="sm"/>
            </a:ln>
            <a:effectLst/>
          </p:spPr>
          <p:txBody>
            <a:bodyPr/>
            <a:lstStyle/>
            <a:p>
              <a:endParaRPr lang="en-US"/>
            </a:p>
          </p:txBody>
        </p:sp>
        <p:sp>
          <p:nvSpPr>
            <p:cNvPr id="715791" name="Line 15"/>
            <p:cNvSpPr>
              <a:spLocks noChangeShapeType="1"/>
            </p:cNvSpPr>
            <p:nvPr/>
          </p:nvSpPr>
          <p:spPr bwMode="auto">
            <a:xfrm>
              <a:off x="3565" y="2187"/>
              <a:ext cx="186" cy="0"/>
            </a:xfrm>
            <a:prstGeom prst="line">
              <a:avLst/>
            </a:prstGeom>
            <a:noFill/>
            <a:ln w="12700">
              <a:solidFill>
                <a:schemeClr val="tx1"/>
              </a:solidFill>
              <a:round/>
              <a:headEnd type="none" w="sm" len="sm"/>
              <a:tailEnd type="none" w="sm" len="sm"/>
            </a:ln>
            <a:effectLst/>
          </p:spPr>
          <p:txBody>
            <a:bodyPr/>
            <a:lstStyle/>
            <a:p>
              <a:endParaRPr lang="en-US"/>
            </a:p>
          </p:txBody>
        </p:sp>
        <p:grpSp>
          <p:nvGrpSpPr>
            <p:cNvPr id="3" name="Group 16"/>
            <p:cNvGrpSpPr>
              <a:grpSpLocks/>
            </p:cNvGrpSpPr>
            <p:nvPr/>
          </p:nvGrpSpPr>
          <p:grpSpPr bwMode="auto">
            <a:xfrm rot="-207523">
              <a:off x="3343" y="2270"/>
              <a:ext cx="241" cy="65"/>
              <a:chOff x="2193" y="2648"/>
              <a:chExt cx="451" cy="98"/>
            </a:xfrm>
          </p:grpSpPr>
          <p:sp>
            <p:nvSpPr>
              <p:cNvPr id="715793" name="Freeform 17"/>
              <p:cNvSpPr>
                <a:spLocks/>
              </p:cNvSpPr>
              <p:nvPr/>
            </p:nvSpPr>
            <p:spPr bwMode="auto">
              <a:xfrm>
                <a:off x="2193" y="2648"/>
                <a:ext cx="153" cy="85"/>
              </a:xfrm>
              <a:custGeom>
                <a:avLst/>
                <a:gdLst/>
                <a:ahLst/>
                <a:cxnLst>
                  <a:cxn ang="0">
                    <a:pos x="0" y="79"/>
                  </a:cxn>
                  <a:cxn ang="0">
                    <a:pos x="84" y="1"/>
                  </a:cxn>
                  <a:cxn ang="0">
                    <a:pos x="153" y="85"/>
                  </a:cxn>
                </a:cxnLst>
                <a:rect l="0" t="0" r="r" b="b"/>
                <a:pathLst>
                  <a:path w="153" h="85">
                    <a:moveTo>
                      <a:pt x="0" y="79"/>
                    </a:moveTo>
                    <a:cubicBezTo>
                      <a:pt x="29" y="39"/>
                      <a:pt x="59" y="0"/>
                      <a:pt x="84" y="1"/>
                    </a:cubicBezTo>
                    <a:cubicBezTo>
                      <a:pt x="109" y="2"/>
                      <a:pt x="142" y="71"/>
                      <a:pt x="153" y="85"/>
                    </a:cubicBezTo>
                  </a:path>
                </a:pathLst>
              </a:custGeom>
              <a:noFill/>
              <a:ln w="12700" cap="flat" cmpd="sng">
                <a:solidFill>
                  <a:schemeClr val="tx1"/>
                </a:solidFill>
                <a:prstDash val="solid"/>
                <a:round/>
                <a:headEnd type="none" w="sm" len="sm"/>
                <a:tailEnd type="none" w="sm" len="sm"/>
              </a:ln>
              <a:effectLst/>
            </p:spPr>
            <p:txBody>
              <a:bodyPr/>
              <a:lstStyle/>
              <a:p>
                <a:endParaRPr lang="en-US"/>
              </a:p>
            </p:txBody>
          </p:sp>
          <p:sp>
            <p:nvSpPr>
              <p:cNvPr id="715794" name="Freeform 18"/>
              <p:cNvSpPr>
                <a:spLocks/>
              </p:cNvSpPr>
              <p:nvPr/>
            </p:nvSpPr>
            <p:spPr bwMode="auto">
              <a:xfrm>
                <a:off x="2342" y="2659"/>
                <a:ext cx="153" cy="85"/>
              </a:xfrm>
              <a:custGeom>
                <a:avLst/>
                <a:gdLst/>
                <a:ahLst/>
                <a:cxnLst>
                  <a:cxn ang="0">
                    <a:pos x="0" y="79"/>
                  </a:cxn>
                  <a:cxn ang="0">
                    <a:pos x="84" y="1"/>
                  </a:cxn>
                  <a:cxn ang="0">
                    <a:pos x="153" y="85"/>
                  </a:cxn>
                </a:cxnLst>
                <a:rect l="0" t="0" r="r" b="b"/>
                <a:pathLst>
                  <a:path w="153" h="85">
                    <a:moveTo>
                      <a:pt x="0" y="79"/>
                    </a:moveTo>
                    <a:cubicBezTo>
                      <a:pt x="29" y="39"/>
                      <a:pt x="59" y="0"/>
                      <a:pt x="84" y="1"/>
                    </a:cubicBezTo>
                    <a:cubicBezTo>
                      <a:pt x="109" y="2"/>
                      <a:pt x="142" y="71"/>
                      <a:pt x="153" y="85"/>
                    </a:cubicBezTo>
                  </a:path>
                </a:pathLst>
              </a:custGeom>
              <a:noFill/>
              <a:ln w="12700" cap="flat" cmpd="sng">
                <a:solidFill>
                  <a:schemeClr val="tx1"/>
                </a:solidFill>
                <a:prstDash val="solid"/>
                <a:round/>
                <a:headEnd type="none" w="sm" len="sm"/>
                <a:tailEnd type="none" w="sm" len="sm"/>
              </a:ln>
              <a:effectLst/>
            </p:spPr>
            <p:txBody>
              <a:bodyPr/>
              <a:lstStyle/>
              <a:p>
                <a:endParaRPr lang="en-US"/>
              </a:p>
            </p:txBody>
          </p:sp>
          <p:sp>
            <p:nvSpPr>
              <p:cNvPr id="715795" name="Freeform 19"/>
              <p:cNvSpPr>
                <a:spLocks/>
              </p:cNvSpPr>
              <p:nvPr/>
            </p:nvSpPr>
            <p:spPr bwMode="auto">
              <a:xfrm>
                <a:off x="2491" y="2661"/>
                <a:ext cx="153" cy="85"/>
              </a:xfrm>
              <a:custGeom>
                <a:avLst/>
                <a:gdLst/>
                <a:ahLst/>
                <a:cxnLst>
                  <a:cxn ang="0">
                    <a:pos x="0" y="79"/>
                  </a:cxn>
                  <a:cxn ang="0">
                    <a:pos x="84" y="1"/>
                  </a:cxn>
                  <a:cxn ang="0">
                    <a:pos x="153" y="85"/>
                  </a:cxn>
                </a:cxnLst>
                <a:rect l="0" t="0" r="r" b="b"/>
                <a:pathLst>
                  <a:path w="153" h="85">
                    <a:moveTo>
                      <a:pt x="0" y="79"/>
                    </a:moveTo>
                    <a:cubicBezTo>
                      <a:pt x="29" y="39"/>
                      <a:pt x="59" y="0"/>
                      <a:pt x="84" y="1"/>
                    </a:cubicBezTo>
                    <a:cubicBezTo>
                      <a:pt x="109" y="2"/>
                      <a:pt x="142" y="71"/>
                      <a:pt x="153" y="85"/>
                    </a:cubicBezTo>
                  </a:path>
                </a:pathLst>
              </a:custGeom>
              <a:noFill/>
              <a:ln w="12700" cap="flat" cmpd="sng">
                <a:solidFill>
                  <a:schemeClr val="tx1"/>
                </a:solidFill>
                <a:prstDash val="solid"/>
                <a:round/>
                <a:headEnd type="none" w="sm" len="sm"/>
                <a:tailEnd type="none" w="sm" len="sm"/>
              </a:ln>
              <a:effectLst/>
            </p:spPr>
            <p:txBody>
              <a:bodyPr/>
              <a:lstStyle/>
              <a:p>
                <a:endParaRPr lang="en-US"/>
              </a:p>
            </p:txBody>
          </p:sp>
        </p:grpSp>
        <p:sp>
          <p:nvSpPr>
            <p:cNvPr id="715796" name="Line 20"/>
            <p:cNvSpPr>
              <a:spLocks noChangeShapeType="1"/>
            </p:cNvSpPr>
            <p:nvPr/>
          </p:nvSpPr>
          <p:spPr bwMode="auto">
            <a:xfrm flipH="1">
              <a:off x="3184" y="2328"/>
              <a:ext cx="162" cy="0"/>
            </a:xfrm>
            <a:prstGeom prst="line">
              <a:avLst/>
            </a:prstGeom>
            <a:noFill/>
            <a:ln w="12700">
              <a:solidFill>
                <a:schemeClr val="tx1"/>
              </a:solidFill>
              <a:round/>
              <a:headEnd type="none" w="sm" len="sm"/>
              <a:tailEnd type="none" w="sm" len="sm"/>
            </a:ln>
            <a:effectLst/>
          </p:spPr>
          <p:txBody>
            <a:bodyPr/>
            <a:lstStyle/>
            <a:p>
              <a:endParaRPr lang="en-US"/>
            </a:p>
          </p:txBody>
        </p:sp>
        <p:sp>
          <p:nvSpPr>
            <p:cNvPr id="715797" name="Line 21"/>
            <p:cNvSpPr>
              <a:spLocks noChangeShapeType="1"/>
            </p:cNvSpPr>
            <p:nvPr/>
          </p:nvSpPr>
          <p:spPr bwMode="auto">
            <a:xfrm>
              <a:off x="3583" y="2325"/>
              <a:ext cx="165" cy="0"/>
            </a:xfrm>
            <a:prstGeom prst="line">
              <a:avLst/>
            </a:prstGeom>
            <a:noFill/>
            <a:ln w="12700">
              <a:solidFill>
                <a:schemeClr val="tx1"/>
              </a:solidFill>
              <a:round/>
              <a:headEnd type="none" w="sm" len="sm"/>
              <a:tailEnd type="none" w="sm" len="sm"/>
            </a:ln>
            <a:effectLst/>
          </p:spPr>
          <p:txBody>
            <a:bodyPr/>
            <a:lstStyle/>
            <a:p>
              <a:endParaRPr lang="en-US"/>
            </a:p>
          </p:txBody>
        </p:sp>
      </p:grpSp>
      <p:grpSp>
        <p:nvGrpSpPr>
          <p:cNvPr id="4" name="Group 52"/>
          <p:cNvGrpSpPr>
            <a:grpSpLocks/>
          </p:cNvGrpSpPr>
          <p:nvPr/>
        </p:nvGrpSpPr>
        <p:grpSpPr bwMode="auto">
          <a:xfrm>
            <a:off x="3106738" y="3690938"/>
            <a:ext cx="2768600" cy="1627187"/>
            <a:chOff x="1957" y="2325"/>
            <a:chExt cx="1744" cy="1025"/>
          </a:xfrm>
        </p:grpSpPr>
        <p:grpSp>
          <p:nvGrpSpPr>
            <p:cNvPr id="5" name="Group 27"/>
            <p:cNvGrpSpPr>
              <a:grpSpLocks/>
            </p:cNvGrpSpPr>
            <p:nvPr/>
          </p:nvGrpSpPr>
          <p:grpSpPr bwMode="auto">
            <a:xfrm>
              <a:off x="3215" y="2325"/>
              <a:ext cx="486" cy="273"/>
              <a:chOff x="3751" y="2325"/>
              <a:chExt cx="486" cy="273"/>
            </a:xfrm>
          </p:grpSpPr>
          <p:sp>
            <p:nvSpPr>
              <p:cNvPr id="715804" name="Line 28"/>
              <p:cNvSpPr>
                <a:spLocks noChangeShapeType="1"/>
              </p:cNvSpPr>
              <p:nvPr/>
            </p:nvSpPr>
            <p:spPr bwMode="auto">
              <a:xfrm>
                <a:off x="3751" y="2325"/>
                <a:ext cx="486" cy="0"/>
              </a:xfrm>
              <a:prstGeom prst="line">
                <a:avLst/>
              </a:prstGeom>
              <a:noFill/>
              <a:ln w="12700">
                <a:solidFill>
                  <a:schemeClr val="tx1"/>
                </a:solidFill>
                <a:round/>
                <a:headEnd type="none" w="sm" len="sm"/>
                <a:tailEnd type="none" w="sm" len="sm"/>
              </a:ln>
              <a:effectLst/>
            </p:spPr>
            <p:txBody>
              <a:bodyPr/>
              <a:lstStyle/>
              <a:p>
                <a:endParaRPr lang="en-US"/>
              </a:p>
            </p:txBody>
          </p:sp>
          <p:sp>
            <p:nvSpPr>
              <p:cNvPr id="715805" name="Line 29"/>
              <p:cNvSpPr>
                <a:spLocks noChangeShapeType="1"/>
              </p:cNvSpPr>
              <p:nvPr/>
            </p:nvSpPr>
            <p:spPr bwMode="auto">
              <a:xfrm>
                <a:off x="4231" y="2325"/>
                <a:ext cx="0" cy="273"/>
              </a:xfrm>
              <a:prstGeom prst="line">
                <a:avLst/>
              </a:prstGeom>
              <a:noFill/>
              <a:ln w="12700">
                <a:solidFill>
                  <a:schemeClr val="tx1"/>
                </a:solidFill>
                <a:round/>
                <a:headEnd type="none" w="sm" len="sm"/>
                <a:tailEnd type="none" w="sm" len="sm"/>
              </a:ln>
              <a:effectLst/>
            </p:spPr>
            <p:txBody>
              <a:bodyPr/>
              <a:lstStyle/>
              <a:p>
                <a:endParaRPr lang="en-US"/>
              </a:p>
            </p:txBody>
          </p:sp>
        </p:grpSp>
        <p:grpSp>
          <p:nvGrpSpPr>
            <p:cNvPr id="6" name="Group 51"/>
            <p:cNvGrpSpPr>
              <a:grpSpLocks/>
            </p:cNvGrpSpPr>
            <p:nvPr/>
          </p:nvGrpSpPr>
          <p:grpSpPr bwMode="auto">
            <a:xfrm>
              <a:off x="1957" y="2328"/>
              <a:ext cx="1740" cy="1022"/>
              <a:chOff x="1957" y="2328"/>
              <a:chExt cx="1740" cy="1022"/>
            </a:xfrm>
          </p:grpSpPr>
          <p:grpSp>
            <p:nvGrpSpPr>
              <p:cNvPr id="7" name="Group 22"/>
              <p:cNvGrpSpPr>
                <a:grpSpLocks/>
              </p:cNvGrpSpPr>
              <p:nvPr/>
            </p:nvGrpSpPr>
            <p:grpSpPr bwMode="auto">
              <a:xfrm>
                <a:off x="1957" y="2328"/>
                <a:ext cx="694" cy="680"/>
                <a:chOff x="2493" y="2328"/>
                <a:chExt cx="694" cy="680"/>
              </a:xfrm>
            </p:grpSpPr>
            <p:grpSp>
              <p:nvGrpSpPr>
                <p:cNvPr id="8" name="Group 23"/>
                <p:cNvGrpSpPr>
                  <a:grpSpLocks/>
                </p:cNvGrpSpPr>
                <p:nvPr/>
              </p:nvGrpSpPr>
              <p:grpSpPr bwMode="auto">
                <a:xfrm>
                  <a:off x="2662" y="2328"/>
                  <a:ext cx="525" cy="351"/>
                  <a:chOff x="2662" y="2328"/>
                  <a:chExt cx="525" cy="351"/>
                </a:xfrm>
              </p:grpSpPr>
              <p:sp>
                <p:nvSpPr>
                  <p:cNvPr id="715800" name="Line 24"/>
                  <p:cNvSpPr>
                    <a:spLocks noChangeShapeType="1"/>
                  </p:cNvSpPr>
                  <p:nvPr/>
                </p:nvSpPr>
                <p:spPr bwMode="auto">
                  <a:xfrm flipH="1">
                    <a:off x="2662" y="2328"/>
                    <a:ext cx="525" cy="0"/>
                  </a:xfrm>
                  <a:prstGeom prst="line">
                    <a:avLst/>
                  </a:prstGeom>
                  <a:noFill/>
                  <a:ln w="12700">
                    <a:solidFill>
                      <a:schemeClr val="tx1"/>
                    </a:solidFill>
                    <a:round/>
                    <a:headEnd type="none" w="sm" len="sm"/>
                    <a:tailEnd type="none" w="sm" len="sm"/>
                  </a:ln>
                  <a:effectLst/>
                </p:spPr>
                <p:txBody>
                  <a:bodyPr/>
                  <a:lstStyle/>
                  <a:p>
                    <a:endParaRPr lang="en-US"/>
                  </a:p>
                </p:txBody>
              </p:sp>
              <p:sp>
                <p:nvSpPr>
                  <p:cNvPr id="715801" name="Line 25"/>
                  <p:cNvSpPr>
                    <a:spLocks noChangeShapeType="1"/>
                  </p:cNvSpPr>
                  <p:nvPr/>
                </p:nvSpPr>
                <p:spPr bwMode="auto">
                  <a:xfrm>
                    <a:off x="2662" y="2334"/>
                    <a:ext cx="0" cy="345"/>
                  </a:xfrm>
                  <a:prstGeom prst="line">
                    <a:avLst/>
                  </a:prstGeom>
                  <a:noFill/>
                  <a:ln w="12700">
                    <a:solidFill>
                      <a:schemeClr val="tx1"/>
                    </a:solidFill>
                    <a:round/>
                    <a:headEnd type="none" w="sm" len="sm"/>
                    <a:tailEnd type="none" w="sm" len="sm"/>
                  </a:ln>
                  <a:effectLst/>
                </p:spPr>
                <p:txBody>
                  <a:bodyPr/>
                  <a:lstStyle/>
                  <a:p>
                    <a:endParaRPr lang="en-US"/>
                  </a:p>
                </p:txBody>
              </p:sp>
            </p:grpSp>
            <p:sp useBgFill="1">
              <p:nvSpPr>
                <p:cNvPr id="715802" name="Oval 26"/>
                <p:cNvSpPr>
                  <a:spLocks noChangeArrowheads="1"/>
                </p:cNvSpPr>
                <p:nvPr/>
              </p:nvSpPr>
              <p:spPr bwMode="auto">
                <a:xfrm>
                  <a:off x="2493" y="2672"/>
                  <a:ext cx="336" cy="336"/>
                </a:xfrm>
                <a:prstGeom prst="ellipse">
                  <a:avLst/>
                </a:prstGeom>
                <a:ln w="12700">
                  <a:solidFill>
                    <a:schemeClr val="tx1"/>
                  </a:solidFill>
                  <a:round/>
                  <a:headEnd type="none" w="sm" len="sm"/>
                  <a:tailEnd type="none" w="sm" len="sm"/>
                </a:ln>
                <a:effectLst/>
              </p:spPr>
              <p:txBody>
                <a:bodyPr wrap="none" anchor="ctr"/>
                <a:lstStyle/>
                <a:p>
                  <a:pPr algn="ctr"/>
                  <a:r>
                    <a:rPr lang="en-US" sz="1400" dirty="0">
                      <a:solidFill>
                        <a:schemeClr val="tx1"/>
                      </a:solidFill>
                    </a:rPr>
                    <a:t>+</a:t>
                  </a:r>
                </a:p>
                <a:p>
                  <a:pPr algn="ctr"/>
                  <a:r>
                    <a:rPr lang="en-US" sz="1400" dirty="0">
                      <a:solidFill>
                        <a:schemeClr val="tx1"/>
                      </a:solidFill>
                    </a:rPr>
                    <a:t>-</a:t>
                  </a:r>
                </a:p>
              </p:txBody>
            </p:sp>
          </p:grpSp>
          <p:grpSp>
            <p:nvGrpSpPr>
              <p:cNvPr id="9" name="Group 30"/>
              <p:cNvGrpSpPr>
                <a:grpSpLocks/>
              </p:cNvGrpSpPr>
              <p:nvPr/>
            </p:nvGrpSpPr>
            <p:grpSpPr bwMode="auto">
              <a:xfrm>
                <a:off x="2120" y="3008"/>
                <a:ext cx="1577" cy="342"/>
                <a:chOff x="2656" y="3008"/>
                <a:chExt cx="1577" cy="342"/>
              </a:xfrm>
            </p:grpSpPr>
            <p:sp>
              <p:nvSpPr>
                <p:cNvPr id="715807" name="Line 31"/>
                <p:cNvSpPr>
                  <a:spLocks noChangeShapeType="1"/>
                </p:cNvSpPr>
                <p:nvPr/>
              </p:nvSpPr>
              <p:spPr bwMode="auto">
                <a:xfrm>
                  <a:off x="2658" y="3008"/>
                  <a:ext cx="0" cy="333"/>
                </a:xfrm>
                <a:prstGeom prst="line">
                  <a:avLst/>
                </a:prstGeom>
                <a:noFill/>
                <a:ln w="12700">
                  <a:solidFill>
                    <a:schemeClr val="tx1"/>
                  </a:solidFill>
                  <a:round/>
                  <a:headEnd type="none" w="sm" len="sm"/>
                  <a:tailEnd type="none" w="sm" len="sm"/>
                </a:ln>
                <a:effectLst/>
              </p:spPr>
              <p:txBody>
                <a:bodyPr/>
                <a:lstStyle/>
                <a:p>
                  <a:endParaRPr lang="en-US"/>
                </a:p>
              </p:txBody>
            </p:sp>
            <p:sp>
              <p:nvSpPr>
                <p:cNvPr id="715808" name="Line 32"/>
                <p:cNvSpPr>
                  <a:spLocks noChangeShapeType="1"/>
                </p:cNvSpPr>
                <p:nvPr/>
              </p:nvSpPr>
              <p:spPr bwMode="auto">
                <a:xfrm>
                  <a:off x="2656" y="3345"/>
                  <a:ext cx="1572" cy="3"/>
                </a:xfrm>
                <a:prstGeom prst="line">
                  <a:avLst/>
                </a:prstGeom>
                <a:noFill/>
                <a:ln w="12700">
                  <a:solidFill>
                    <a:schemeClr val="tx1"/>
                  </a:solidFill>
                  <a:round/>
                  <a:headEnd type="none" w="sm" len="sm"/>
                  <a:tailEnd type="none" w="sm" len="sm"/>
                </a:ln>
                <a:effectLst/>
              </p:spPr>
              <p:txBody>
                <a:bodyPr/>
                <a:lstStyle/>
                <a:p>
                  <a:endParaRPr lang="en-US"/>
                </a:p>
              </p:txBody>
            </p:sp>
            <p:sp>
              <p:nvSpPr>
                <p:cNvPr id="715809" name="Line 33"/>
                <p:cNvSpPr>
                  <a:spLocks noChangeShapeType="1"/>
                </p:cNvSpPr>
                <p:nvPr/>
              </p:nvSpPr>
              <p:spPr bwMode="auto">
                <a:xfrm>
                  <a:off x="4233" y="3044"/>
                  <a:ext cx="0" cy="306"/>
                </a:xfrm>
                <a:prstGeom prst="line">
                  <a:avLst/>
                </a:prstGeom>
                <a:noFill/>
                <a:ln w="12700">
                  <a:solidFill>
                    <a:schemeClr val="tx1"/>
                  </a:solidFill>
                  <a:round/>
                  <a:headEnd type="none" w="sm" len="sm"/>
                  <a:tailEnd type="none" w="sm" len="sm"/>
                </a:ln>
                <a:effectLst/>
              </p:spPr>
              <p:txBody>
                <a:bodyPr/>
                <a:lstStyle/>
                <a:p>
                  <a:endParaRPr lang="en-US"/>
                </a:p>
              </p:txBody>
            </p:sp>
          </p:grpSp>
        </p:grpSp>
      </p:grpSp>
      <p:grpSp>
        <p:nvGrpSpPr>
          <p:cNvPr id="10" name="Group 34"/>
          <p:cNvGrpSpPr>
            <a:grpSpLocks/>
          </p:cNvGrpSpPr>
          <p:nvPr/>
        </p:nvGrpSpPr>
        <p:grpSpPr bwMode="auto">
          <a:xfrm>
            <a:off x="5646738" y="4129088"/>
            <a:ext cx="1109662" cy="714375"/>
            <a:chOff x="4093" y="2601"/>
            <a:chExt cx="699" cy="450"/>
          </a:xfrm>
        </p:grpSpPr>
        <p:sp useBgFill="1">
          <p:nvSpPr>
            <p:cNvPr id="715811" name="Rectangle 35"/>
            <p:cNvSpPr>
              <a:spLocks noChangeArrowheads="1"/>
            </p:cNvSpPr>
            <p:nvPr/>
          </p:nvSpPr>
          <p:spPr bwMode="auto">
            <a:xfrm>
              <a:off x="4093" y="2601"/>
              <a:ext cx="699" cy="444"/>
            </a:xfrm>
            <a:prstGeom prst="rect">
              <a:avLst/>
            </a:prstGeom>
            <a:ln w="12700">
              <a:solidFill>
                <a:schemeClr val="tx1"/>
              </a:solidFill>
              <a:miter lim="800000"/>
              <a:headEnd type="none" w="sm" len="sm"/>
              <a:tailEnd type="none" w="sm" len="sm"/>
            </a:ln>
            <a:effectLst/>
          </p:spPr>
          <p:txBody>
            <a:bodyPr wrap="none" anchor="ctr"/>
            <a:lstStyle/>
            <a:p>
              <a:pPr algn="ctr"/>
              <a:r>
                <a:rPr lang="en-US" sz="800">
                  <a:solidFill>
                    <a:schemeClr val="tx1"/>
                  </a:solidFill>
                </a:rPr>
                <a:t>NI</a:t>
              </a:r>
            </a:p>
            <a:p>
              <a:pPr algn="ctr"/>
              <a:r>
                <a:rPr lang="en-US" sz="800">
                  <a:solidFill>
                    <a:schemeClr val="tx1"/>
                  </a:solidFill>
                </a:rPr>
                <a:t>Relay Driver</a:t>
              </a:r>
            </a:p>
          </p:txBody>
        </p:sp>
        <p:sp>
          <p:nvSpPr>
            <p:cNvPr id="715812" name="Line 36"/>
            <p:cNvSpPr>
              <a:spLocks noChangeShapeType="1"/>
            </p:cNvSpPr>
            <p:nvPr/>
          </p:nvSpPr>
          <p:spPr bwMode="auto">
            <a:xfrm>
              <a:off x="4231" y="2604"/>
              <a:ext cx="0" cy="126"/>
            </a:xfrm>
            <a:prstGeom prst="line">
              <a:avLst/>
            </a:prstGeom>
            <a:noFill/>
            <a:ln w="12700">
              <a:solidFill>
                <a:schemeClr val="tx1"/>
              </a:solidFill>
              <a:round/>
              <a:headEnd type="none" w="sm" len="sm"/>
              <a:tailEnd type="none" w="sm" len="sm"/>
            </a:ln>
            <a:effectLst/>
          </p:spPr>
          <p:txBody>
            <a:bodyPr/>
            <a:lstStyle/>
            <a:p>
              <a:endParaRPr lang="en-US"/>
            </a:p>
          </p:txBody>
        </p:sp>
        <p:sp>
          <p:nvSpPr>
            <p:cNvPr id="715813" name="Line 37"/>
            <p:cNvSpPr>
              <a:spLocks noChangeShapeType="1"/>
            </p:cNvSpPr>
            <p:nvPr/>
          </p:nvSpPr>
          <p:spPr bwMode="auto">
            <a:xfrm flipH="1">
              <a:off x="4234" y="2751"/>
              <a:ext cx="96" cy="96"/>
            </a:xfrm>
            <a:prstGeom prst="line">
              <a:avLst/>
            </a:prstGeom>
            <a:noFill/>
            <a:ln w="12700">
              <a:solidFill>
                <a:schemeClr val="tx1"/>
              </a:solidFill>
              <a:round/>
              <a:headEnd type="none" w="sm" len="sm"/>
              <a:tailEnd type="none" w="sm" len="sm"/>
            </a:ln>
            <a:effectLst/>
          </p:spPr>
          <p:txBody>
            <a:bodyPr/>
            <a:lstStyle/>
            <a:p>
              <a:endParaRPr lang="en-US"/>
            </a:p>
          </p:txBody>
        </p:sp>
        <p:sp>
          <p:nvSpPr>
            <p:cNvPr id="715814" name="Line 38"/>
            <p:cNvSpPr>
              <a:spLocks noChangeShapeType="1"/>
            </p:cNvSpPr>
            <p:nvPr/>
          </p:nvSpPr>
          <p:spPr bwMode="auto">
            <a:xfrm>
              <a:off x="4234" y="2850"/>
              <a:ext cx="0" cy="201"/>
            </a:xfrm>
            <a:prstGeom prst="line">
              <a:avLst/>
            </a:prstGeom>
            <a:noFill/>
            <a:ln w="12700">
              <a:solidFill>
                <a:schemeClr val="tx1"/>
              </a:solidFill>
              <a:round/>
              <a:headEnd type="none" w="sm" len="sm"/>
              <a:tailEnd type="none" w="sm" len="sm"/>
            </a:ln>
            <a:effectLst/>
          </p:spPr>
          <p:txBody>
            <a:bodyPr/>
            <a:lstStyle/>
            <a:p>
              <a:endParaRPr lang="en-US"/>
            </a:p>
          </p:txBody>
        </p:sp>
      </p:grpSp>
      <p:grpSp>
        <p:nvGrpSpPr>
          <p:cNvPr id="11" name="Group 39"/>
          <p:cNvGrpSpPr>
            <a:grpSpLocks/>
          </p:cNvGrpSpPr>
          <p:nvPr/>
        </p:nvGrpSpPr>
        <p:grpSpPr bwMode="auto">
          <a:xfrm>
            <a:off x="4208463" y="3235325"/>
            <a:ext cx="889000" cy="709613"/>
            <a:chOff x="1750" y="1708"/>
            <a:chExt cx="548" cy="447"/>
          </a:xfrm>
        </p:grpSpPr>
        <p:sp useBgFill="1">
          <p:nvSpPr>
            <p:cNvPr id="715816" name="Rectangle 40"/>
            <p:cNvSpPr>
              <a:spLocks noChangeArrowheads="1"/>
            </p:cNvSpPr>
            <p:nvPr/>
          </p:nvSpPr>
          <p:spPr bwMode="auto">
            <a:xfrm>
              <a:off x="1750" y="1708"/>
              <a:ext cx="548" cy="447"/>
            </a:xfrm>
            <a:prstGeom prst="rect">
              <a:avLst/>
            </a:prstGeom>
            <a:ln w="12700">
              <a:solidFill>
                <a:schemeClr val="tx1"/>
              </a:solidFill>
              <a:miter lim="800000"/>
              <a:headEnd type="none" w="sm" len="sm"/>
              <a:tailEnd type="none" w="sm" len="sm"/>
            </a:ln>
            <a:effectLst/>
          </p:spPr>
          <p:txBody>
            <a:bodyPr wrap="none" anchor="ctr"/>
            <a:lstStyle/>
            <a:p>
              <a:pPr algn="ctr"/>
              <a:r>
                <a:rPr lang="en-US" sz="800" dirty="0" smtClean="0">
                  <a:solidFill>
                    <a:schemeClr val="tx1"/>
                  </a:solidFill>
                </a:rPr>
                <a:t>NI Switch Module</a:t>
              </a:r>
              <a:endParaRPr lang="en-US" sz="800" dirty="0">
                <a:solidFill>
                  <a:schemeClr val="tx1"/>
                </a:solidFill>
              </a:endParaRPr>
            </a:p>
          </p:txBody>
        </p:sp>
        <p:sp>
          <p:nvSpPr>
            <p:cNvPr id="715817" name="Line 41"/>
            <p:cNvSpPr>
              <a:spLocks noChangeShapeType="1"/>
            </p:cNvSpPr>
            <p:nvPr/>
          </p:nvSpPr>
          <p:spPr bwMode="auto">
            <a:xfrm>
              <a:off x="1753" y="1861"/>
              <a:ext cx="222" cy="0"/>
            </a:xfrm>
            <a:prstGeom prst="line">
              <a:avLst/>
            </a:prstGeom>
            <a:noFill/>
            <a:ln w="12700">
              <a:solidFill>
                <a:schemeClr val="tx1"/>
              </a:solidFill>
              <a:round/>
              <a:headEnd type="none" w="sm" len="sm"/>
              <a:tailEnd type="none" w="sm" len="sm"/>
            </a:ln>
            <a:effectLst/>
          </p:spPr>
          <p:txBody>
            <a:bodyPr/>
            <a:lstStyle/>
            <a:p>
              <a:endParaRPr lang="en-US"/>
            </a:p>
          </p:txBody>
        </p:sp>
        <p:sp>
          <p:nvSpPr>
            <p:cNvPr id="715818" name="Line 42"/>
            <p:cNvSpPr>
              <a:spLocks noChangeShapeType="1"/>
            </p:cNvSpPr>
            <p:nvPr/>
          </p:nvSpPr>
          <p:spPr bwMode="auto">
            <a:xfrm>
              <a:off x="1999" y="1768"/>
              <a:ext cx="135" cy="87"/>
            </a:xfrm>
            <a:prstGeom prst="line">
              <a:avLst/>
            </a:prstGeom>
            <a:noFill/>
            <a:ln w="12700">
              <a:solidFill>
                <a:schemeClr val="tx1"/>
              </a:solidFill>
              <a:round/>
              <a:headEnd type="none" w="sm" len="sm"/>
              <a:tailEnd type="none" w="sm" len="sm"/>
            </a:ln>
            <a:effectLst/>
          </p:spPr>
          <p:txBody>
            <a:bodyPr/>
            <a:lstStyle/>
            <a:p>
              <a:endParaRPr lang="en-US"/>
            </a:p>
          </p:txBody>
        </p:sp>
        <p:sp>
          <p:nvSpPr>
            <p:cNvPr id="715819" name="Line 43"/>
            <p:cNvSpPr>
              <a:spLocks noChangeShapeType="1"/>
            </p:cNvSpPr>
            <p:nvPr/>
          </p:nvSpPr>
          <p:spPr bwMode="auto">
            <a:xfrm>
              <a:off x="2131" y="1854"/>
              <a:ext cx="162" cy="0"/>
            </a:xfrm>
            <a:prstGeom prst="line">
              <a:avLst/>
            </a:prstGeom>
            <a:noFill/>
            <a:ln w="12700">
              <a:solidFill>
                <a:schemeClr val="tx1"/>
              </a:solidFill>
              <a:round/>
              <a:headEnd type="none" w="sm" len="sm"/>
              <a:tailEnd type="none" w="sm" len="sm"/>
            </a:ln>
            <a:effectLst/>
          </p:spPr>
          <p:txBody>
            <a:bodyPr/>
            <a:lstStyle/>
            <a:p>
              <a:endParaRPr lang="en-US"/>
            </a:p>
          </p:txBody>
        </p:sp>
      </p:grpSp>
      <p:sp>
        <p:nvSpPr>
          <p:cNvPr id="715820" name="Line 44"/>
          <p:cNvSpPr>
            <a:spLocks noChangeShapeType="1"/>
          </p:cNvSpPr>
          <p:nvPr/>
        </p:nvSpPr>
        <p:spPr bwMode="auto">
          <a:xfrm flipH="1" flipV="1">
            <a:off x="5102225" y="3459163"/>
            <a:ext cx="727075" cy="0"/>
          </a:xfrm>
          <a:prstGeom prst="line">
            <a:avLst/>
          </a:prstGeom>
          <a:noFill/>
          <a:ln w="12700">
            <a:solidFill>
              <a:schemeClr val="tx1"/>
            </a:solidFill>
            <a:round/>
            <a:headEnd type="none" w="sm" len="sm"/>
            <a:tailEnd type="none" w="sm" len="sm"/>
          </a:ln>
          <a:effectLst/>
        </p:spPr>
        <p:txBody>
          <a:bodyPr/>
          <a:lstStyle/>
          <a:p>
            <a:endParaRPr lang="en-US"/>
          </a:p>
        </p:txBody>
      </p:sp>
      <p:grpSp>
        <p:nvGrpSpPr>
          <p:cNvPr id="12" name="Group 50"/>
          <p:cNvGrpSpPr>
            <a:grpSpLocks/>
          </p:cNvGrpSpPr>
          <p:nvPr/>
        </p:nvGrpSpPr>
        <p:grpSpPr bwMode="auto">
          <a:xfrm>
            <a:off x="1608138" y="1270000"/>
            <a:ext cx="2582862" cy="677863"/>
            <a:chOff x="1013" y="800"/>
            <a:chExt cx="1627" cy="427"/>
          </a:xfrm>
        </p:grpSpPr>
        <p:sp>
          <p:nvSpPr>
            <p:cNvPr id="715822" name="Line 46"/>
            <p:cNvSpPr>
              <a:spLocks noChangeShapeType="1"/>
            </p:cNvSpPr>
            <p:nvPr/>
          </p:nvSpPr>
          <p:spPr bwMode="auto">
            <a:xfrm flipH="1">
              <a:off x="2107" y="1224"/>
              <a:ext cx="3" cy="3"/>
            </a:xfrm>
            <a:prstGeom prst="line">
              <a:avLst/>
            </a:prstGeom>
            <a:noFill/>
            <a:ln w="12700">
              <a:solidFill>
                <a:schemeClr val="tx1"/>
              </a:solidFill>
              <a:round/>
              <a:headEnd type="none" w="sm" len="sm"/>
              <a:tailEnd type="none" w="sm" len="sm"/>
            </a:ln>
            <a:effectLst/>
          </p:spPr>
          <p:txBody>
            <a:bodyPr/>
            <a:lstStyle/>
            <a:p>
              <a:endParaRPr lang="en-US"/>
            </a:p>
          </p:txBody>
        </p:sp>
        <p:sp>
          <p:nvSpPr>
            <p:cNvPr id="715823" name="Text Box 47"/>
            <p:cNvSpPr txBox="1">
              <a:spLocks noChangeArrowheads="1"/>
            </p:cNvSpPr>
            <p:nvPr/>
          </p:nvSpPr>
          <p:spPr bwMode="auto">
            <a:xfrm>
              <a:off x="1013" y="800"/>
              <a:ext cx="1627" cy="212"/>
            </a:xfrm>
            <a:prstGeom prst="rect">
              <a:avLst/>
            </a:prstGeom>
            <a:noFill/>
            <a:ln w="12700">
              <a:noFill/>
              <a:miter lim="800000"/>
              <a:headEnd type="none" w="sm" len="sm"/>
              <a:tailEnd type="none" w="sm" len="sm"/>
            </a:ln>
            <a:effectLst/>
          </p:spPr>
          <p:txBody>
            <a:bodyPr wrap="none">
              <a:spAutoFit/>
            </a:bodyPr>
            <a:lstStyle/>
            <a:p>
              <a:r>
                <a:rPr lang="en-US" sz="1600" dirty="0">
                  <a:solidFill>
                    <a:schemeClr val="tx1"/>
                  </a:solidFill>
                </a:rPr>
                <a:t>High voltage/current motor</a:t>
              </a:r>
            </a:p>
          </p:txBody>
        </p:sp>
        <p:sp>
          <p:nvSpPr>
            <p:cNvPr id="715824" name="Line 48"/>
            <p:cNvSpPr>
              <a:spLocks noChangeShapeType="1"/>
            </p:cNvSpPr>
            <p:nvPr/>
          </p:nvSpPr>
          <p:spPr bwMode="auto">
            <a:xfrm>
              <a:off x="2016" y="1040"/>
              <a:ext cx="560" cy="120"/>
            </a:xfrm>
            <a:prstGeom prst="line">
              <a:avLst/>
            </a:prstGeom>
            <a:noFill/>
            <a:ln w="12700">
              <a:solidFill>
                <a:schemeClr val="tx1"/>
              </a:solidFill>
              <a:round/>
              <a:headEnd type="none" w="sm" len="sm"/>
              <a:tailEnd type="triangle" w="sm" len="sm"/>
            </a:ln>
            <a:effectLst/>
          </p:spPr>
          <p:txBody>
            <a:bodyPr/>
            <a:lstStyle/>
            <a:p>
              <a:endParaRPr lang="en-US"/>
            </a:p>
          </p:txBody>
        </p:sp>
      </p:grpSp>
      <p:sp>
        <p:nvSpPr>
          <p:cNvPr id="715825" name="Freeform 49"/>
          <p:cNvSpPr>
            <a:spLocks/>
          </p:cNvSpPr>
          <p:nvPr/>
        </p:nvSpPr>
        <p:spPr bwMode="auto">
          <a:xfrm>
            <a:off x="3244850" y="2582863"/>
            <a:ext cx="279400" cy="231775"/>
          </a:xfrm>
          <a:custGeom>
            <a:avLst/>
            <a:gdLst/>
            <a:ahLst/>
            <a:cxnLst>
              <a:cxn ang="0">
                <a:pos x="0" y="205"/>
              </a:cxn>
              <a:cxn ang="0">
                <a:pos x="104" y="29"/>
              </a:cxn>
              <a:cxn ang="0">
                <a:pos x="264" y="381"/>
              </a:cxn>
              <a:cxn ang="0">
                <a:pos x="384" y="157"/>
              </a:cxn>
            </a:cxnLst>
            <a:rect l="0" t="0" r="r" b="b"/>
            <a:pathLst>
              <a:path w="384" h="402">
                <a:moveTo>
                  <a:pt x="0" y="205"/>
                </a:moveTo>
                <a:cubicBezTo>
                  <a:pt x="30" y="102"/>
                  <a:pt x="60" y="0"/>
                  <a:pt x="104" y="29"/>
                </a:cubicBezTo>
                <a:cubicBezTo>
                  <a:pt x="148" y="58"/>
                  <a:pt x="217" y="360"/>
                  <a:pt x="264" y="381"/>
                </a:cubicBezTo>
                <a:cubicBezTo>
                  <a:pt x="311" y="402"/>
                  <a:pt x="347" y="279"/>
                  <a:pt x="384" y="157"/>
                </a:cubicBezTo>
              </a:path>
            </a:pathLst>
          </a:custGeom>
          <a:noFill/>
          <a:ln w="12700" cap="flat" cmpd="sng">
            <a:solidFill>
              <a:schemeClr val="tx1"/>
            </a:solidFill>
            <a:prstDash val="solid"/>
            <a:round/>
            <a:headEnd type="none" w="sm" len="sm"/>
            <a:tailEnd type="none" w="sm" len="sm"/>
          </a:ln>
          <a:effec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1"/>
                                        </p:tgtEl>
                                        <p:attrNameLst>
                                          <p:attrName>ppt_x</p:attrName>
                                        </p:attrNameLst>
                                      </p:cBhvr>
                                      <p:tavLst>
                                        <p:tav tm="0">
                                          <p:val>
                                            <p:strVal val="ppt_x"/>
                                          </p:val>
                                        </p:tav>
                                        <p:tav tm="100000">
                                          <p:val>
                                            <p:strVal val="ppt_x"/>
                                          </p:val>
                                        </p:tav>
                                      </p:tavLst>
                                    </p:anim>
                                    <p:anim calcmode="lin" valueType="num">
                                      <p:cBhvr additive="base">
                                        <p:cTn id="13" dur="500"/>
                                        <p:tgtEl>
                                          <p:spTgt spid="11"/>
                                        </p:tgtEl>
                                        <p:attrNameLst>
                                          <p:attrName>ppt_y</p:attrName>
                                        </p:attrNameLst>
                                      </p:cBhvr>
                                      <p:tavLst>
                                        <p:tav tm="0">
                                          <p:val>
                                            <p:strVal val="ppt_y"/>
                                          </p:val>
                                        </p:tav>
                                        <p:tav tm="100000">
                                          <p:val>
                                            <p:strVal val="1+ppt_h/2"/>
                                          </p:val>
                                        </p:tav>
                                      </p:tavLst>
                                    </p:anim>
                                    <p:set>
                                      <p:cBhvr>
                                        <p:cTn id="14" dur="1" fill="hold">
                                          <p:stCondLst>
                                            <p:cond delay="499"/>
                                          </p:stCondLst>
                                        </p:cTn>
                                        <p:tgtEl>
                                          <p:spTgt spid="11"/>
                                        </p:tgtEl>
                                        <p:attrNameLst>
                                          <p:attrName>style.visibility</p:attrName>
                                        </p:attrNameLst>
                                      </p:cBhvr>
                                      <p:to>
                                        <p:strVal val="hidden"/>
                                      </p:to>
                                    </p:set>
                                  </p:childTnLst>
                                </p:cTn>
                              </p:par>
                              <p:par>
                                <p:cTn id="15" presetID="7"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ppt_x"/>
                                          </p:val>
                                        </p:tav>
                                        <p:tav tm="100000">
                                          <p:val>
                                            <p:strVal val="#ppt_x"/>
                                          </p:val>
                                        </p:tav>
                                      </p:tavLst>
                                    </p:anim>
                                    <p:anim calcmode="lin" valueType="num">
                                      <p:cBhvr additive="base">
                                        <p:cTn id="1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1000"/>
                                        <p:tgtEl>
                                          <p:spTgt spid="4"/>
                                        </p:tgtEl>
                                      </p:cBhvr>
                                    </p:animEffect>
                                  </p:childTnLst>
                                </p:cTn>
                              </p:par>
                            </p:childTnLst>
                          </p:cTn>
                        </p:par>
                        <p:par>
                          <p:cTn id="24" fill="hold">
                            <p:stCondLst>
                              <p:cond delay="1000"/>
                            </p:stCondLst>
                            <p:childTnLst>
                              <p:par>
                                <p:cTn id="25" presetID="8" presetClass="entr" presetSubtype="16"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amond(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1224366" y="1981200"/>
            <a:ext cx="6803756" cy="1143000"/>
          </a:xfrm>
        </p:spPr>
        <p:txBody>
          <a:bodyPr>
            <a:normAutofit fontScale="90000"/>
          </a:bodyPr>
          <a:lstStyle/>
          <a:p>
            <a:pPr eaLnBrk="1" hangingPunct="1"/>
            <a:r>
              <a:rPr lang="en-US" dirty="0" smtClean="0"/>
              <a:t>Matrix and Multiplexer Expansion</a:t>
            </a:r>
          </a:p>
        </p:txBody>
      </p:sp>
      <p:sp>
        <p:nvSpPr>
          <p:cNvPr id="31747" name="Rectangle 3"/>
          <p:cNvSpPr>
            <a:spLocks noGrp="1" noChangeArrowheads="1"/>
          </p:cNvSpPr>
          <p:nvPr>
            <p:ph type="subTitle" idx="1"/>
          </p:nvPr>
        </p:nvSpPr>
        <p:spPr>
          <a:xfrm>
            <a:off x="2819400" y="3276600"/>
            <a:ext cx="3505200" cy="1752600"/>
          </a:xfrm>
        </p:spPr>
        <p:txBody>
          <a:bodyPr/>
          <a:lstStyle/>
          <a:p>
            <a:pPr eaLnBrk="1" hangingPunct="1"/>
            <a:r>
              <a:rPr lang="en-US" sz="2800" dirty="0" smtClean="0"/>
              <a:t>Parallel commons, Row/Column Expansion</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b="1" dirty="0" smtClean="0"/>
              <a:t>Multiplexer Expansion</a:t>
            </a:r>
            <a:endParaRPr lang="en-US" b="1" dirty="0"/>
          </a:p>
        </p:txBody>
      </p:sp>
      <p:sp>
        <p:nvSpPr>
          <p:cNvPr id="33" name="Line 4"/>
          <p:cNvSpPr>
            <a:spLocks noChangeShapeType="1"/>
          </p:cNvSpPr>
          <p:nvPr/>
        </p:nvSpPr>
        <p:spPr bwMode="auto">
          <a:xfrm flipH="1">
            <a:off x="1443567" y="4166038"/>
            <a:ext cx="859367" cy="0"/>
          </a:xfrm>
          <a:prstGeom prst="line">
            <a:avLst/>
          </a:prstGeom>
          <a:noFill/>
          <a:ln w="28575">
            <a:solidFill>
              <a:schemeClr val="tx1"/>
            </a:solidFill>
            <a:round/>
            <a:headEnd/>
            <a:tailEnd/>
          </a:ln>
        </p:spPr>
        <p:txBody>
          <a:bodyPr/>
          <a:lstStyle/>
          <a:p>
            <a:endParaRPr lang="en-US"/>
          </a:p>
        </p:txBody>
      </p:sp>
      <p:sp>
        <p:nvSpPr>
          <p:cNvPr id="34" name="Line 6"/>
          <p:cNvSpPr>
            <a:spLocks noChangeShapeType="1"/>
          </p:cNvSpPr>
          <p:nvPr/>
        </p:nvSpPr>
        <p:spPr bwMode="auto">
          <a:xfrm flipH="1">
            <a:off x="2849803" y="4166038"/>
            <a:ext cx="624994" cy="0"/>
          </a:xfrm>
          <a:prstGeom prst="line">
            <a:avLst/>
          </a:prstGeom>
          <a:noFill/>
          <a:ln w="28575">
            <a:solidFill>
              <a:schemeClr val="tx1"/>
            </a:solidFill>
            <a:round/>
            <a:headEnd/>
            <a:tailEnd/>
          </a:ln>
        </p:spPr>
        <p:txBody>
          <a:bodyPr/>
          <a:lstStyle/>
          <a:p>
            <a:endParaRPr lang="en-US"/>
          </a:p>
        </p:txBody>
      </p:sp>
      <p:sp>
        <p:nvSpPr>
          <p:cNvPr id="35" name="Oval 7"/>
          <p:cNvSpPr>
            <a:spLocks noChangeArrowheads="1"/>
          </p:cNvSpPr>
          <p:nvPr/>
        </p:nvSpPr>
        <p:spPr bwMode="auto">
          <a:xfrm flipH="1">
            <a:off x="2224809" y="4087210"/>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36" name="Oval 8"/>
          <p:cNvSpPr>
            <a:spLocks noChangeArrowheads="1"/>
          </p:cNvSpPr>
          <p:nvPr/>
        </p:nvSpPr>
        <p:spPr bwMode="auto">
          <a:xfrm flipH="1">
            <a:off x="2771679" y="4087210"/>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37" name="Line 9"/>
          <p:cNvSpPr>
            <a:spLocks noChangeShapeType="1"/>
          </p:cNvSpPr>
          <p:nvPr/>
        </p:nvSpPr>
        <p:spPr bwMode="auto">
          <a:xfrm flipH="1">
            <a:off x="1443567" y="4796659"/>
            <a:ext cx="859367" cy="0"/>
          </a:xfrm>
          <a:prstGeom prst="line">
            <a:avLst/>
          </a:prstGeom>
          <a:noFill/>
          <a:ln w="28575">
            <a:solidFill>
              <a:schemeClr val="tx1"/>
            </a:solidFill>
            <a:round/>
            <a:headEnd/>
            <a:tailEnd/>
          </a:ln>
        </p:spPr>
        <p:txBody>
          <a:bodyPr/>
          <a:lstStyle/>
          <a:p>
            <a:endParaRPr lang="en-US"/>
          </a:p>
        </p:txBody>
      </p:sp>
      <p:sp>
        <p:nvSpPr>
          <p:cNvPr id="38" name="Line 11"/>
          <p:cNvSpPr>
            <a:spLocks noChangeShapeType="1"/>
          </p:cNvSpPr>
          <p:nvPr/>
        </p:nvSpPr>
        <p:spPr bwMode="auto">
          <a:xfrm flipH="1">
            <a:off x="2849803" y="4796659"/>
            <a:ext cx="624994" cy="0"/>
          </a:xfrm>
          <a:prstGeom prst="line">
            <a:avLst/>
          </a:prstGeom>
          <a:noFill/>
          <a:ln w="28575">
            <a:solidFill>
              <a:schemeClr val="tx1"/>
            </a:solidFill>
            <a:round/>
            <a:headEnd/>
            <a:tailEnd/>
          </a:ln>
        </p:spPr>
        <p:txBody>
          <a:bodyPr/>
          <a:lstStyle/>
          <a:p>
            <a:endParaRPr lang="en-US"/>
          </a:p>
        </p:txBody>
      </p:sp>
      <p:sp>
        <p:nvSpPr>
          <p:cNvPr id="39" name="Oval 12"/>
          <p:cNvSpPr>
            <a:spLocks noChangeArrowheads="1"/>
          </p:cNvSpPr>
          <p:nvPr/>
        </p:nvSpPr>
        <p:spPr bwMode="auto">
          <a:xfrm flipH="1">
            <a:off x="2224809" y="4717831"/>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0" name="Oval 13"/>
          <p:cNvSpPr>
            <a:spLocks noChangeArrowheads="1"/>
          </p:cNvSpPr>
          <p:nvPr/>
        </p:nvSpPr>
        <p:spPr bwMode="auto">
          <a:xfrm flipH="1">
            <a:off x="2771679" y="4717831"/>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1" name="Line 14"/>
          <p:cNvSpPr>
            <a:spLocks noChangeShapeType="1"/>
          </p:cNvSpPr>
          <p:nvPr/>
        </p:nvSpPr>
        <p:spPr bwMode="auto">
          <a:xfrm flipH="1">
            <a:off x="1443567" y="5348452"/>
            <a:ext cx="859367" cy="0"/>
          </a:xfrm>
          <a:prstGeom prst="line">
            <a:avLst/>
          </a:prstGeom>
          <a:noFill/>
          <a:ln w="28575">
            <a:solidFill>
              <a:schemeClr val="tx1"/>
            </a:solidFill>
            <a:round/>
            <a:headEnd/>
            <a:tailEnd/>
          </a:ln>
        </p:spPr>
        <p:txBody>
          <a:bodyPr/>
          <a:lstStyle/>
          <a:p>
            <a:endParaRPr lang="en-US"/>
          </a:p>
        </p:txBody>
      </p:sp>
      <p:sp>
        <p:nvSpPr>
          <p:cNvPr id="42" name="Line 16"/>
          <p:cNvSpPr>
            <a:spLocks noChangeShapeType="1"/>
          </p:cNvSpPr>
          <p:nvPr/>
        </p:nvSpPr>
        <p:spPr bwMode="auto">
          <a:xfrm flipH="1">
            <a:off x="2849803" y="5348452"/>
            <a:ext cx="624994" cy="0"/>
          </a:xfrm>
          <a:prstGeom prst="line">
            <a:avLst/>
          </a:prstGeom>
          <a:noFill/>
          <a:ln w="28575">
            <a:solidFill>
              <a:schemeClr val="tx1"/>
            </a:solidFill>
            <a:round/>
            <a:headEnd/>
            <a:tailEnd/>
          </a:ln>
        </p:spPr>
        <p:txBody>
          <a:bodyPr/>
          <a:lstStyle/>
          <a:p>
            <a:endParaRPr lang="en-US"/>
          </a:p>
        </p:txBody>
      </p:sp>
      <p:sp>
        <p:nvSpPr>
          <p:cNvPr id="43" name="Oval 17"/>
          <p:cNvSpPr>
            <a:spLocks noChangeArrowheads="1"/>
          </p:cNvSpPr>
          <p:nvPr/>
        </p:nvSpPr>
        <p:spPr bwMode="auto">
          <a:xfrm flipH="1">
            <a:off x="2224809" y="5269624"/>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4" name="Oval 18"/>
          <p:cNvSpPr>
            <a:spLocks noChangeArrowheads="1"/>
          </p:cNvSpPr>
          <p:nvPr/>
        </p:nvSpPr>
        <p:spPr bwMode="auto">
          <a:xfrm flipH="1">
            <a:off x="2771679" y="5269624"/>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5" name="Line 19"/>
          <p:cNvSpPr>
            <a:spLocks noChangeShapeType="1"/>
          </p:cNvSpPr>
          <p:nvPr/>
        </p:nvSpPr>
        <p:spPr bwMode="auto">
          <a:xfrm flipH="1">
            <a:off x="1443567" y="5900245"/>
            <a:ext cx="859367" cy="0"/>
          </a:xfrm>
          <a:prstGeom prst="line">
            <a:avLst/>
          </a:prstGeom>
          <a:noFill/>
          <a:ln w="28575">
            <a:solidFill>
              <a:schemeClr val="tx1"/>
            </a:solidFill>
            <a:round/>
            <a:headEnd/>
            <a:tailEnd/>
          </a:ln>
        </p:spPr>
        <p:txBody>
          <a:bodyPr/>
          <a:lstStyle/>
          <a:p>
            <a:endParaRPr lang="en-US"/>
          </a:p>
        </p:txBody>
      </p:sp>
      <p:sp>
        <p:nvSpPr>
          <p:cNvPr id="46" name="Line 21"/>
          <p:cNvSpPr>
            <a:spLocks noChangeShapeType="1"/>
          </p:cNvSpPr>
          <p:nvPr/>
        </p:nvSpPr>
        <p:spPr bwMode="auto">
          <a:xfrm flipH="1">
            <a:off x="2849803" y="5900245"/>
            <a:ext cx="624994" cy="0"/>
          </a:xfrm>
          <a:prstGeom prst="line">
            <a:avLst/>
          </a:prstGeom>
          <a:noFill/>
          <a:ln w="28575">
            <a:solidFill>
              <a:schemeClr val="tx1"/>
            </a:solidFill>
            <a:round/>
            <a:headEnd/>
            <a:tailEnd/>
          </a:ln>
        </p:spPr>
        <p:txBody>
          <a:bodyPr/>
          <a:lstStyle/>
          <a:p>
            <a:endParaRPr lang="en-US"/>
          </a:p>
        </p:txBody>
      </p:sp>
      <p:sp>
        <p:nvSpPr>
          <p:cNvPr id="47" name="Oval 22"/>
          <p:cNvSpPr>
            <a:spLocks noChangeArrowheads="1"/>
          </p:cNvSpPr>
          <p:nvPr/>
        </p:nvSpPr>
        <p:spPr bwMode="auto">
          <a:xfrm flipH="1">
            <a:off x="2224809" y="5821417"/>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8" name="Oval 23"/>
          <p:cNvSpPr>
            <a:spLocks noChangeArrowheads="1"/>
          </p:cNvSpPr>
          <p:nvPr/>
        </p:nvSpPr>
        <p:spPr bwMode="auto">
          <a:xfrm flipH="1">
            <a:off x="2771679" y="5821417"/>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9" name="Line 24"/>
          <p:cNvSpPr>
            <a:spLocks noChangeShapeType="1"/>
          </p:cNvSpPr>
          <p:nvPr/>
        </p:nvSpPr>
        <p:spPr bwMode="auto">
          <a:xfrm>
            <a:off x="3474797" y="4166038"/>
            <a:ext cx="0" cy="1734207"/>
          </a:xfrm>
          <a:prstGeom prst="line">
            <a:avLst/>
          </a:prstGeom>
          <a:noFill/>
          <a:ln w="28575">
            <a:solidFill>
              <a:schemeClr val="tx1"/>
            </a:solidFill>
            <a:round/>
            <a:headEnd/>
            <a:tailEnd/>
          </a:ln>
        </p:spPr>
        <p:txBody>
          <a:bodyPr/>
          <a:lstStyle/>
          <a:p>
            <a:endParaRPr lang="en-US"/>
          </a:p>
        </p:txBody>
      </p:sp>
      <p:sp>
        <p:nvSpPr>
          <p:cNvPr id="50" name="Line 25"/>
          <p:cNvSpPr>
            <a:spLocks noChangeShapeType="1"/>
          </p:cNvSpPr>
          <p:nvPr/>
        </p:nvSpPr>
        <p:spPr bwMode="auto">
          <a:xfrm>
            <a:off x="3474797" y="5033141"/>
            <a:ext cx="703118" cy="0"/>
          </a:xfrm>
          <a:prstGeom prst="line">
            <a:avLst/>
          </a:prstGeom>
          <a:noFill/>
          <a:ln w="28575">
            <a:solidFill>
              <a:schemeClr val="tx1"/>
            </a:solidFill>
            <a:round/>
            <a:headEnd/>
            <a:tailEnd/>
          </a:ln>
        </p:spPr>
        <p:txBody>
          <a:bodyPr/>
          <a:lstStyle/>
          <a:p>
            <a:endParaRPr lang="en-US"/>
          </a:p>
        </p:txBody>
      </p:sp>
      <p:sp>
        <p:nvSpPr>
          <p:cNvPr id="51" name="Text Box 26"/>
          <p:cNvSpPr txBox="1">
            <a:spLocks noChangeArrowheads="1"/>
          </p:cNvSpPr>
          <p:nvPr/>
        </p:nvSpPr>
        <p:spPr bwMode="auto">
          <a:xfrm>
            <a:off x="584200" y="3929555"/>
            <a:ext cx="937491"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0</a:t>
            </a:r>
          </a:p>
        </p:txBody>
      </p:sp>
      <p:sp>
        <p:nvSpPr>
          <p:cNvPr id="52" name="Text Box 27"/>
          <p:cNvSpPr txBox="1">
            <a:spLocks noChangeArrowheads="1"/>
          </p:cNvSpPr>
          <p:nvPr/>
        </p:nvSpPr>
        <p:spPr bwMode="auto">
          <a:xfrm>
            <a:off x="584200" y="4560176"/>
            <a:ext cx="937491"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1</a:t>
            </a:r>
          </a:p>
        </p:txBody>
      </p:sp>
      <p:sp>
        <p:nvSpPr>
          <p:cNvPr id="53" name="Text Box 28"/>
          <p:cNvSpPr txBox="1">
            <a:spLocks noChangeArrowheads="1"/>
          </p:cNvSpPr>
          <p:nvPr/>
        </p:nvSpPr>
        <p:spPr bwMode="auto">
          <a:xfrm>
            <a:off x="584200" y="5033141"/>
            <a:ext cx="1093739"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2</a:t>
            </a:r>
          </a:p>
        </p:txBody>
      </p:sp>
      <p:sp>
        <p:nvSpPr>
          <p:cNvPr id="54" name="Text Box 29"/>
          <p:cNvSpPr txBox="1">
            <a:spLocks noChangeArrowheads="1"/>
          </p:cNvSpPr>
          <p:nvPr/>
        </p:nvSpPr>
        <p:spPr bwMode="auto">
          <a:xfrm>
            <a:off x="584200" y="5584934"/>
            <a:ext cx="1093739"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3</a:t>
            </a:r>
          </a:p>
        </p:txBody>
      </p:sp>
      <p:sp>
        <p:nvSpPr>
          <p:cNvPr id="55" name="Text Box 30"/>
          <p:cNvSpPr txBox="1">
            <a:spLocks noChangeArrowheads="1"/>
          </p:cNvSpPr>
          <p:nvPr/>
        </p:nvSpPr>
        <p:spPr bwMode="auto">
          <a:xfrm>
            <a:off x="4256039" y="4796659"/>
            <a:ext cx="1484361" cy="472966"/>
          </a:xfrm>
          <a:prstGeom prst="rect">
            <a:avLst/>
          </a:prstGeom>
          <a:noFill/>
          <a:ln w="9525">
            <a:noFill/>
            <a:miter lim="800000"/>
            <a:headEnd/>
            <a:tailEnd/>
          </a:ln>
        </p:spPr>
        <p:txBody>
          <a:bodyPr>
            <a:spAutoFit/>
          </a:bodyPr>
          <a:lstStyle/>
          <a:p>
            <a:pPr eaLnBrk="1" hangingPunct="1">
              <a:spcBef>
                <a:spcPct val="50000"/>
              </a:spcBef>
            </a:pPr>
            <a:r>
              <a:rPr lang="en-US" b="0" dirty="0" smtClean="0">
                <a:solidFill>
                  <a:schemeClr val="tx1"/>
                </a:solidFill>
                <a:latin typeface="Arial" pitchFamily="34" charset="0"/>
              </a:rPr>
              <a:t>COM</a:t>
            </a:r>
            <a:endParaRPr lang="en-US" b="0" dirty="0">
              <a:solidFill>
                <a:schemeClr val="tx1"/>
              </a:solidFill>
              <a:latin typeface="Arial" pitchFamily="34" charset="0"/>
            </a:endParaRPr>
          </a:p>
        </p:txBody>
      </p:sp>
      <p:sp>
        <p:nvSpPr>
          <p:cNvPr id="56" name="Line 33"/>
          <p:cNvSpPr>
            <a:spLocks noChangeShapeType="1"/>
          </p:cNvSpPr>
          <p:nvPr/>
        </p:nvSpPr>
        <p:spPr bwMode="auto">
          <a:xfrm flipV="1">
            <a:off x="2302933" y="3771900"/>
            <a:ext cx="546870" cy="394138"/>
          </a:xfrm>
          <a:prstGeom prst="line">
            <a:avLst/>
          </a:prstGeom>
          <a:noFill/>
          <a:ln w="28575">
            <a:solidFill>
              <a:schemeClr val="tx1"/>
            </a:solidFill>
            <a:round/>
            <a:headEnd/>
            <a:tailEnd type="arrow" w="med" len="med"/>
          </a:ln>
        </p:spPr>
        <p:txBody>
          <a:bodyPr/>
          <a:lstStyle/>
          <a:p>
            <a:endParaRPr lang="en-US"/>
          </a:p>
        </p:txBody>
      </p:sp>
      <p:sp>
        <p:nvSpPr>
          <p:cNvPr id="57" name="Line 34"/>
          <p:cNvSpPr>
            <a:spLocks noChangeShapeType="1"/>
          </p:cNvSpPr>
          <p:nvPr/>
        </p:nvSpPr>
        <p:spPr bwMode="auto">
          <a:xfrm flipV="1">
            <a:off x="2302933" y="4402521"/>
            <a:ext cx="546870" cy="394138"/>
          </a:xfrm>
          <a:prstGeom prst="line">
            <a:avLst/>
          </a:prstGeom>
          <a:noFill/>
          <a:ln w="28575">
            <a:solidFill>
              <a:schemeClr val="tx1"/>
            </a:solidFill>
            <a:round/>
            <a:headEnd/>
            <a:tailEnd type="arrow" w="med" len="med"/>
          </a:ln>
        </p:spPr>
        <p:txBody>
          <a:bodyPr/>
          <a:lstStyle/>
          <a:p>
            <a:endParaRPr lang="en-US"/>
          </a:p>
        </p:txBody>
      </p:sp>
      <p:sp>
        <p:nvSpPr>
          <p:cNvPr id="58" name="Line 35"/>
          <p:cNvSpPr>
            <a:spLocks noChangeShapeType="1"/>
          </p:cNvSpPr>
          <p:nvPr/>
        </p:nvSpPr>
        <p:spPr bwMode="auto">
          <a:xfrm flipV="1">
            <a:off x="2302933" y="4954314"/>
            <a:ext cx="546870" cy="394138"/>
          </a:xfrm>
          <a:prstGeom prst="line">
            <a:avLst/>
          </a:prstGeom>
          <a:noFill/>
          <a:ln w="28575">
            <a:solidFill>
              <a:schemeClr val="tx1"/>
            </a:solidFill>
            <a:round/>
            <a:headEnd/>
            <a:tailEnd type="arrow" w="med" len="med"/>
          </a:ln>
        </p:spPr>
        <p:txBody>
          <a:bodyPr/>
          <a:lstStyle/>
          <a:p>
            <a:endParaRPr lang="en-US"/>
          </a:p>
        </p:txBody>
      </p:sp>
      <p:sp>
        <p:nvSpPr>
          <p:cNvPr id="59" name="Line 36"/>
          <p:cNvSpPr>
            <a:spLocks noChangeShapeType="1"/>
          </p:cNvSpPr>
          <p:nvPr/>
        </p:nvSpPr>
        <p:spPr bwMode="auto">
          <a:xfrm flipV="1">
            <a:off x="2302933" y="5506107"/>
            <a:ext cx="546870" cy="394138"/>
          </a:xfrm>
          <a:prstGeom prst="line">
            <a:avLst/>
          </a:prstGeom>
          <a:noFill/>
          <a:ln w="28575">
            <a:solidFill>
              <a:schemeClr val="tx1"/>
            </a:solidFill>
            <a:round/>
            <a:headEnd/>
            <a:tailEnd type="arrow" w="med" len="med"/>
          </a:ln>
        </p:spPr>
        <p:txBody>
          <a:bodyPr/>
          <a:lstStyle/>
          <a:p>
            <a:endParaRPr lang="en-US"/>
          </a:p>
        </p:txBody>
      </p:sp>
      <p:sp>
        <p:nvSpPr>
          <p:cNvPr id="62" name="Text Box 30"/>
          <p:cNvSpPr txBox="1">
            <a:spLocks noChangeArrowheads="1"/>
          </p:cNvSpPr>
          <p:nvPr/>
        </p:nvSpPr>
        <p:spPr bwMode="auto">
          <a:xfrm>
            <a:off x="5932439" y="2243959"/>
            <a:ext cx="1789161" cy="830997"/>
          </a:xfrm>
          <a:prstGeom prst="rect">
            <a:avLst/>
          </a:prstGeom>
          <a:noFill/>
          <a:ln w="9525">
            <a:noFill/>
            <a:miter lim="800000"/>
            <a:headEnd/>
            <a:tailEnd/>
          </a:ln>
        </p:spPr>
        <p:txBody>
          <a:bodyPr wrap="square">
            <a:spAutoFit/>
          </a:bodyPr>
          <a:lstStyle/>
          <a:p>
            <a:pPr eaLnBrk="1" hangingPunct="1">
              <a:spcBef>
                <a:spcPct val="50000"/>
              </a:spcBef>
            </a:pPr>
            <a:r>
              <a:rPr lang="en-US" b="0" dirty="0" smtClean="0">
                <a:solidFill>
                  <a:schemeClr val="tx1"/>
                </a:solidFill>
                <a:latin typeface="Arial" pitchFamily="34" charset="0"/>
              </a:rPr>
              <a:t>4-Channel Multiplexer</a:t>
            </a:r>
            <a:endParaRPr lang="en-US" b="0" dirty="0">
              <a:solidFill>
                <a:schemeClr val="tx1"/>
              </a:solidFill>
              <a:latin typeface="Arial" pitchFamily="34" charset="0"/>
            </a:endParaRPr>
          </a:p>
        </p:txBody>
      </p:sp>
      <p:sp>
        <p:nvSpPr>
          <p:cNvPr id="63" name="Text Box 30"/>
          <p:cNvSpPr txBox="1">
            <a:spLocks noChangeArrowheads="1"/>
          </p:cNvSpPr>
          <p:nvPr/>
        </p:nvSpPr>
        <p:spPr bwMode="auto">
          <a:xfrm>
            <a:off x="5932439" y="4644259"/>
            <a:ext cx="1789161" cy="830997"/>
          </a:xfrm>
          <a:prstGeom prst="rect">
            <a:avLst/>
          </a:prstGeom>
          <a:noFill/>
          <a:ln w="9525">
            <a:noFill/>
            <a:miter lim="800000"/>
            <a:headEnd/>
            <a:tailEnd/>
          </a:ln>
        </p:spPr>
        <p:txBody>
          <a:bodyPr wrap="square">
            <a:spAutoFit/>
          </a:bodyPr>
          <a:lstStyle/>
          <a:p>
            <a:pPr eaLnBrk="1" hangingPunct="1">
              <a:spcBef>
                <a:spcPct val="50000"/>
              </a:spcBef>
            </a:pPr>
            <a:r>
              <a:rPr lang="en-US" b="0" dirty="0" smtClean="0">
                <a:solidFill>
                  <a:schemeClr val="tx1"/>
                </a:solidFill>
                <a:latin typeface="Arial" pitchFamily="34" charset="0"/>
              </a:rPr>
              <a:t>4-Channel Multiplexer</a:t>
            </a:r>
            <a:endParaRPr lang="en-US" b="0" dirty="0">
              <a:solidFill>
                <a:schemeClr val="tx1"/>
              </a:solidFill>
              <a:latin typeface="Arial" pitchFamily="34" charset="0"/>
            </a:endParaRPr>
          </a:p>
        </p:txBody>
      </p:sp>
      <p:sp>
        <p:nvSpPr>
          <p:cNvPr id="98" name="Line 4"/>
          <p:cNvSpPr>
            <a:spLocks noChangeShapeType="1"/>
          </p:cNvSpPr>
          <p:nvPr/>
        </p:nvSpPr>
        <p:spPr bwMode="auto">
          <a:xfrm flipH="1">
            <a:off x="1427525" y="1839933"/>
            <a:ext cx="859367" cy="0"/>
          </a:xfrm>
          <a:prstGeom prst="line">
            <a:avLst/>
          </a:prstGeom>
          <a:noFill/>
          <a:ln w="28575">
            <a:solidFill>
              <a:schemeClr val="tx1"/>
            </a:solidFill>
            <a:round/>
            <a:headEnd/>
            <a:tailEnd/>
          </a:ln>
        </p:spPr>
        <p:txBody>
          <a:bodyPr/>
          <a:lstStyle/>
          <a:p>
            <a:endParaRPr lang="en-US"/>
          </a:p>
        </p:txBody>
      </p:sp>
      <p:sp>
        <p:nvSpPr>
          <p:cNvPr id="99" name="Line 6"/>
          <p:cNvSpPr>
            <a:spLocks noChangeShapeType="1"/>
          </p:cNvSpPr>
          <p:nvPr/>
        </p:nvSpPr>
        <p:spPr bwMode="auto">
          <a:xfrm flipH="1">
            <a:off x="2833761" y="1839933"/>
            <a:ext cx="624994" cy="0"/>
          </a:xfrm>
          <a:prstGeom prst="line">
            <a:avLst/>
          </a:prstGeom>
          <a:noFill/>
          <a:ln w="28575">
            <a:solidFill>
              <a:schemeClr val="tx1"/>
            </a:solidFill>
            <a:round/>
            <a:headEnd/>
            <a:tailEnd/>
          </a:ln>
        </p:spPr>
        <p:txBody>
          <a:bodyPr/>
          <a:lstStyle/>
          <a:p>
            <a:endParaRPr lang="en-US"/>
          </a:p>
        </p:txBody>
      </p:sp>
      <p:sp>
        <p:nvSpPr>
          <p:cNvPr id="100" name="Oval 7"/>
          <p:cNvSpPr>
            <a:spLocks noChangeArrowheads="1"/>
          </p:cNvSpPr>
          <p:nvPr/>
        </p:nvSpPr>
        <p:spPr bwMode="auto">
          <a:xfrm flipH="1">
            <a:off x="2208767" y="1761105"/>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01" name="Oval 8"/>
          <p:cNvSpPr>
            <a:spLocks noChangeArrowheads="1"/>
          </p:cNvSpPr>
          <p:nvPr/>
        </p:nvSpPr>
        <p:spPr bwMode="auto">
          <a:xfrm flipH="1">
            <a:off x="2755637" y="1761105"/>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02" name="Line 9"/>
          <p:cNvSpPr>
            <a:spLocks noChangeShapeType="1"/>
          </p:cNvSpPr>
          <p:nvPr/>
        </p:nvSpPr>
        <p:spPr bwMode="auto">
          <a:xfrm flipH="1">
            <a:off x="1427525" y="2470554"/>
            <a:ext cx="859367" cy="0"/>
          </a:xfrm>
          <a:prstGeom prst="line">
            <a:avLst/>
          </a:prstGeom>
          <a:noFill/>
          <a:ln w="28575">
            <a:solidFill>
              <a:schemeClr val="tx1"/>
            </a:solidFill>
            <a:round/>
            <a:headEnd/>
            <a:tailEnd/>
          </a:ln>
        </p:spPr>
        <p:txBody>
          <a:bodyPr/>
          <a:lstStyle/>
          <a:p>
            <a:endParaRPr lang="en-US"/>
          </a:p>
        </p:txBody>
      </p:sp>
      <p:sp>
        <p:nvSpPr>
          <p:cNvPr id="103" name="Line 11"/>
          <p:cNvSpPr>
            <a:spLocks noChangeShapeType="1"/>
          </p:cNvSpPr>
          <p:nvPr/>
        </p:nvSpPr>
        <p:spPr bwMode="auto">
          <a:xfrm flipH="1">
            <a:off x="2833761" y="2470554"/>
            <a:ext cx="624994" cy="0"/>
          </a:xfrm>
          <a:prstGeom prst="line">
            <a:avLst/>
          </a:prstGeom>
          <a:noFill/>
          <a:ln w="28575">
            <a:solidFill>
              <a:schemeClr val="tx1"/>
            </a:solidFill>
            <a:round/>
            <a:headEnd/>
            <a:tailEnd/>
          </a:ln>
        </p:spPr>
        <p:txBody>
          <a:bodyPr/>
          <a:lstStyle/>
          <a:p>
            <a:endParaRPr lang="en-US"/>
          </a:p>
        </p:txBody>
      </p:sp>
      <p:sp>
        <p:nvSpPr>
          <p:cNvPr id="104" name="Oval 12"/>
          <p:cNvSpPr>
            <a:spLocks noChangeArrowheads="1"/>
          </p:cNvSpPr>
          <p:nvPr/>
        </p:nvSpPr>
        <p:spPr bwMode="auto">
          <a:xfrm flipH="1">
            <a:off x="2208767" y="2391726"/>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05" name="Oval 13"/>
          <p:cNvSpPr>
            <a:spLocks noChangeArrowheads="1"/>
          </p:cNvSpPr>
          <p:nvPr/>
        </p:nvSpPr>
        <p:spPr bwMode="auto">
          <a:xfrm flipH="1">
            <a:off x="2755637" y="2391726"/>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06" name="Line 14"/>
          <p:cNvSpPr>
            <a:spLocks noChangeShapeType="1"/>
          </p:cNvSpPr>
          <p:nvPr/>
        </p:nvSpPr>
        <p:spPr bwMode="auto">
          <a:xfrm flipH="1">
            <a:off x="1427525" y="3022347"/>
            <a:ext cx="859367" cy="0"/>
          </a:xfrm>
          <a:prstGeom prst="line">
            <a:avLst/>
          </a:prstGeom>
          <a:noFill/>
          <a:ln w="28575">
            <a:solidFill>
              <a:schemeClr val="tx1"/>
            </a:solidFill>
            <a:round/>
            <a:headEnd/>
            <a:tailEnd/>
          </a:ln>
        </p:spPr>
        <p:txBody>
          <a:bodyPr/>
          <a:lstStyle/>
          <a:p>
            <a:endParaRPr lang="en-US"/>
          </a:p>
        </p:txBody>
      </p:sp>
      <p:sp>
        <p:nvSpPr>
          <p:cNvPr id="107" name="Line 16"/>
          <p:cNvSpPr>
            <a:spLocks noChangeShapeType="1"/>
          </p:cNvSpPr>
          <p:nvPr/>
        </p:nvSpPr>
        <p:spPr bwMode="auto">
          <a:xfrm flipH="1">
            <a:off x="2833761" y="3022347"/>
            <a:ext cx="624994" cy="0"/>
          </a:xfrm>
          <a:prstGeom prst="line">
            <a:avLst/>
          </a:prstGeom>
          <a:noFill/>
          <a:ln w="28575">
            <a:solidFill>
              <a:schemeClr val="tx1"/>
            </a:solidFill>
            <a:round/>
            <a:headEnd/>
            <a:tailEnd/>
          </a:ln>
        </p:spPr>
        <p:txBody>
          <a:bodyPr/>
          <a:lstStyle/>
          <a:p>
            <a:endParaRPr lang="en-US"/>
          </a:p>
        </p:txBody>
      </p:sp>
      <p:sp>
        <p:nvSpPr>
          <p:cNvPr id="108" name="Oval 17"/>
          <p:cNvSpPr>
            <a:spLocks noChangeArrowheads="1"/>
          </p:cNvSpPr>
          <p:nvPr/>
        </p:nvSpPr>
        <p:spPr bwMode="auto">
          <a:xfrm flipH="1">
            <a:off x="2208767" y="2943519"/>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09" name="Oval 18"/>
          <p:cNvSpPr>
            <a:spLocks noChangeArrowheads="1"/>
          </p:cNvSpPr>
          <p:nvPr/>
        </p:nvSpPr>
        <p:spPr bwMode="auto">
          <a:xfrm flipH="1">
            <a:off x="2755637" y="2943519"/>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10" name="Line 19"/>
          <p:cNvSpPr>
            <a:spLocks noChangeShapeType="1"/>
          </p:cNvSpPr>
          <p:nvPr/>
        </p:nvSpPr>
        <p:spPr bwMode="auto">
          <a:xfrm flipH="1">
            <a:off x="1427525" y="3574140"/>
            <a:ext cx="859367" cy="0"/>
          </a:xfrm>
          <a:prstGeom prst="line">
            <a:avLst/>
          </a:prstGeom>
          <a:noFill/>
          <a:ln w="28575">
            <a:solidFill>
              <a:schemeClr val="tx1"/>
            </a:solidFill>
            <a:round/>
            <a:headEnd/>
            <a:tailEnd/>
          </a:ln>
        </p:spPr>
        <p:txBody>
          <a:bodyPr/>
          <a:lstStyle/>
          <a:p>
            <a:endParaRPr lang="en-US"/>
          </a:p>
        </p:txBody>
      </p:sp>
      <p:sp>
        <p:nvSpPr>
          <p:cNvPr id="111" name="Line 21"/>
          <p:cNvSpPr>
            <a:spLocks noChangeShapeType="1"/>
          </p:cNvSpPr>
          <p:nvPr/>
        </p:nvSpPr>
        <p:spPr bwMode="auto">
          <a:xfrm flipH="1">
            <a:off x="2833761" y="3574140"/>
            <a:ext cx="624994" cy="0"/>
          </a:xfrm>
          <a:prstGeom prst="line">
            <a:avLst/>
          </a:prstGeom>
          <a:noFill/>
          <a:ln w="28575">
            <a:solidFill>
              <a:schemeClr val="tx1"/>
            </a:solidFill>
            <a:round/>
            <a:headEnd/>
            <a:tailEnd/>
          </a:ln>
        </p:spPr>
        <p:txBody>
          <a:bodyPr/>
          <a:lstStyle/>
          <a:p>
            <a:endParaRPr lang="en-US"/>
          </a:p>
        </p:txBody>
      </p:sp>
      <p:sp>
        <p:nvSpPr>
          <p:cNvPr id="112" name="Oval 22"/>
          <p:cNvSpPr>
            <a:spLocks noChangeArrowheads="1"/>
          </p:cNvSpPr>
          <p:nvPr/>
        </p:nvSpPr>
        <p:spPr bwMode="auto">
          <a:xfrm flipH="1">
            <a:off x="2208767" y="3495312"/>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13" name="Oval 23"/>
          <p:cNvSpPr>
            <a:spLocks noChangeArrowheads="1"/>
          </p:cNvSpPr>
          <p:nvPr/>
        </p:nvSpPr>
        <p:spPr bwMode="auto">
          <a:xfrm flipH="1">
            <a:off x="2755637" y="3495312"/>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14" name="Line 24"/>
          <p:cNvSpPr>
            <a:spLocks noChangeShapeType="1"/>
          </p:cNvSpPr>
          <p:nvPr/>
        </p:nvSpPr>
        <p:spPr bwMode="auto">
          <a:xfrm>
            <a:off x="3458755" y="1839933"/>
            <a:ext cx="0" cy="1734207"/>
          </a:xfrm>
          <a:prstGeom prst="line">
            <a:avLst/>
          </a:prstGeom>
          <a:noFill/>
          <a:ln w="28575">
            <a:solidFill>
              <a:schemeClr val="tx1"/>
            </a:solidFill>
            <a:round/>
            <a:headEnd/>
            <a:tailEnd/>
          </a:ln>
        </p:spPr>
        <p:txBody>
          <a:bodyPr/>
          <a:lstStyle/>
          <a:p>
            <a:endParaRPr lang="en-US"/>
          </a:p>
        </p:txBody>
      </p:sp>
      <p:sp>
        <p:nvSpPr>
          <p:cNvPr id="115" name="Line 25"/>
          <p:cNvSpPr>
            <a:spLocks noChangeShapeType="1"/>
          </p:cNvSpPr>
          <p:nvPr/>
        </p:nvSpPr>
        <p:spPr bwMode="auto">
          <a:xfrm>
            <a:off x="3458755" y="2707036"/>
            <a:ext cx="703118" cy="0"/>
          </a:xfrm>
          <a:prstGeom prst="line">
            <a:avLst/>
          </a:prstGeom>
          <a:noFill/>
          <a:ln w="28575">
            <a:solidFill>
              <a:schemeClr val="tx1"/>
            </a:solidFill>
            <a:round/>
            <a:headEnd/>
            <a:tailEnd/>
          </a:ln>
        </p:spPr>
        <p:txBody>
          <a:bodyPr/>
          <a:lstStyle/>
          <a:p>
            <a:endParaRPr lang="en-US"/>
          </a:p>
        </p:txBody>
      </p:sp>
      <p:sp>
        <p:nvSpPr>
          <p:cNvPr id="116" name="Text Box 26"/>
          <p:cNvSpPr txBox="1">
            <a:spLocks noChangeArrowheads="1"/>
          </p:cNvSpPr>
          <p:nvPr/>
        </p:nvSpPr>
        <p:spPr bwMode="auto">
          <a:xfrm>
            <a:off x="568158" y="1603450"/>
            <a:ext cx="937491"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0</a:t>
            </a:r>
          </a:p>
        </p:txBody>
      </p:sp>
      <p:sp>
        <p:nvSpPr>
          <p:cNvPr id="117" name="Text Box 27"/>
          <p:cNvSpPr txBox="1">
            <a:spLocks noChangeArrowheads="1"/>
          </p:cNvSpPr>
          <p:nvPr/>
        </p:nvSpPr>
        <p:spPr bwMode="auto">
          <a:xfrm>
            <a:off x="568158" y="2234071"/>
            <a:ext cx="937491"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1</a:t>
            </a:r>
          </a:p>
        </p:txBody>
      </p:sp>
      <p:sp>
        <p:nvSpPr>
          <p:cNvPr id="118" name="Text Box 28"/>
          <p:cNvSpPr txBox="1">
            <a:spLocks noChangeArrowheads="1"/>
          </p:cNvSpPr>
          <p:nvPr/>
        </p:nvSpPr>
        <p:spPr bwMode="auto">
          <a:xfrm>
            <a:off x="568158" y="2707036"/>
            <a:ext cx="1093739"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2</a:t>
            </a:r>
          </a:p>
        </p:txBody>
      </p:sp>
      <p:sp>
        <p:nvSpPr>
          <p:cNvPr id="119" name="Text Box 29"/>
          <p:cNvSpPr txBox="1">
            <a:spLocks noChangeArrowheads="1"/>
          </p:cNvSpPr>
          <p:nvPr/>
        </p:nvSpPr>
        <p:spPr bwMode="auto">
          <a:xfrm>
            <a:off x="568158" y="3258829"/>
            <a:ext cx="1093739"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3</a:t>
            </a:r>
          </a:p>
        </p:txBody>
      </p:sp>
      <p:sp>
        <p:nvSpPr>
          <p:cNvPr id="120" name="Text Box 30"/>
          <p:cNvSpPr txBox="1">
            <a:spLocks noChangeArrowheads="1"/>
          </p:cNvSpPr>
          <p:nvPr/>
        </p:nvSpPr>
        <p:spPr bwMode="auto">
          <a:xfrm>
            <a:off x="4239997" y="2470554"/>
            <a:ext cx="1484361" cy="472966"/>
          </a:xfrm>
          <a:prstGeom prst="rect">
            <a:avLst/>
          </a:prstGeom>
          <a:noFill/>
          <a:ln w="9525">
            <a:noFill/>
            <a:miter lim="800000"/>
            <a:headEnd/>
            <a:tailEnd/>
          </a:ln>
        </p:spPr>
        <p:txBody>
          <a:bodyPr>
            <a:spAutoFit/>
          </a:bodyPr>
          <a:lstStyle/>
          <a:p>
            <a:pPr eaLnBrk="1" hangingPunct="1">
              <a:spcBef>
                <a:spcPct val="50000"/>
              </a:spcBef>
            </a:pPr>
            <a:r>
              <a:rPr lang="en-US" b="0" dirty="0" smtClean="0">
                <a:solidFill>
                  <a:schemeClr val="tx1"/>
                </a:solidFill>
                <a:latin typeface="Arial" pitchFamily="34" charset="0"/>
              </a:rPr>
              <a:t>COM</a:t>
            </a:r>
            <a:endParaRPr lang="en-US" b="0" dirty="0">
              <a:solidFill>
                <a:schemeClr val="tx1"/>
              </a:solidFill>
              <a:latin typeface="Arial" pitchFamily="34" charset="0"/>
            </a:endParaRPr>
          </a:p>
        </p:txBody>
      </p:sp>
      <p:sp>
        <p:nvSpPr>
          <p:cNvPr id="121" name="Line 33"/>
          <p:cNvSpPr>
            <a:spLocks noChangeShapeType="1"/>
          </p:cNvSpPr>
          <p:nvPr/>
        </p:nvSpPr>
        <p:spPr bwMode="auto">
          <a:xfrm flipV="1">
            <a:off x="2286891" y="1445795"/>
            <a:ext cx="546870" cy="394138"/>
          </a:xfrm>
          <a:prstGeom prst="line">
            <a:avLst/>
          </a:prstGeom>
          <a:noFill/>
          <a:ln w="28575">
            <a:solidFill>
              <a:schemeClr val="tx1"/>
            </a:solidFill>
            <a:round/>
            <a:headEnd/>
            <a:tailEnd type="arrow" w="med" len="med"/>
          </a:ln>
        </p:spPr>
        <p:txBody>
          <a:bodyPr/>
          <a:lstStyle/>
          <a:p>
            <a:endParaRPr lang="en-US"/>
          </a:p>
        </p:txBody>
      </p:sp>
      <p:sp>
        <p:nvSpPr>
          <p:cNvPr id="122" name="Line 34"/>
          <p:cNvSpPr>
            <a:spLocks noChangeShapeType="1"/>
          </p:cNvSpPr>
          <p:nvPr/>
        </p:nvSpPr>
        <p:spPr bwMode="auto">
          <a:xfrm flipV="1">
            <a:off x="2286891" y="2076416"/>
            <a:ext cx="546870" cy="394138"/>
          </a:xfrm>
          <a:prstGeom prst="line">
            <a:avLst/>
          </a:prstGeom>
          <a:noFill/>
          <a:ln w="28575">
            <a:solidFill>
              <a:schemeClr val="tx1"/>
            </a:solidFill>
            <a:round/>
            <a:headEnd/>
            <a:tailEnd type="arrow" w="med" len="med"/>
          </a:ln>
        </p:spPr>
        <p:txBody>
          <a:bodyPr/>
          <a:lstStyle/>
          <a:p>
            <a:endParaRPr lang="en-US"/>
          </a:p>
        </p:txBody>
      </p:sp>
      <p:sp>
        <p:nvSpPr>
          <p:cNvPr id="123" name="Line 35"/>
          <p:cNvSpPr>
            <a:spLocks noChangeShapeType="1"/>
          </p:cNvSpPr>
          <p:nvPr/>
        </p:nvSpPr>
        <p:spPr bwMode="auto">
          <a:xfrm flipV="1">
            <a:off x="2286891" y="2628209"/>
            <a:ext cx="546870" cy="394138"/>
          </a:xfrm>
          <a:prstGeom prst="line">
            <a:avLst/>
          </a:prstGeom>
          <a:noFill/>
          <a:ln w="28575">
            <a:solidFill>
              <a:schemeClr val="tx1"/>
            </a:solidFill>
            <a:round/>
            <a:headEnd/>
            <a:tailEnd type="arrow" w="med" len="med"/>
          </a:ln>
        </p:spPr>
        <p:txBody>
          <a:bodyPr/>
          <a:lstStyle/>
          <a:p>
            <a:endParaRPr lang="en-US"/>
          </a:p>
        </p:txBody>
      </p:sp>
      <p:sp>
        <p:nvSpPr>
          <p:cNvPr id="124" name="Line 36"/>
          <p:cNvSpPr>
            <a:spLocks noChangeShapeType="1"/>
          </p:cNvSpPr>
          <p:nvPr/>
        </p:nvSpPr>
        <p:spPr bwMode="auto">
          <a:xfrm flipV="1">
            <a:off x="2286891" y="3180002"/>
            <a:ext cx="546870" cy="394138"/>
          </a:xfrm>
          <a:prstGeom prst="line">
            <a:avLst/>
          </a:prstGeom>
          <a:noFill/>
          <a:ln w="28575">
            <a:solidFill>
              <a:schemeClr val="tx1"/>
            </a:solidFill>
            <a:round/>
            <a:headEnd/>
            <a:tailEnd type="arrow" w="med" len="med"/>
          </a:ln>
        </p:spPr>
        <p:txBody>
          <a:bodyPr/>
          <a:lstStyle/>
          <a:p>
            <a:endParaRPr lang="en-US"/>
          </a:p>
        </p:txBody>
      </p:sp>
      <p:pic>
        <p:nvPicPr>
          <p:cNvPr id="61" name="Picture 60" descr="mux expansion.bmp"/>
          <p:cNvPicPr>
            <a:picLocks noChangeAspect="1"/>
          </p:cNvPicPr>
          <p:nvPr/>
        </p:nvPicPr>
        <p:blipFill>
          <a:blip r:embed="rId3" cstate="print"/>
          <a:stretch>
            <a:fillRect/>
          </a:stretch>
        </p:blipFill>
        <p:spPr>
          <a:xfrm>
            <a:off x="559253" y="1400175"/>
            <a:ext cx="7067550" cy="4667250"/>
          </a:xfrm>
          <a:prstGeom prst="rect">
            <a:avLst/>
          </a:prstGeom>
        </p:spPr>
      </p:pic>
      <p:sp>
        <p:nvSpPr>
          <p:cNvPr id="60" name="TextBox 59"/>
          <p:cNvSpPr txBox="1"/>
          <p:nvPr/>
        </p:nvSpPr>
        <p:spPr>
          <a:xfrm>
            <a:off x="4593021" y="1578054"/>
            <a:ext cx="4172607"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smtClean="0"/>
              <a:t>Note: Does not work with RF</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blinds(horizontal)">
                                      <p:cBhvr>
                                        <p:cTn id="7" dur="500"/>
                                        <p:tgtEl>
                                          <p:spTgt spid="6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blinds(horizontal)">
                                      <p:cBhvr>
                                        <p:cTn id="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b="1" dirty="0" smtClean="0"/>
              <a:t>Multiplexer Expansion, RF</a:t>
            </a:r>
            <a:endParaRPr lang="en-US" b="1" dirty="0"/>
          </a:p>
        </p:txBody>
      </p:sp>
      <p:sp>
        <p:nvSpPr>
          <p:cNvPr id="33" name="Line 4"/>
          <p:cNvSpPr>
            <a:spLocks noChangeShapeType="1"/>
          </p:cNvSpPr>
          <p:nvPr/>
        </p:nvSpPr>
        <p:spPr bwMode="auto">
          <a:xfrm flipH="1">
            <a:off x="1418167" y="4106772"/>
            <a:ext cx="859367" cy="0"/>
          </a:xfrm>
          <a:prstGeom prst="line">
            <a:avLst/>
          </a:prstGeom>
          <a:noFill/>
          <a:ln w="28575">
            <a:solidFill>
              <a:schemeClr val="tx1"/>
            </a:solidFill>
            <a:round/>
            <a:headEnd/>
            <a:tailEnd/>
          </a:ln>
        </p:spPr>
        <p:txBody>
          <a:bodyPr/>
          <a:lstStyle/>
          <a:p>
            <a:endParaRPr lang="en-US"/>
          </a:p>
        </p:txBody>
      </p:sp>
      <p:sp>
        <p:nvSpPr>
          <p:cNvPr id="34" name="Line 6"/>
          <p:cNvSpPr>
            <a:spLocks noChangeShapeType="1"/>
          </p:cNvSpPr>
          <p:nvPr/>
        </p:nvSpPr>
        <p:spPr bwMode="auto">
          <a:xfrm flipH="1">
            <a:off x="2824403" y="4106772"/>
            <a:ext cx="624994" cy="0"/>
          </a:xfrm>
          <a:prstGeom prst="line">
            <a:avLst/>
          </a:prstGeom>
          <a:noFill/>
          <a:ln w="28575">
            <a:solidFill>
              <a:schemeClr val="tx1"/>
            </a:solidFill>
            <a:round/>
            <a:headEnd/>
            <a:tailEnd/>
          </a:ln>
        </p:spPr>
        <p:txBody>
          <a:bodyPr/>
          <a:lstStyle/>
          <a:p>
            <a:endParaRPr lang="en-US"/>
          </a:p>
        </p:txBody>
      </p:sp>
      <p:sp>
        <p:nvSpPr>
          <p:cNvPr id="35" name="Oval 7"/>
          <p:cNvSpPr>
            <a:spLocks noChangeArrowheads="1"/>
          </p:cNvSpPr>
          <p:nvPr/>
        </p:nvSpPr>
        <p:spPr bwMode="auto">
          <a:xfrm flipH="1">
            <a:off x="2199409" y="4027944"/>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36" name="Oval 8"/>
          <p:cNvSpPr>
            <a:spLocks noChangeArrowheads="1"/>
          </p:cNvSpPr>
          <p:nvPr/>
        </p:nvSpPr>
        <p:spPr bwMode="auto">
          <a:xfrm flipH="1">
            <a:off x="2746279" y="4027944"/>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37" name="Line 9"/>
          <p:cNvSpPr>
            <a:spLocks noChangeShapeType="1"/>
          </p:cNvSpPr>
          <p:nvPr/>
        </p:nvSpPr>
        <p:spPr bwMode="auto">
          <a:xfrm flipH="1">
            <a:off x="1418167" y="4737393"/>
            <a:ext cx="859367" cy="0"/>
          </a:xfrm>
          <a:prstGeom prst="line">
            <a:avLst/>
          </a:prstGeom>
          <a:noFill/>
          <a:ln w="28575">
            <a:solidFill>
              <a:schemeClr val="tx1"/>
            </a:solidFill>
            <a:round/>
            <a:headEnd/>
            <a:tailEnd/>
          </a:ln>
        </p:spPr>
        <p:txBody>
          <a:bodyPr/>
          <a:lstStyle/>
          <a:p>
            <a:endParaRPr lang="en-US"/>
          </a:p>
        </p:txBody>
      </p:sp>
      <p:sp>
        <p:nvSpPr>
          <p:cNvPr id="38" name="Line 11"/>
          <p:cNvSpPr>
            <a:spLocks noChangeShapeType="1"/>
          </p:cNvSpPr>
          <p:nvPr/>
        </p:nvSpPr>
        <p:spPr bwMode="auto">
          <a:xfrm flipH="1">
            <a:off x="2824403" y="4737393"/>
            <a:ext cx="624994" cy="0"/>
          </a:xfrm>
          <a:prstGeom prst="line">
            <a:avLst/>
          </a:prstGeom>
          <a:noFill/>
          <a:ln w="28575">
            <a:solidFill>
              <a:schemeClr val="tx1"/>
            </a:solidFill>
            <a:round/>
            <a:headEnd/>
            <a:tailEnd/>
          </a:ln>
        </p:spPr>
        <p:txBody>
          <a:bodyPr/>
          <a:lstStyle/>
          <a:p>
            <a:endParaRPr lang="en-US"/>
          </a:p>
        </p:txBody>
      </p:sp>
      <p:sp>
        <p:nvSpPr>
          <p:cNvPr id="39" name="Oval 12"/>
          <p:cNvSpPr>
            <a:spLocks noChangeArrowheads="1"/>
          </p:cNvSpPr>
          <p:nvPr/>
        </p:nvSpPr>
        <p:spPr bwMode="auto">
          <a:xfrm flipH="1">
            <a:off x="2199409" y="4658565"/>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0" name="Oval 13"/>
          <p:cNvSpPr>
            <a:spLocks noChangeArrowheads="1"/>
          </p:cNvSpPr>
          <p:nvPr/>
        </p:nvSpPr>
        <p:spPr bwMode="auto">
          <a:xfrm flipH="1">
            <a:off x="2746279" y="4658565"/>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1" name="Line 14"/>
          <p:cNvSpPr>
            <a:spLocks noChangeShapeType="1"/>
          </p:cNvSpPr>
          <p:nvPr/>
        </p:nvSpPr>
        <p:spPr bwMode="auto">
          <a:xfrm flipH="1">
            <a:off x="1418167" y="5289186"/>
            <a:ext cx="859367" cy="0"/>
          </a:xfrm>
          <a:prstGeom prst="line">
            <a:avLst/>
          </a:prstGeom>
          <a:noFill/>
          <a:ln w="28575">
            <a:solidFill>
              <a:schemeClr val="tx1"/>
            </a:solidFill>
            <a:round/>
            <a:headEnd/>
            <a:tailEnd/>
          </a:ln>
        </p:spPr>
        <p:txBody>
          <a:bodyPr/>
          <a:lstStyle/>
          <a:p>
            <a:endParaRPr lang="en-US"/>
          </a:p>
        </p:txBody>
      </p:sp>
      <p:sp>
        <p:nvSpPr>
          <p:cNvPr id="42" name="Line 16"/>
          <p:cNvSpPr>
            <a:spLocks noChangeShapeType="1"/>
          </p:cNvSpPr>
          <p:nvPr/>
        </p:nvSpPr>
        <p:spPr bwMode="auto">
          <a:xfrm flipH="1">
            <a:off x="2824403" y="5289186"/>
            <a:ext cx="624994" cy="0"/>
          </a:xfrm>
          <a:prstGeom prst="line">
            <a:avLst/>
          </a:prstGeom>
          <a:noFill/>
          <a:ln w="28575">
            <a:solidFill>
              <a:schemeClr val="tx1"/>
            </a:solidFill>
            <a:round/>
            <a:headEnd/>
            <a:tailEnd/>
          </a:ln>
        </p:spPr>
        <p:txBody>
          <a:bodyPr/>
          <a:lstStyle/>
          <a:p>
            <a:endParaRPr lang="en-US"/>
          </a:p>
        </p:txBody>
      </p:sp>
      <p:sp>
        <p:nvSpPr>
          <p:cNvPr id="43" name="Oval 17"/>
          <p:cNvSpPr>
            <a:spLocks noChangeArrowheads="1"/>
          </p:cNvSpPr>
          <p:nvPr/>
        </p:nvSpPr>
        <p:spPr bwMode="auto">
          <a:xfrm flipH="1">
            <a:off x="2199409" y="5210358"/>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4" name="Oval 18"/>
          <p:cNvSpPr>
            <a:spLocks noChangeArrowheads="1"/>
          </p:cNvSpPr>
          <p:nvPr/>
        </p:nvSpPr>
        <p:spPr bwMode="auto">
          <a:xfrm flipH="1">
            <a:off x="2746279" y="5210358"/>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5" name="Line 19"/>
          <p:cNvSpPr>
            <a:spLocks noChangeShapeType="1"/>
          </p:cNvSpPr>
          <p:nvPr/>
        </p:nvSpPr>
        <p:spPr bwMode="auto">
          <a:xfrm flipH="1">
            <a:off x="1418167" y="5840979"/>
            <a:ext cx="859367" cy="0"/>
          </a:xfrm>
          <a:prstGeom prst="line">
            <a:avLst/>
          </a:prstGeom>
          <a:noFill/>
          <a:ln w="28575">
            <a:solidFill>
              <a:schemeClr val="tx1"/>
            </a:solidFill>
            <a:round/>
            <a:headEnd/>
            <a:tailEnd/>
          </a:ln>
        </p:spPr>
        <p:txBody>
          <a:bodyPr/>
          <a:lstStyle/>
          <a:p>
            <a:endParaRPr lang="en-US"/>
          </a:p>
        </p:txBody>
      </p:sp>
      <p:sp>
        <p:nvSpPr>
          <p:cNvPr id="46" name="Line 21"/>
          <p:cNvSpPr>
            <a:spLocks noChangeShapeType="1"/>
          </p:cNvSpPr>
          <p:nvPr/>
        </p:nvSpPr>
        <p:spPr bwMode="auto">
          <a:xfrm flipH="1">
            <a:off x="2824403" y="5840979"/>
            <a:ext cx="624994" cy="0"/>
          </a:xfrm>
          <a:prstGeom prst="line">
            <a:avLst/>
          </a:prstGeom>
          <a:noFill/>
          <a:ln w="28575">
            <a:solidFill>
              <a:schemeClr val="tx1"/>
            </a:solidFill>
            <a:round/>
            <a:headEnd/>
            <a:tailEnd/>
          </a:ln>
        </p:spPr>
        <p:txBody>
          <a:bodyPr/>
          <a:lstStyle/>
          <a:p>
            <a:endParaRPr lang="en-US"/>
          </a:p>
        </p:txBody>
      </p:sp>
      <p:sp>
        <p:nvSpPr>
          <p:cNvPr id="47" name="Oval 22"/>
          <p:cNvSpPr>
            <a:spLocks noChangeArrowheads="1"/>
          </p:cNvSpPr>
          <p:nvPr/>
        </p:nvSpPr>
        <p:spPr bwMode="auto">
          <a:xfrm flipH="1">
            <a:off x="2199409" y="5762151"/>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8" name="Oval 23"/>
          <p:cNvSpPr>
            <a:spLocks noChangeArrowheads="1"/>
          </p:cNvSpPr>
          <p:nvPr/>
        </p:nvSpPr>
        <p:spPr bwMode="auto">
          <a:xfrm flipH="1">
            <a:off x="2746279" y="5762151"/>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49" name="Line 24"/>
          <p:cNvSpPr>
            <a:spLocks noChangeShapeType="1"/>
          </p:cNvSpPr>
          <p:nvPr/>
        </p:nvSpPr>
        <p:spPr bwMode="auto">
          <a:xfrm>
            <a:off x="3449397" y="4106772"/>
            <a:ext cx="0" cy="1734207"/>
          </a:xfrm>
          <a:prstGeom prst="line">
            <a:avLst/>
          </a:prstGeom>
          <a:noFill/>
          <a:ln w="28575">
            <a:solidFill>
              <a:schemeClr val="tx1"/>
            </a:solidFill>
            <a:round/>
            <a:headEnd/>
            <a:tailEnd/>
          </a:ln>
        </p:spPr>
        <p:txBody>
          <a:bodyPr/>
          <a:lstStyle/>
          <a:p>
            <a:endParaRPr lang="en-US"/>
          </a:p>
        </p:txBody>
      </p:sp>
      <p:sp>
        <p:nvSpPr>
          <p:cNvPr id="50" name="Line 25"/>
          <p:cNvSpPr>
            <a:spLocks noChangeShapeType="1"/>
          </p:cNvSpPr>
          <p:nvPr/>
        </p:nvSpPr>
        <p:spPr bwMode="auto">
          <a:xfrm>
            <a:off x="3449397" y="4973875"/>
            <a:ext cx="703118" cy="0"/>
          </a:xfrm>
          <a:prstGeom prst="line">
            <a:avLst/>
          </a:prstGeom>
          <a:noFill/>
          <a:ln w="28575">
            <a:solidFill>
              <a:schemeClr val="tx1"/>
            </a:solidFill>
            <a:round/>
            <a:headEnd/>
            <a:tailEnd/>
          </a:ln>
        </p:spPr>
        <p:txBody>
          <a:bodyPr/>
          <a:lstStyle/>
          <a:p>
            <a:endParaRPr lang="en-US"/>
          </a:p>
        </p:txBody>
      </p:sp>
      <p:sp>
        <p:nvSpPr>
          <p:cNvPr id="51" name="Text Box 26"/>
          <p:cNvSpPr txBox="1">
            <a:spLocks noChangeArrowheads="1"/>
          </p:cNvSpPr>
          <p:nvPr/>
        </p:nvSpPr>
        <p:spPr bwMode="auto">
          <a:xfrm>
            <a:off x="550333" y="3861823"/>
            <a:ext cx="937491"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0</a:t>
            </a:r>
          </a:p>
        </p:txBody>
      </p:sp>
      <p:sp>
        <p:nvSpPr>
          <p:cNvPr id="52" name="Text Box 27"/>
          <p:cNvSpPr txBox="1">
            <a:spLocks noChangeArrowheads="1"/>
          </p:cNvSpPr>
          <p:nvPr/>
        </p:nvSpPr>
        <p:spPr bwMode="auto">
          <a:xfrm>
            <a:off x="558800" y="4500910"/>
            <a:ext cx="937491"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1</a:t>
            </a:r>
          </a:p>
        </p:txBody>
      </p:sp>
      <p:sp>
        <p:nvSpPr>
          <p:cNvPr id="53" name="Text Box 28"/>
          <p:cNvSpPr txBox="1">
            <a:spLocks noChangeArrowheads="1"/>
          </p:cNvSpPr>
          <p:nvPr/>
        </p:nvSpPr>
        <p:spPr bwMode="auto">
          <a:xfrm>
            <a:off x="558800" y="4973875"/>
            <a:ext cx="1093739"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2</a:t>
            </a:r>
          </a:p>
        </p:txBody>
      </p:sp>
      <p:sp>
        <p:nvSpPr>
          <p:cNvPr id="54" name="Text Box 29"/>
          <p:cNvSpPr txBox="1">
            <a:spLocks noChangeArrowheads="1"/>
          </p:cNvSpPr>
          <p:nvPr/>
        </p:nvSpPr>
        <p:spPr bwMode="auto">
          <a:xfrm>
            <a:off x="558800" y="5525668"/>
            <a:ext cx="1093739"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3</a:t>
            </a:r>
          </a:p>
        </p:txBody>
      </p:sp>
      <p:sp>
        <p:nvSpPr>
          <p:cNvPr id="55" name="Text Box 30"/>
          <p:cNvSpPr txBox="1">
            <a:spLocks noChangeArrowheads="1"/>
          </p:cNvSpPr>
          <p:nvPr/>
        </p:nvSpPr>
        <p:spPr bwMode="auto">
          <a:xfrm>
            <a:off x="7481839" y="3607093"/>
            <a:ext cx="1484361" cy="472966"/>
          </a:xfrm>
          <a:prstGeom prst="rect">
            <a:avLst/>
          </a:prstGeom>
          <a:noFill/>
          <a:ln w="9525">
            <a:noFill/>
            <a:miter lim="800000"/>
            <a:headEnd/>
            <a:tailEnd/>
          </a:ln>
        </p:spPr>
        <p:txBody>
          <a:bodyPr>
            <a:spAutoFit/>
          </a:bodyPr>
          <a:lstStyle/>
          <a:p>
            <a:pPr eaLnBrk="1" hangingPunct="1">
              <a:spcBef>
                <a:spcPct val="50000"/>
              </a:spcBef>
            </a:pPr>
            <a:r>
              <a:rPr lang="en-US" b="0" dirty="0" smtClean="0">
                <a:solidFill>
                  <a:schemeClr val="tx1"/>
                </a:solidFill>
                <a:latin typeface="Arial" pitchFamily="34" charset="0"/>
              </a:rPr>
              <a:t>COM</a:t>
            </a:r>
            <a:endParaRPr lang="en-US" b="0" dirty="0">
              <a:solidFill>
                <a:schemeClr val="tx1"/>
              </a:solidFill>
              <a:latin typeface="Arial" pitchFamily="34" charset="0"/>
            </a:endParaRPr>
          </a:p>
        </p:txBody>
      </p:sp>
      <p:sp>
        <p:nvSpPr>
          <p:cNvPr id="56" name="Line 33"/>
          <p:cNvSpPr>
            <a:spLocks noChangeShapeType="1"/>
          </p:cNvSpPr>
          <p:nvPr/>
        </p:nvSpPr>
        <p:spPr bwMode="auto">
          <a:xfrm flipV="1">
            <a:off x="2277533" y="3712634"/>
            <a:ext cx="546870" cy="394138"/>
          </a:xfrm>
          <a:prstGeom prst="line">
            <a:avLst/>
          </a:prstGeom>
          <a:noFill/>
          <a:ln w="28575">
            <a:solidFill>
              <a:schemeClr val="tx1"/>
            </a:solidFill>
            <a:round/>
            <a:headEnd/>
            <a:tailEnd type="arrow" w="med" len="med"/>
          </a:ln>
        </p:spPr>
        <p:txBody>
          <a:bodyPr/>
          <a:lstStyle/>
          <a:p>
            <a:endParaRPr lang="en-US"/>
          </a:p>
        </p:txBody>
      </p:sp>
      <p:sp>
        <p:nvSpPr>
          <p:cNvPr id="57" name="Line 34"/>
          <p:cNvSpPr>
            <a:spLocks noChangeShapeType="1"/>
          </p:cNvSpPr>
          <p:nvPr/>
        </p:nvSpPr>
        <p:spPr bwMode="auto">
          <a:xfrm flipV="1">
            <a:off x="2277533" y="4343255"/>
            <a:ext cx="546870" cy="394138"/>
          </a:xfrm>
          <a:prstGeom prst="line">
            <a:avLst/>
          </a:prstGeom>
          <a:noFill/>
          <a:ln w="28575">
            <a:solidFill>
              <a:schemeClr val="tx1"/>
            </a:solidFill>
            <a:round/>
            <a:headEnd/>
            <a:tailEnd type="arrow" w="med" len="med"/>
          </a:ln>
        </p:spPr>
        <p:txBody>
          <a:bodyPr/>
          <a:lstStyle/>
          <a:p>
            <a:endParaRPr lang="en-US"/>
          </a:p>
        </p:txBody>
      </p:sp>
      <p:sp>
        <p:nvSpPr>
          <p:cNvPr id="58" name="Line 35"/>
          <p:cNvSpPr>
            <a:spLocks noChangeShapeType="1"/>
          </p:cNvSpPr>
          <p:nvPr/>
        </p:nvSpPr>
        <p:spPr bwMode="auto">
          <a:xfrm flipV="1">
            <a:off x="2277533" y="4895048"/>
            <a:ext cx="546870" cy="394138"/>
          </a:xfrm>
          <a:prstGeom prst="line">
            <a:avLst/>
          </a:prstGeom>
          <a:noFill/>
          <a:ln w="28575">
            <a:solidFill>
              <a:schemeClr val="tx1"/>
            </a:solidFill>
            <a:round/>
            <a:headEnd/>
            <a:tailEnd type="arrow" w="med" len="med"/>
          </a:ln>
        </p:spPr>
        <p:txBody>
          <a:bodyPr/>
          <a:lstStyle/>
          <a:p>
            <a:endParaRPr lang="en-US"/>
          </a:p>
        </p:txBody>
      </p:sp>
      <p:sp>
        <p:nvSpPr>
          <p:cNvPr id="59" name="Line 36"/>
          <p:cNvSpPr>
            <a:spLocks noChangeShapeType="1"/>
          </p:cNvSpPr>
          <p:nvPr/>
        </p:nvSpPr>
        <p:spPr bwMode="auto">
          <a:xfrm flipV="1">
            <a:off x="2277533" y="5446841"/>
            <a:ext cx="546870" cy="394138"/>
          </a:xfrm>
          <a:prstGeom prst="line">
            <a:avLst/>
          </a:prstGeom>
          <a:noFill/>
          <a:ln w="28575">
            <a:solidFill>
              <a:schemeClr val="tx1"/>
            </a:solidFill>
            <a:round/>
            <a:headEnd/>
            <a:tailEnd type="arrow" w="med" len="med"/>
          </a:ln>
        </p:spPr>
        <p:txBody>
          <a:bodyPr/>
          <a:lstStyle/>
          <a:p>
            <a:endParaRPr lang="en-US"/>
          </a:p>
        </p:txBody>
      </p:sp>
      <p:sp>
        <p:nvSpPr>
          <p:cNvPr id="62" name="Text Box 30"/>
          <p:cNvSpPr txBox="1">
            <a:spLocks noChangeArrowheads="1"/>
          </p:cNvSpPr>
          <p:nvPr/>
        </p:nvSpPr>
        <p:spPr bwMode="auto">
          <a:xfrm>
            <a:off x="3582939" y="1418459"/>
            <a:ext cx="4379961" cy="461665"/>
          </a:xfrm>
          <a:prstGeom prst="rect">
            <a:avLst/>
          </a:prstGeom>
          <a:noFill/>
          <a:ln w="9525">
            <a:noFill/>
            <a:miter lim="800000"/>
            <a:headEnd/>
            <a:tailEnd/>
          </a:ln>
        </p:spPr>
        <p:txBody>
          <a:bodyPr wrap="square">
            <a:spAutoFit/>
          </a:bodyPr>
          <a:lstStyle/>
          <a:p>
            <a:pPr eaLnBrk="1" hangingPunct="1">
              <a:spcBef>
                <a:spcPct val="50000"/>
              </a:spcBef>
            </a:pPr>
            <a:r>
              <a:rPr lang="en-US" b="0" dirty="0" smtClean="0">
                <a:solidFill>
                  <a:schemeClr val="tx1"/>
                </a:solidFill>
                <a:latin typeface="Arial" pitchFamily="34" charset="0"/>
              </a:rPr>
              <a:t>Dual 4-Channel Multiplexers</a:t>
            </a:r>
            <a:endParaRPr lang="en-US" b="0" dirty="0">
              <a:solidFill>
                <a:schemeClr val="tx1"/>
              </a:solidFill>
              <a:latin typeface="Arial" pitchFamily="34" charset="0"/>
            </a:endParaRPr>
          </a:p>
        </p:txBody>
      </p:sp>
      <p:sp>
        <p:nvSpPr>
          <p:cNvPr id="98" name="Line 4"/>
          <p:cNvSpPr>
            <a:spLocks noChangeShapeType="1"/>
          </p:cNvSpPr>
          <p:nvPr/>
        </p:nvSpPr>
        <p:spPr bwMode="auto">
          <a:xfrm flipH="1">
            <a:off x="1427525" y="1839933"/>
            <a:ext cx="859367" cy="0"/>
          </a:xfrm>
          <a:prstGeom prst="line">
            <a:avLst/>
          </a:prstGeom>
          <a:noFill/>
          <a:ln w="28575">
            <a:solidFill>
              <a:schemeClr val="tx1"/>
            </a:solidFill>
            <a:round/>
            <a:headEnd/>
            <a:tailEnd/>
          </a:ln>
        </p:spPr>
        <p:txBody>
          <a:bodyPr/>
          <a:lstStyle/>
          <a:p>
            <a:endParaRPr lang="en-US"/>
          </a:p>
        </p:txBody>
      </p:sp>
      <p:sp>
        <p:nvSpPr>
          <p:cNvPr id="99" name="Line 6"/>
          <p:cNvSpPr>
            <a:spLocks noChangeShapeType="1"/>
          </p:cNvSpPr>
          <p:nvPr/>
        </p:nvSpPr>
        <p:spPr bwMode="auto">
          <a:xfrm flipH="1">
            <a:off x="2833761" y="1839933"/>
            <a:ext cx="624994" cy="0"/>
          </a:xfrm>
          <a:prstGeom prst="line">
            <a:avLst/>
          </a:prstGeom>
          <a:noFill/>
          <a:ln w="28575">
            <a:solidFill>
              <a:schemeClr val="tx1"/>
            </a:solidFill>
            <a:round/>
            <a:headEnd/>
            <a:tailEnd/>
          </a:ln>
        </p:spPr>
        <p:txBody>
          <a:bodyPr/>
          <a:lstStyle/>
          <a:p>
            <a:endParaRPr lang="en-US"/>
          </a:p>
        </p:txBody>
      </p:sp>
      <p:sp>
        <p:nvSpPr>
          <p:cNvPr id="100" name="Oval 7"/>
          <p:cNvSpPr>
            <a:spLocks noChangeArrowheads="1"/>
          </p:cNvSpPr>
          <p:nvPr/>
        </p:nvSpPr>
        <p:spPr bwMode="auto">
          <a:xfrm flipH="1">
            <a:off x="2208767" y="1761105"/>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01" name="Oval 8"/>
          <p:cNvSpPr>
            <a:spLocks noChangeArrowheads="1"/>
          </p:cNvSpPr>
          <p:nvPr/>
        </p:nvSpPr>
        <p:spPr bwMode="auto">
          <a:xfrm flipH="1">
            <a:off x="2755637" y="1761105"/>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02" name="Line 9"/>
          <p:cNvSpPr>
            <a:spLocks noChangeShapeType="1"/>
          </p:cNvSpPr>
          <p:nvPr/>
        </p:nvSpPr>
        <p:spPr bwMode="auto">
          <a:xfrm flipH="1">
            <a:off x="1427525" y="2470554"/>
            <a:ext cx="859367" cy="0"/>
          </a:xfrm>
          <a:prstGeom prst="line">
            <a:avLst/>
          </a:prstGeom>
          <a:noFill/>
          <a:ln w="28575">
            <a:solidFill>
              <a:schemeClr val="tx1"/>
            </a:solidFill>
            <a:round/>
            <a:headEnd/>
            <a:tailEnd/>
          </a:ln>
        </p:spPr>
        <p:txBody>
          <a:bodyPr/>
          <a:lstStyle/>
          <a:p>
            <a:endParaRPr lang="en-US"/>
          </a:p>
        </p:txBody>
      </p:sp>
      <p:sp>
        <p:nvSpPr>
          <p:cNvPr id="103" name="Line 11"/>
          <p:cNvSpPr>
            <a:spLocks noChangeShapeType="1"/>
          </p:cNvSpPr>
          <p:nvPr/>
        </p:nvSpPr>
        <p:spPr bwMode="auto">
          <a:xfrm flipH="1">
            <a:off x="2833761" y="2470554"/>
            <a:ext cx="624994" cy="0"/>
          </a:xfrm>
          <a:prstGeom prst="line">
            <a:avLst/>
          </a:prstGeom>
          <a:noFill/>
          <a:ln w="28575">
            <a:solidFill>
              <a:schemeClr val="tx1"/>
            </a:solidFill>
            <a:round/>
            <a:headEnd/>
            <a:tailEnd/>
          </a:ln>
        </p:spPr>
        <p:txBody>
          <a:bodyPr/>
          <a:lstStyle/>
          <a:p>
            <a:endParaRPr lang="en-US"/>
          </a:p>
        </p:txBody>
      </p:sp>
      <p:sp>
        <p:nvSpPr>
          <p:cNvPr id="104" name="Oval 12"/>
          <p:cNvSpPr>
            <a:spLocks noChangeArrowheads="1"/>
          </p:cNvSpPr>
          <p:nvPr/>
        </p:nvSpPr>
        <p:spPr bwMode="auto">
          <a:xfrm flipH="1">
            <a:off x="2208767" y="2391726"/>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05" name="Oval 13"/>
          <p:cNvSpPr>
            <a:spLocks noChangeArrowheads="1"/>
          </p:cNvSpPr>
          <p:nvPr/>
        </p:nvSpPr>
        <p:spPr bwMode="auto">
          <a:xfrm flipH="1">
            <a:off x="2755637" y="2391726"/>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06" name="Line 14"/>
          <p:cNvSpPr>
            <a:spLocks noChangeShapeType="1"/>
          </p:cNvSpPr>
          <p:nvPr/>
        </p:nvSpPr>
        <p:spPr bwMode="auto">
          <a:xfrm flipH="1">
            <a:off x="1427525" y="3022347"/>
            <a:ext cx="859367" cy="0"/>
          </a:xfrm>
          <a:prstGeom prst="line">
            <a:avLst/>
          </a:prstGeom>
          <a:noFill/>
          <a:ln w="28575">
            <a:solidFill>
              <a:schemeClr val="tx1"/>
            </a:solidFill>
            <a:round/>
            <a:headEnd/>
            <a:tailEnd/>
          </a:ln>
        </p:spPr>
        <p:txBody>
          <a:bodyPr/>
          <a:lstStyle/>
          <a:p>
            <a:endParaRPr lang="en-US"/>
          </a:p>
        </p:txBody>
      </p:sp>
      <p:sp>
        <p:nvSpPr>
          <p:cNvPr id="107" name="Line 16"/>
          <p:cNvSpPr>
            <a:spLocks noChangeShapeType="1"/>
          </p:cNvSpPr>
          <p:nvPr/>
        </p:nvSpPr>
        <p:spPr bwMode="auto">
          <a:xfrm flipH="1">
            <a:off x="2833761" y="3022347"/>
            <a:ext cx="624994" cy="0"/>
          </a:xfrm>
          <a:prstGeom prst="line">
            <a:avLst/>
          </a:prstGeom>
          <a:noFill/>
          <a:ln w="28575">
            <a:solidFill>
              <a:schemeClr val="tx1"/>
            </a:solidFill>
            <a:round/>
            <a:headEnd/>
            <a:tailEnd/>
          </a:ln>
        </p:spPr>
        <p:txBody>
          <a:bodyPr/>
          <a:lstStyle/>
          <a:p>
            <a:endParaRPr lang="en-US"/>
          </a:p>
        </p:txBody>
      </p:sp>
      <p:sp>
        <p:nvSpPr>
          <p:cNvPr id="108" name="Oval 17"/>
          <p:cNvSpPr>
            <a:spLocks noChangeArrowheads="1"/>
          </p:cNvSpPr>
          <p:nvPr/>
        </p:nvSpPr>
        <p:spPr bwMode="auto">
          <a:xfrm flipH="1">
            <a:off x="2208767" y="2943519"/>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09" name="Oval 18"/>
          <p:cNvSpPr>
            <a:spLocks noChangeArrowheads="1"/>
          </p:cNvSpPr>
          <p:nvPr/>
        </p:nvSpPr>
        <p:spPr bwMode="auto">
          <a:xfrm flipH="1">
            <a:off x="2755637" y="2943519"/>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10" name="Line 19"/>
          <p:cNvSpPr>
            <a:spLocks noChangeShapeType="1"/>
          </p:cNvSpPr>
          <p:nvPr/>
        </p:nvSpPr>
        <p:spPr bwMode="auto">
          <a:xfrm flipH="1">
            <a:off x="1427525" y="3574140"/>
            <a:ext cx="859367" cy="0"/>
          </a:xfrm>
          <a:prstGeom prst="line">
            <a:avLst/>
          </a:prstGeom>
          <a:noFill/>
          <a:ln w="28575">
            <a:solidFill>
              <a:schemeClr val="tx1"/>
            </a:solidFill>
            <a:round/>
            <a:headEnd/>
            <a:tailEnd/>
          </a:ln>
        </p:spPr>
        <p:txBody>
          <a:bodyPr/>
          <a:lstStyle/>
          <a:p>
            <a:endParaRPr lang="en-US"/>
          </a:p>
        </p:txBody>
      </p:sp>
      <p:sp>
        <p:nvSpPr>
          <p:cNvPr id="111" name="Line 21"/>
          <p:cNvSpPr>
            <a:spLocks noChangeShapeType="1"/>
          </p:cNvSpPr>
          <p:nvPr/>
        </p:nvSpPr>
        <p:spPr bwMode="auto">
          <a:xfrm flipH="1">
            <a:off x="2833761" y="3574140"/>
            <a:ext cx="624994" cy="0"/>
          </a:xfrm>
          <a:prstGeom prst="line">
            <a:avLst/>
          </a:prstGeom>
          <a:noFill/>
          <a:ln w="28575">
            <a:solidFill>
              <a:schemeClr val="tx1"/>
            </a:solidFill>
            <a:round/>
            <a:headEnd/>
            <a:tailEnd/>
          </a:ln>
        </p:spPr>
        <p:txBody>
          <a:bodyPr/>
          <a:lstStyle/>
          <a:p>
            <a:endParaRPr lang="en-US"/>
          </a:p>
        </p:txBody>
      </p:sp>
      <p:sp>
        <p:nvSpPr>
          <p:cNvPr id="112" name="Oval 22"/>
          <p:cNvSpPr>
            <a:spLocks noChangeArrowheads="1"/>
          </p:cNvSpPr>
          <p:nvPr/>
        </p:nvSpPr>
        <p:spPr bwMode="auto">
          <a:xfrm flipH="1">
            <a:off x="2208767" y="3495312"/>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13" name="Oval 23"/>
          <p:cNvSpPr>
            <a:spLocks noChangeArrowheads="1"/>
          </p:cNvSpPr>
          <p:nvPr/>
        </p:nvSpPr>
        <p:spPr bwMode="auto">
          <a:xfrm flipH="1">
            <a:off x="2755637" y="3495312"/>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114" name="Line 24"/>
          <p:cNvSpPr>
            <a:spLocks noChangeShapeType="1"/>
          </p:cNvSpPr>
          <p:nvPr/>
        </p:nvSpPr>
        <p:spPr bwMode="auto">
          <a:xfrm>
            <a:off x="3458755" y="1839933"/>
            <a:ext cx="0" cy="1734207"/>
          </a:xfrm>
          <a:prstGeom prst="line">
            <a:avLst/>
          </a:prstGeom>
          <a:noFill/>
          <a:ln w="28575">
            <a:solidFill>
              <a:schemeClr val="tx1"/>
            </a:solidFill>
            <a:round/>
            <a:headEnd/>
            <a:tailEnd/>
          </a:ln>
        </p:spPr>
        <p:txBody>
          <a:bodyPr/>
          <a:lstStyle/>
          <a:p>
            <a:endParaRPr lang="en-US"/>
          </a:p>
        </p:txBody>
      </p:sp>
      <p:sp>
        <p:nvSpPr>
          <p:cNvPr id="115" name="Line 25"/>
          <p:cNvSpPr>
            <a:spLocks noChangeShapeType="1"/>
          </p:cNvSpPr>
          <p:nvPr/>
        </p:nvSpPr>
        <p:spPr bwMode="auto">
          <a:xfrm>
            <a:off x="3458755" y="2707036"/>
            <a:ext cx="703118" cy="0"/>
          </a:xfrm>
          <a:prstGeom prst="line">
            <a:avLst/>
          </a:prstGeom>
          <a:noFill/>
          <a:ln w="28575">
            <a:solidFill>
              <a:schemeClr val="tx1"/>
            </a:solidFill>
            <a:round/>
            <a:headEnd/>
            <a:tailEnd/>
          </a:ln>
        </p:spPr>
        <p:txBody>
          <a:bodyPr/>
          <a:lstStyle/>
          <a:p>
            <a:endParaRPr lang="en-US"/>
          </a:p>
        </p:txBody>
      </p:sp>
      <p:sp>
        <p:nvSpPr>
          <p:cNvPr id="116" name="Text Box 26"/>
          <p:cNvSpPr txBox="1">
            <a:spLocks noChangeArrowheads="1"/>
          </p:cNvSpPr>
          <p:nvPr/>
        </p:nvSpPr>
        <p:spPr bwMode="auto">
          <a:xfrm>
            <a:off x="568158" y="1603450"/>
            <a:ext cx="937491"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0</a:t>
            </a:r>
          </a:p>
        </p:txBody>
      </p:sp>
      <p:sp>
        <p:nvSpPr>
          <p:cNvPr id="117" name="Text Box 27"/>
          <p:cNvSpPr txBox="1">
            <a:spLocks noChangeArrowheads="1"/>
          </p:cNvSpPr>
          <p:nvPr/>
        </p:nvSpPr>
        <p:spPr bwMode="auto">
          <a:xfrm>
            <a:off x="568158" y="2234071"/>
            <a:ext cx="937491"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1</a:t>
            </a:r>
          </a:p>
        </p:txBody>
      </p:sp>
      <p:sp>
        <p:nvSpPr>
          <p:cNvPr id="118" name="Text Box 28"/>
          <p:cNvSpPr txBox="1">
            <a:spLocks noChangeArrowheads="1"/>
          </p:cNvSpPr>
          <p:nvPr/>
        </p:nvSpPr>
        <p:spPr bwMode="auto">
          <a:xfrm>
            <a:off x="568158" y="2707036"/>
            <a:ext cx="1093739"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2</a:t>
            </a:r>
          </a:p>
        </p:txBody>
      </p:sp>
      <p:sp>
        <p:nvSpPr>
          <p:cNvPr id="119" name="Text Box 29"/>
          <p:cNvSpPr txBox="1">
            <a:spLocks noChangeArrowheads="1"/>
          </p:cNvSpPr>
          <p:nvPr/>
        </p:nvSpPr>
        <p:spPr bwMode="auto">
          <a:xfrm>
            <a:off x="568158" y="3258829"/>
            <a:ext cx="1093739" cy="472966"/>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Ch 3</a:t>
            </a:r>
          </a:p>
        </p:txBody>
      </p:sp>
      <p:sp>
        <p:nvSpPr>
          <p:cNvPr id="120" name="Text Box 30"/>
          <p:cNvSpPr txBox="1">
            <a:spLocks noChangeArrowheads="1"/>
          </p:cNvSpPr>
          <p:nvPr/>
        </p:nvSpPr>
        <p:spPr bwMode="auto">
          <a:xfrm>
            <a:off x="3511864" y="2098023"/>
            <a:ext cx="1484361" cy="472966"/>
          </a:xfrm>
          <a:prstGeom prst="rect">
            <a:avLst/>
          </a:prstGeom>
          <a:noFill/>
          <a:ln w="9525">
            <a:noFill/>
            <a:miter lim="800000"/>
            <a:headEnd/>
            <a:tailEnd/>
          </a:ln>
        </p:spPr>
        <p:txBody>
          <a:bodyPr>
            <a:spAutoFit/>
          </a:bodyPr>
          <a:lstStyle/>
          <a:p>
            <a:pPr eaLnBrk="1" hangingPunct="1">
              <a:spcBef>
                <a:spcPct val="50000"/>
              </a:spcBef>
            </a:pPr>
            <a:r>
              <a:rPr lang="en-US" b="0" dirty="0" smtClean="0">
                <a:solidFill>
                  <a:schemeClr val="tx1"/>
                </a:solidFill>
                <a:latin typeface="Arial" pitchFamily="34" charset="0"/>
              </a:rPr>
              <a:t>COM</a:t>
            </a:r>
            <a:endParaRPr lang="en-US" b="0" dirty="0">
              <a:solidFill>
                <a:schemeClr val="tx1"/>
              </a:solidFill>
              <a:latin typeface="Arial" pitchFamily="34" charset="0"/>
            </a:endParaRPr>
          </a:p>
        </p:txBody>
      </p:sp>
      <p:sp>
        <p:nvSpPr>
          <p:cNvPr id="121" name="Line 33"/>
          <p:cNvSpPr>
            <a:spLocks noChangeShapeType="1"/>
          </p:cNvSpPr>
          <p:nvPr/>
        </p:nvSpPr>
        <p:spPr bwMode="auto">
          <a:xfrm flipV="1">
            <a:off x="2286891" y="1445795"/>
            <a:ext cx="546870" cy="394138"/>
          </a:xfrm>
          <a:prstGeom prst="line">
            <a:avLst/>
          </a:prstGeom>
          <a:noFill/>
          <a:ln w="28575">
            <a:solidFill>
              <a:schemeClr val="tx1"/>
            </a:solidFill>
            <a:round/>
            <a:headEnd/>
            <a:tailEnd type="arrow" w="med" len="med"/>
          </a:ln>
        </p:spPr>
        <p:txBody>
          <a:bodyPr/>
          <a:lstStyle/>
          <a:p>
            <a:endParaRPr lang="en-US"/>
          </a:p>
        </p:txBody>
      </p:sp>
      <p:sp>
        <p:nvSpPr>
          <p:cNvPr id="122" name="Line 34"/>
          <p:cNvSpPr>
            <a:spLocks noChangeShapeType="1"/>
          </p:cNvSpPr>
          <p:nvPr/>
        </p:nvSpPr>
        <p:spPr bwMode="auto">
          <a:xfrm flipV="1">
            <a:off x="2286891" y="2076416"/>
            <a:ext cx="546870" cy="394138"/>
          </a:xfrm>
          <a:prstGeom prst="line">
            <a:avLst/>
          </a:prstGeom>
          <a:noFill/>
          <a:ln w="28575">
            <a:solidFill>
              <a:schemeClr val="tx1"/>
            </a:solidFill>
            <a:round/>
            <a:headEnd/>
            <a:tailEnd type="arrow" w="med" len="med"/>
          </a:ln>
        </p:spPr>
        <p:txBody>
          <a:bodyPr/>
          <a:lstStyle/>
          <a:p>
            <a:endParaRPr lang="en-US"/>
          </a:p>
        </p:txBody>
      </p:sp>
      <p:sp>
        <p:nvSpPr>
          <p:cNvPr id="123" name="Line 35"/>
          <p:cNvSpPr>
            <a:spLocks noChangeShapeType="1"/>
          </p:cNvSpPr>
          <p:nvPr/>
        </p:nvSpPr>
        <p:spPr bwMode="auto">
          <a:xfrm flipV="1">
            <a:off x="2286891" y="2628209"/>
            <a:ext cx="546870" cy="394138"/>
          </a:xfrm>
          <a:prstGeom prst="line">
            <a:avLst/>
          </a:prstGeom>
          <a:noFill/>
          <a:ln w="28575">
            <a:solidFill>
              <a:schemeClr val="tx1"/>
            </a:solidFill>
            <a:round/>
            <a:headEnd/>
            <a:tailEnd type="arrow" w="med" len="med"/>
          </a:ln>
        </p:spPr>
        <p:txBody>
          <a:bodyPr/>
          <a:lstStyle/>
          <a:p>
            <a:endParaRPr lang="en-US"/>
          </a:p>
        </p:txBody>
      </p:sp>
      <p:sp>
        <p:nvSpPr>
          <p:cNvPr id="124" name="Line 36"/>
          <p:cNvSpPr>
            <a:spLocks noChangeShapeType="1"/>
          </p:cNvSpPr>
          <p:nvPr/>
        </p:nvSpPr>
        <p:spPr bwMode="auto">
          <a:xfrm flipV="1">
            <a:off x="2286891" y="3180002"/>
            <a:ext cx="546870" cy="394138"/>
          </a:xfrm>
          <a:prstGeom prst="line">
            <a:avLst/>
          </a:prstGeom>
          <a:noFill/>
          <a:ln w="28575">
            <a:solidFill>
              <a:schemeClr val="tx1"/>
            </a:solidFill>
            <a:round/>
            <a:headEnd/>
            <a:tailEnd type="arrow" w="med" len="med"/>
          </a:ln>
        </p:spPr>
        <p:txBody>
          <a:bodyPr/>
          <a:lstStyle/>
          <a:p>
            <a:endParaRPr lang="en-US"/>
          </a:p>
        </p:txBody>
      </p:sp>
      <p:sp>
        <p:nvSpPr>
          <p:cNvPr id="66" name="Text Box 30"/>
          <p:cNvSpPr txBox="1">
            <a:spLocks noChangeArrowheads="1"/>
          </p:cNvSpPr>
          <p:nvPr/>
        </p:nvSpPr>
        <p:spPr bwMode="auto">
          <a:xfrm>
            <a:off x="3883506" y="5545959"/>
            <a:ext cx="4142894" cy="584775"/>
          </a:xfrm>
          <a:prstGeom prst="rect">
            <a:avLst/>
          </a:prstGeom>
          <a:noFill/>
          <a:ln w="9525">
            <a:noFill/>
            <a:miter lim="800000"/>
            <a:headEnd/>
            <a:tailEnd/>
          </a:ln>
        </p:spPr>
        <p:txBody>
          <a:bodyPr wrap="square">
            <a:spAutoFit/>
          </a:bodyPr>
          <a:lstStyle/>
          <a:p>
            <a:pPr eaLnBrk="1" hangingPunct="1">
              <a:spcBef>
                <a:spcPct val="50000"/>
              </a:spcBef>
            </a:pPr>
            <a:r>
              <a:rPr lang="en-US" sz="3200" dirty="0" smtClean="0">
                <a:solidFill>
                  <a:schemeClr val="tx1"/>
                </a:solidFill>
                <a:latin typeface="Arial" pitchFamily="34" charset="0"/>
              </a:rPr>
              <a:t>8x1 Multiplexer</a:t>
            </a:r>
            <a:endParaRPr lang="en-US" sz="3200" dirty="0">
              <a:solidFill>
                <a:schemeClr val="tx1"/>
              </a:solidFill>
              <a:latin typeface="Arial" pitchFamily="34" charset="0"/>
            </a:endParaRPr>
          </a:p>
        </p:txBody>
      </p:sp>
      <p:sp>
        <p:nvSpPr>
          <p:cNvPr id="61" name="Line 4"/>
          <p:cNvSpPr>
            <a:spLocks noChangeShapeType="1"/>
          </p:cNvSpPr>
          <p:nvPr/>
        </p:nvSpPr>
        <p:spPr bwMode="auto">
          <a:xfrm flipH="1">
            <a:off x="4793025" y="3503633"/>
            <a:ext cx="859367" cy="0"/>
          </a:xfrm>
          <a:prstGeom prst="line">
            <a:avLst/>
          </a:prstGeom>
          <a:noFill/>
          <a:ln w="28575">
            <a:solidFill>
              <a:schemeClr val="tx1"/>
            </a:solidFill>
            <a:round/>
            <a:headEnd/>
            <a:tailEnd/>
          </a:ln>
        </p:spPr>
        <p:txBody>
          <a:bodyPr/>
          <a:lstStyle/>
          <a:p>
            <a:endParaRPr lang="en-US"/>
          </a:p>
        </p:txBody>
      </p:sp>
      <p:sp>
        <p:nvSpPr>
          <p:cNvPr id="64" name="Line 6"/>
          <p:cNvSpPr>
            <a:spLocks noChangeShapeType="1"/>
          </p:cNvSpPr>
          <p:nvPr/>
        </p:nvSpPr>
        <p:spPr bwMode="auto">
          <a:xfrm flipH="1">
            <a:off x="6199261" y="3503633"/>
            <a:ext cx="624994" cy="0"/>
          </a:xfrm>
          <a:prstGeom prst="line">
            <a:avLst/>
          </a:prstGeom>
          <a:noFill/>
          <a:ln w="28575">
            <a:solidFill>
              <a:schemeClr val="tx1"/>
            </a:solidFill>
            <a:round/>
            <a:headEnd/>
            <a:tailEnd/>
          </a:ln>
        </p:spPr>
        <p:txBody>
          <a:bodyPr/>
          <a:lstStyle/>
          <a:p>
            <a:endParaRPr lang="en-US"/>
          </a:p>
        </p:txBody>
      </p:sp>
      <p:sp>
        <p:nvSpPr>
          <p:cNvPr id="67" name="Oval 7"/>
          <p:cNvSpPr>
            <a:spLocks noChangeArrowheads="1"/>
          </p:cNvSpPr>
          <p:nvPr/>
        </p:nvSpPr>
        <p:spPr bwMode="auto">
          <a:xfrm flipH="1">
            <a:off x="5574267" y="3424805"/>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68" name="Oval 8"/>
          <p:cNvSpPr>
            <a:spLocks noChangeArrowheads="1"/>
          </p:cNvSpPr>
          <p:nvPr/>
        </p:nvSpPr>
        <p:spPr bwMode="auto">
          <a:xfrm flipH="1">
            <a:off x="6121137" y="3424805"/>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69" name="Line 9"/>
          <p:cNvSpPr>
            <a:spLocks noChangeShapeType="1"/>
          </p:cNvSpPr>
          <p:nvPr/>
        </p:nvSpPr>
        <p:spPr bwMode="auto">
          <a:xfrm flipH="1">
            <a:off x="4793025" y="4134254"/>
            <a:ext cx="859367" cy="0"/>
          </a:xfrm>
          <a:prstGeom prst="line">
            <a:avLst/>
          </a:prstGeom>
          <a:noFill/>
          <a:ln w="28575">
            <a:solidFill>
              <a:schemeClr val="tx1"/>
            </a:solidFill>
            <a:round/>
            <a:headEnd/>
            <a:tailEnd/>
          </a:ln>
        </p:spPr>
        <p:txBody>
          <a:bodyPr/>
          <a:lstStyle/>
          <a:p>
            <a:endParaRPr lang="en-US"/>
          </a:p>
        </p:txBody>
      </p:sp>
      <p:sp>
        <p:nvSpPr>
          <p:cNvPr id="70" name="Line 11"/>
          <p:cNvSpPr>
            <a:spLocks noChangeShapeType="1"/>
          </p:cNvSpPr>
          <p:nvPr/>
        </p:nvSpPr>
        <p:spPr bwMode="auto">
          <a:xfrm flipH="1">
            <a:off x="6199261" y="4134254"/>
            <a:ext cx="624994" cy="0"/>
          </a:xfrm>
          <a:prstGeom prst="line">
            <a:avLst/>
          </a:prstGeom>
          <a:noFill/>
          <a:ln w="28575">
            <a:solidFill>
              <a:schemeClr val="tx1"/>
            </a:solidFill>
            <a:round/>
            <a:headEnd/>
            <a:tailEnd/>
          </a:ln>
        </p:spPr>
        <p:txBody>
          <a:bodyPr/>
          <a:lstStyle/>
          <a:p>
            <a:endParaRPr lang="en-US"/>
          </a:p>
        </p:txBody>
      </p:sp>
      <p:sp>
        <p:nvSpPr>
          <p:cNvPr id="71" name="Oval 12"/>
          <p:cNvSpPr>
            <a:spLocks noChangeArrowheads="1"/>
          </p:cNvSpPr>
          <p:nvPr/>
        </p:nvSpPr>
        <p:spPr bwMode="auto">
          <a:xfrm flipH="1">
            <a:off x="5574267" y="4055426"/>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72" name="Oval 13"/>
          <p:cNvSpPr>
            <a:spLocks noChangeArrowheads="1"/>
          </p:cNvSpPr>
          <p:nvPr/>
        </p:nvSpPr>
        <p:spPr bwMode="auto">
          <a:xfrm flipH="1">
            <a:off x="6121137" y="4055426"/>
            <a:ext cx="156248" cy="157655"/>
          </a:xfrm>
          <a:prstGeom prst="ellipse">
            <a:avLst/>
          </a:prstGeom>
          <a:solidFill>
            <a:srgbClr val="FFFF00"/>
          </a:solidFill>
          <a:ln w="9525">
            <a:solidFill>
              <a:schemeClr val="tx1"/>
            </a:solidFill>
            <a:round/>
            <a:headEnd/>
            <a:tailEnd/>
          </a:ln>
        </p:spPr>
        <p:txBody>
          <a:bodyPr wrap="none" anchor="ctr"/>
          <a:lstStyle/>
          <a:p>
            <a:endParaRPr lang="en-US"/>
          </a:p>
        </p:txBody>
      </p:sp>
      <p:sp>
        <p:nvSpPr>
          <p:cNvPr id="73" name="Line 34"/>
          <p:cNvSpPr>
            <a:spLocks noChangeShapeType="1"/>
          </p:cNvSpPr>
          <p:nvPr/>
        </p:nvSpPr>
        <p:spPr bwMode="auto">
          <a:xfrm flipV="1">
            <a:off x="5652391" y="3740116"/>
            <a:ext cx="546870" cy="394138"/>
          </a:xfrm>
          <a:prstGeom prst="line">
            <a:avLst/>
          </a:prstGeom>
          <a:noFill/>
          <a:ln w="28575">
            <a:solidFill>
              <a:schemeClr val="tx1"/>
            </a:solidFill>
            <a:round/>
            <a:headEnd/>
            <a:tailEnd type="arrow" w="med" len="med"/>
          </a:ln>
        </p:spPr>
        <p:txBody>
          <a:bodyPr/>
          <a:lstStyle/>
          <a:p>
            <a:endParaRPr lang="en-US"/>
          </a:p>
        </p:txBody>
      </p:sp>
      <p:sp>
        <p:nvSpPr>
          <p:cNvPr id="74" name="Line 33"/>
          <p:cNvSpPr>
            <a:spLocks noChangeShapeType="1"/>
          </p:cNvSpPr>
          <p:nvPr/>
        </p:nvSpPr>
        <p:spPr bwMode="auto">
          <a:xfrm flipV="1">
            <a:off x="5652391" y="3096795"/>
            <a:ext cx="546870" cy="394138"/>
          </a:xfrm>
          <a:prstGeom prst="line">
            <a:avLst/>
          </a:prstGeom>
          <a:noFill/>
          <a:ln w="28575">
            <a:solidFill>
              <a:schemeClr val="tx1"/>
            </a:solidFill>
            <a:round/>
            <a:headEnd/>
            <a:tailEnd type="arrow" w="med" len="med"/>
          </a:ln>
        </p:spPr>
        <p:txBody>
          <a:bodyPr/>
          <a:lstStyle/>
          <a:p>
            <a:endParaRPr lang="en-US"/>
          </a:p>
        </p:txBody>
      </p:sp>
      <p:sp>
        <p:nvSpPr>
          <p:cNvPr id="75" name="Line 24"/>
          <p:cNvSpPr>
            <a:spLocks noChangeShapeType="1"/>
          </p:cNvSpPr>
          <p:nvPr/>
        </p:nvSpPr>
        <p:spPr bwMode="auto">
          <a:xfrm flipH="1">
            <a:off x="6832600" y="3478233"/>
            <a:ext cx="4355" cy="687367"/>
          </a:xfrm>
          <a:prstGeom prst="line">
            <a:avLst/>
          </a:prstGeom>
          <a:noFill/>
          <a:ln w="28575">
            <a:solidFill>
              <a:schemeClr val="tx1"/>
            </a:solidFill>
            <a:round/>
            <a:headEnd/>
            <a:tailEnd/>
          </a:ln>
        </p:spPr>
        <p:txBody>
          <a:bodyPr/>
          <a:lstStyle/>
          <a:p>
            <a:endParaRPr lang="en-US"/>
          </a:p>
        </p:txBody>
      </p:sp>
      <p:sp>
        <p:nvSpPr>
          <p:cNvPr id="76" name="Line 11"/>
          <p:cNvSpPr>
            <a:spLocks noChangeShapeType="1"/>
          </p:cNvSpPr>
          <p:nvPr/>
        </p:nvSpPr>
        <p:spPr bwMode="auto">
          <a:xfrm flipH="1">
            <a:off x="6834261" y="3804054"/>
            <a:ext cx="624994" cy="0"/>
          </a:xfrm>
          <a:prstGeom prst="line">
            <a:avLst/>
          </a:prstGeom>
          <a:noFill/>
          <a:ln w="28575">
            <a:solidFill>
              <a:schemeClr val="tx1"/>
            </a:solidFill>
            <a:round/>
            <a:headEnd/>
            <a:tailEnd/>
          </a:ln>
        </p:spPr>
        <p:txBody>
          <a:bodyPr/>
          <a:lstStyle/>
          <a:p>
            <a:endParaRPr lang="en-US"/>
          </a:p>
        </p:txBody>
      </p:sp>
      <p:sp>
        <p:nvSpPr>
          <p:cNvPr id="79" name="Freeform 78"/>
          <p:cNvSpPr/>
          <p:nvPr/>
        </p:nvSpPr>
        <p:spPr>
          <a:xfrm>
            <a:off x="4140200" y="2705100"/>
            <a:ext cx="685800" cy="812800"/>
          </a:xfrm>
          <a:custGeom>
            <a:avLst/>
            <a:gdLst>
              <a:gd name="connsiteX0" fmla="*/ 0 w 685800"/>
              <a:gd name="connsiteY0" fmla="*/ 0 h 812800"/>
              <a:gd name="connsiteX1" fmla="*/ 165100 w 685800"/>
              <a:gd name="connsiteY1" fmla="*/ 584200 h 812800"/>
              <a:gd name="connsiteX2" fmla="*/ 546100 w 685800"/>
              <a:gd name="connsiteY2" fmla="*/ 241300 h 812800"/>
              <a:gd name="connsiteX3" fmla="*/ 685800 w 685800"/>
              <a:gd name="connsiteY3" fmla="*/ 812800 h 812800"/>
            </a:gdLst>
            <a:ahLst/>
            <a:cxnLst>
              <a:cxn ang="0">
                <a:pos x="connsiteX0" y="connsiteY0"/>
              </a:cxn>
              <a:cxn ang="0">
                <a:pos x="connsiteX1" y="connsiteY1"/>
              </a:cxn>
              <a:cxn ang="0">
                <a:pos x="connsiteX2" y="connsiteY2"/>
              </a:cxn>
              <a:cxn ang="0">
                <a:pos x="connsiteX3" y="connsiteY3"/>
              </a:cxn>
            </a:cxnLst>
            <a:rect l="l" t="t" r="r" b="b"/>
            <a:pathLst>
              <a:path w="685800" h="812800">
                <a:moveTo>
                  <a:pt x="0" y="0"/>
                </a:moveTo>
                <a:cubicBezTo>
                  <a:pt x="37041" y="271991"/>
                  <a:pt x="74083" y="543983"/>
                  <a:pt x="165100" y="584200"/>
                </a:cubicBezTo>
                <a:cubicBezTo>
                  <a:pt x="256117" y="624417"/>
                  <a:pt x="459317" y="203200"/>
                  <a:pt x="546100" y="241300"/>
                </a:cubicBezTo>
                <a:cubicBezTo>
                  <a:pt x="632883" y="279400"/>
                  <a:pt x="567267" y="713317"/>
                  <a:pt x="685800" y="81280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80" name="Freeform 79"/>
          <p:cNvSpPr/>
          <p:nvPr/>
        </p:nvSpPr>
        <p:spPr>
          <a:xfrm>
            <a:off x="4072467" y="4140200"/>
            <a:ext cx="730250" cy="853017"/>
          </a:xfrm>
          <a:custGeom>
            <a:avLst/>
            <a:gdLst>
              <a:gd name="connsiteX0" fmla="*/ 80433 w 730250"/>
              <a:gd name="connsiteY0" fmla="*/ 825500 h 853017"/>
              <a:gd name="connsiteX1" fmla="*/ 67733 w 730250"/>
              <a:gd name="connsiteY1" fmla="*/ 762000 h 853017"/>
              <a:gd name="connsiteX2" fmla="*/ 93133 w 730250"/>
              <a:gd name="connsiteY2" fmla="*/ 279400 h 853017"/>
              <a:gd name="connsiteX3" fmla="*/ 626533 w 730250"/>
              <a:gd name="connsiteY3" fmla="*/ 571500 h 853017"/>
              <a:gd name="connsiteX4" fmla="*/ 715433 w 730250"/>
              <a:gd name="connsiteY4" fmla="*/ 0 h 853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0250" h="853017">
                <a:moveTo>
                  <a:pt x="80433" y="825500"/>
                </a:moveTo>
                <a:cubicBezTo>
                  <a:pt x="73024" y="839258"/>
                  <a:pt x="65616" y="853017"/>
                  <a:pt x="67733" y="762000"/>
                </a:cubicBezTo>
                <a:cubicBezTo>
                  <a:pt x="69850" y="670983"/>
                  <a:pt x="0" y="311150"/>
                  <a:pt x="93133" y="279400"/>
                </a:cubicBezTo>
                <a:cubicBezTo>
                  <a:pt x="186266" y="247650"/>
                  <a:pt x="522816" y="618067"/>
                  <a:pt x="626533" y="571500"/>
                </a:cubicBezTo>
                <a:cubicBezTo>
                  <a:pt x="730250" y="524933"/>
                  <a:pt x="641350" y="78317"/>
                  <a:pt x="715433" y="0"/>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7" name="Text Box 30"/>
          <p:cNvSpPr txBox="1">
            <a:spLocks noChangeArrowheads="1"/>
          </p:cNvSpPr>
          <p:nvPr/>
        </p:nvSpPr>
        <p:spPr bwMode="auto">
          <a:xfrm>
            <a:off x="5030739" y="2447159"/>
            <a:ext cx="3351261" cy="461665"/>
          </a:xfrm>
          <a:prstGeom prst="rect">
            <a:avLst/>
          </a:prstGeom>
          <a:noFill/>
          <a:ln w="9525">
            <a:noFill/>
            <a:miter lim="800000"/>
            <a:headEnd/>
            <a:tailEnd/>
          </a:ln>
        </p:spPr>
        <p:txBody>
          <a:bodyPr wrap="square">
            <a:spAutoFit/>
          </a:bodyPr>
          <a:lstStyle/>
          <a:p>
            <a:pPr eaLnBrk="1" hangingPunct="1">
              <a:spcBef>
                <a:spcPct val="50000"/>
              </a:spcBef>
            </a:pPr>
            <a:r>
              <a:rPr lang="en-US" b="0" dirty="0" smtClean="0">
                <a:solidFill>
                  <a:schemeClr val="tx1"/>
                </a:solidFill>
                <a:latin typeface="Arial" pitchFamily="34" charset="0"/>
              </a:rPr>
              <a:t>2-Channel Multiplexer</a:t>
            </a:r>
            <a:endParaRPr lang="en-US" b="0" dirty="0">
              <a:solidFill>
                <a:schemeClr val="tx1"/>
              </a:solidFill>
              <a:latin typeface="Arial" pitchFamily="34"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0"/>
            <a:ext cx="6934200" cy="914400"/>
          </a:xfrm>
          <a:noFill/>
        </p:spPr>
        <p:txBody>
          <a:bodyPr/>
          <a:lstStyle/>
          <a:p>
            <a:pPr eaLnBrk="1" hangingPunct="1"/>
            <a:r>
              <a:rPr lang="en-US" b="1" dirty="0" smtClean="0"/>
              <a:t>Building Larger Matrices</a:t>
            </a:r>
          </a:p>
        </p:txBody>
      </p:sp>
      <p:sp>
        <p:nvSpPr>
          <p:cNvPr id="412675" name="Text Box 3"/>
          <p:cNvSpPr txBox="1">
            <a:spLocks noChangeArrowheads="1"/>
          </p:cNvSpPr>
          <p:nvPr/>
        </p:nvSpPr>
        <p:spPr bwMode="auto">
          <a:xfrm>
            <a:off x="762000" y="2286000"/>
            <a:ext cx="7772400" cy="2551113"/>
          </a:xfrm>
          <a:prstGeom prst="rect">
            <a:avLst/>
          </a:prstGeom>
          <a:noFill/>
          <a:ln w="9525">
            <a:noFill/>
            <a:miter lim="800000"/>
            <a:headEnd/>
            <a:tailEnd/>
          </a:ln>
          <a:effectLst/>
        </p:spPr>
        <p:txBody>
          <a:bodyPr>
            <a:spAutoFit/>
          </a:bodyPr>
          <a:lstStyle/>
          <a:p>
            <a:pPr eaLnBrk="1" hangingPunct="1">
              <a:spcBef>
                <a:spcPct val="50000"/>
              </a:spcBef>
              <a:buFont typeface="Wingdings" pitchFamily="2" charset="2"/>
              <a:buNone/>
              <a:defRPr/>
            </a:pPr>
            <a:r>
              <a:rPr lang="en-US" sz="2800" b="0" dirty="0">
                <a:solidFill>
                  <a:schemeClr val="tx1"/>
                </a:solidFill>
                <a:latin typeface="+mj-lt"/>
              </a:rPr>
              <a:t>Use individual matrix modules as building blocks for larger matrices by :</a:t>
            </a:r>
          </a:p>
          <a:p>
            <a:pPr marL="800100" lvl="1" indent="-342900" eaLnBrk="1" hangingPunct="1">
              <a:lnSpc>
                <a:spcPct val="75000"/>
              </a:lnSpc>
              <a:spcBef>
                <a:spcPct val="50000"/>
              </a:spcBef>
              <a:buFontTx/>
              <a:buChar char="•"/>
              <a:defRPr/>
            </a:pPr>
            <a:r>
              <a:rPr lang="en-US" sz="2800" b="0" dirty="0">
                <a:solidFill>
                  <a:schemeClr val="tx1"/>
                </a:solidFill>
                <a:latin typeface="+mj-lt"/>
              </a:rPr>
              <a:t>Connecting rows</a:t>
            </a:r>
          </a:p>
          <a:p>
            <a:pPr marL="800100" lvl="1" indent="-342900" eaLnBrk="1" hangingPunct="1">
              <a:lnSpc>
                <a:spcPct val="75000"/>
              </a:lnSpc>
              <a:spcBef>
                <a:spcPct val="50000"/>
              </a:spcBef>
              <a:buFontTx/>
              <a:buChar char="•"/>
              <a:defRPr/>
            </a:pPr>
            <a:r>
              <a:rPr lang="en-US" sz="2800" b="0" dirty="0">
                <a:solidFill>
                  <a:schemeClr val="tx1"/>
                </a:solidFill>
                <a:latin typeface="+mj-lt"/>
              </a:rPr>
              <a:t>Connecting columns</a:t>
            </a:r>
          </a:p>
          <a:p>
            <a:pPr marL="800100" lvl="1" indent="-342900" eaLnBrk="1" hangingPunct="1">
              <a:lnSpc>
                <a:spcPct val="75000"/>
              </a:lnSpc>
              <a:spcBef>
                <a:spcPct val="50000"/>
              </a:spcBef>
              <a:buFontTx/>
              <a:buChar char="•"/>
              <a:defRPr/>
            </a:pPr>
            <a:r>
              <a:rPr lang="en-US" sz="2800" b="0" dirty="0">
                <a:solidFill>
                  <a:schemeClr val="tx1"/>
                </a:solidFill>
                <a:latin typeface="+mj-lt"/>
              </a:rPr>
              <a:t>Connecting both rows and columns  </a:t>
            </a: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4"/>
          <p:cNvSpPr>
            <a:spLocks noGrp="1" noChangeArrowheads="1"/>
          </p:cNvSpPr>
          <p:nvPr>
            <p:ph type="title"/>
          </p:nvPr>
        </p:nvSpPr>
        <p:spPr>
          <a:xfrm>
            <a:off x="0" y="0"/>
            <a:ext cx="8170003" cy="964092"/>
          </a:xfrm>
        </p:spPr>
        <p:txBody>
          <a:bodyPr/>
          <a:lstStyle/>
          <a:p>
            <a:pPr eaLnBrk="1" hangingPunct="1"/>
            <a:r>
              <a:rPr lang="en-US" b="1" dirty="0" smtClean="0"/>
              <a:t>Matrix: Column Expansion</a:t>
            </a:r>
          </a:p>
        </p:txBody>
      </p:sp>
      <p:sp>
        <p:nvSpPr>
          <p:cNvPr id="43011" name="Rectangle 15"/>
          <p:cNvSpPr>
            <a:spLocks noGrp="1" noChangeArrowheads="1"/>
          </p:cNvSpPr>
          <p:nvPr>
            <p:ph idx="1"/>
          </p:nvPr>
        </p:nvSpPr>
        <p:spPr>
          <a:xfrm>
            <a:off x="609600" y="1489075"/>
            <a:ext cx="8534400" cy="1552575"/>
          </a:xfrm>
        </p:spPr>
        <p:txBody>
          <a:bodyPr/>
          <a:lstStyle/>
          <a:p>
            <a:pPr eaLnBrk="1" hangingPunct="1"/>
            <a:r>
              <a:rPr lang="en-US" smtClean="0"/>
              <a:t>Increase column count by connecting rows of individual matrices</a:t>
            </a:r>
          </a:p>
        </p:txBody>
      </p:sp>
      <p:sp>
        <p:nvSpPr>
          <p:cNvPr id="295" name="Text Box 3"/>
          <p:cNvSpPr txBox="1">
            <a:spLocks noChangeArrowheads="1"/>
          </p:cNvSpPr>
          <p:nvPr/>
        </p:nvSpPr>
        <p:spPr bwMode="auto">
          <a:xfrm>
            <a:off x="2862263" y="4391025"/>
            <a:ext cx="762000" cy="455613"/>
          </a:xfrm>
          <a:prstGeom prst="rect">
            <a:avLst/>
          </a:prstGeom>
          <a:noFill/>
          <a:ln w="9525">
            <a:solidFill>
              <a:schemeClr val="tx1"/>
            </a:solidFill>
            <a:miter lim="800000"/>
            <a:headEnd/>
            <a:tailEnd/>
          </a:ln>
          <a:effectLst/>
        </p:spPr>
        <p:txBody>
          <a:bodyPr lIns="9144" tIns="9144" rIns="9144" bIns="9144">
            <a:spAutoFit/>
          </a:bodyPr>
          <a:lstStyle/>
          <a:p>
            <a:pPr algn="ctr" eaLnBrk="1" hangingPunct="1">
              <a:spcBef>
                <a:spcPct val="50000"/>
              </a:spcBef>
            </a:pPr>
            <a:r>
              <a:rPr lang="en-US" sz="2800" b="0">
                <a:solidFill>
                  <a:schemeClr val="tx1"/>
                </a:solidFill>
                <a:latin typeface="Arial" pitchFamily="34" charset="0"/>
              </a:rPr>
              <a:t>3x4</a:t>
            </a:r>
          </a:p>
        </p:txBody>
      </p:sp>
      <p:sp>
        <p:nvSpPr>
          <p:cNvPr id="296" name="Text Box 4"/>
          <p:cNvSpPr txBox="1">
            <a:spLocks noChangeArrowheads="1"/>
          </p:cNvSpPr>
          <p:nvPr/>
        </p:nvSpPr>
        <p:spPr bwMode="auto">
          <a:xfrm>
            <a:off x="6062663" y="4391025"/>
            <a:ext cx="762000" cy="455613"/>
          </a:xfrm>
          <a:prstGeom prst="rect">
            <a:avLst/>
          </a:prstGeom>
          <a:noFill/>
          <a:ln w="9525">
            <a:solidFill>
              <a:schemeClr val="tx1"/>
            </a:solidFill>
            <a:miter lim="800000"/>
            <a:headEnd/>
            <a:tailEnd/>
          </a:ln>
          <a:effectLst/>
        </p:spPr>
        <p:txBody>
          <a:bodyPr lIns="9144" tIns="9144" rIns="9144" bIns="9144">
            <a:spAutoFit/>
          </a:bodyPr>
          <a:lstStyle/>
          <a:p>
            <a:pPr algn="ctr" eaLnBrk="1" hangingPunct="1">
              <a:spcBef>
                <a:spcPct val="50000"/>
              </a:spcBef>
            </a:pPr>
            <a:r>
              <a:rPr lang="en-US" sz="2800" b="0">
                <a:solidFill>
                  <a:schemeClr val="tx1"/>
                </a:solidFill>
                <a:latin typeface="Arial" pitchFamily="34" charset="0"/>
              </a:rPr>
              <a:t>3x4</a:t>
            </a:r>
          </a:p>
        </p:txBody>
      </p:sp>
      <p:grpSp>
        <p:nvGrpSpPr>
          <p:cNvPr id="2" name="Group 312"/>
          <p:cNvGrpSpPr>
            <a:grpSpLocks/>
          </p:cNvGrpSpPr>
          <p:nvPr/>
        </p:nvGrpSpPr>
        <p:grpSpPr bwMode="auto">
          <a:xfrm>
            <a:off x="1566863" y="2743200"/>
            <a:ext cx="2790825" cy="1657350"/>
            <a:chOff x="768" y="2094"/>
            <a:chExt cx="1758" cy="1044"/>
          </a:xfrm>
        </p:grpSpPr>
        <p:grpSp>
          <p:nvGrpSpPr>
            <p:cNvPr id="3" name="Group 16"/>
            <p:cNvGrpSpPr>
              <a:grpSpLocks/>
            </p:cNvGrpSpPr>
            <p:nvPr/>
          </p:nvGrpSpPr>
          <p:grpSpPr bwMode="auto">
            <a:xfrm>
              <a:off x="1008" y="2316"/>
              <a:ext cx="1419" cy="744"/>
              <a:chOff x="864" y="1346"/>
              <a:chExt cx="1419" cy="744"/>
            </a:xfrm>
          </p:grpSpPr>
          <p:grpSp>
            <p:nvGrpSpPr>
              <p:cNvPr id="4" name="Group 17"/>
              <p:cNvGrpSpPr>
                <a:grpSpLocks/>
              </p:cNvGrpSpPr>
              <p:nvPr/>
            </p:nvGrpSpPr>
            <p:grpSpPr bwMode="auto">
              <a:xfrm>
                <a:off x="864" y="1346"/>
                <a:ext cx="1419" cy="744"/>
                <a:chOff x="864" y="1346"/>
                <a:chExt cx="1419" cy="744"/>
              </a:xfrm>
            </p:grpSpPr>
            <p:sp>
              <p:nvSpPr>
                <p:cNvPr id="376" name="Line 18"/>
                <p:cNvSpPr>
                  <a:spLocks noChangeShapeType="1"/>
                </p:cNvSpPr>
                <p:nvPr/>
              </p:nvSpPr>
              <p:spPr bwMode="auto">
                <a:xfrm>
                  <a:off x="864" y="1586"/>
                  <a:ext cx="1392" cy="0"/>
                </a:xfrm>
                <a:prstGeom prst="line">
                  <a:avLst/>
                </a:prstGeom>
                <a:noFill/>
                <a:ln w="9525">
                  <a:solidFill>
                    <a:schemeClr val="tx1"/>
                  </a:solidFill>
                  <a:round/>
                  <a:headEnd/>
                  <a:tailEnd/>
                </a:ln>
                <a:effectLst/>
              </p:spPr>
              <p:txBody>
                <a:bodyPr/>
                <a:lstStyle/>
                <a:p>
                  <a:endParaRPr lang="en-US"/>
                </a:p>
              </p:txBody>
            </p:sp>
            <p:sp>
              <p:nvSpPr>
                <p:cNvPr id="377" name="Line 19"/>
                <p:cNvSpPr>
                  <a:spLocks noChangeShapeType="1"/>
                </p:cNvSpPr>
                <p:nvPr/>
              </p:nvSpPr>
              <p:spPr bwMode="auto">
                <a:xfrm>
                  <a:off x="864" y="1826"/>
                  <a:ext cx="1392" cy="0"/>
                </a:xfrm>
                <a:prstGeom prst="line">
                  <a:avLst/>
                </a:prstGeom>
                <a:noFill/>
                <a:ln w="9525">
                  <a:solidFill>
                    <a:schemeClr val="tx1"/>
                  </a:solidFill>
                  <a:round/>
                  <a:headEnd/>
                  <a:tailEnd/>
                </a:ln>
                <a:effectLst/>
              </p:spPr>
              <p:txBody>
                <a:bodyPr/>
                <a:lstStyle/>
                <a:p>
                  <a:endParaRPr lang="en-US"/>
                </a:p>
              </p:txBody>
            </p:sp>
            <p:sp>
              <p:nvSpPr>
                <p:cNvPr id="378" name="Line 20"/>
                <p:cNvSpPr>
                  <a:spLocks noChangeShapeType="1"/>
                </p:cNvSpPr>
                <p:nvPr/>
              </p:nvSpPr>
              <p:spPr bwMode="auto">
                <a:xfrm>
                  <a:off x="864" y="2066"/>
                  <a:ext cx="1392" cy="0"/>
                </a:xfrm>
                <a:prstGeom prst="line">
                  <a:avLst/>
                </a:prstGeom>
                <a:noFill/>
                <a:ln w="9525">
                  <a:solidFill>
                    <a:schemeClr val="tx1"/>
                  </a:solidFill>
                  <a:round/>
                  <a:headEnd/>
                  <a:tailEnd/>
                </a:ln>
                <a:effectLst/>
              </p:spPr>
              <p:txBody>
                <a:bodyPr/>
                <a:lstStyle/>
                <a:p>
                  <a:endParaRPr lang="en-US"/>
                </a:p>
              </p:txBody>
            </p:sp>
            <p:sp>
              <p:nvSpPr>
                <p:cNvPr id="379" name="Line 21"/>
                <p:cNvSpPr>
                  <a:spLocks noChangeShapeType="1"/>
                </p:cNvSpPr>
                <p:nvPr/>
              </p:nvSpPr>
              <p:spPr bwMode="auto">
                <a:xfrm>
                  <a:off x="1248" y="1346"/>
                  <a:ext cx="0" cy="720"/>
                </a:xfrm>
                <a:prstGeom prst="line">
                  <a:avLst/>
                </a:prstGeom>
                <a:noFill/>
                <a:ln w="9525">
                  <a:solidFill>
                    <a:schemeClr val="tx1"/>
                  </a:solidFill>
                  <a:round/>
                  <a:headEnd/>
                  <a:tailEnd/>
                </a:ln>
                <a:effectLst/>
              </p:spPr>
              <p:txBody>
                <a:bodyPr/>
                <a:lstStyle/>
                <a:p>
                  <a:endParaRPr lang="en-US"/>
                </a:p>
              </p:txBody>
            </p:sp>
            <p:sp>
              <p:nvSpPr>
                <p:cNvPr id="380" name="Line 22"/>
                <p:cNvSpPr>
                  <a:spLocks noChangeShapeType="1"/>
                </p:cNvSpPr>
                <p:nvPr/>
              </p:nvSpPr>
              <p:spPr bwMode="auto">
                <a:xfrm>
                  <a:off x="1584" y="1346"/>
                  <a:ext cx="0" cy="720"/>
                </a:xfrm>
                <a:prstGeom prst="line">
                  <a:avLst/>
                </a:prstGeom>
                <a:noFill/>
                <a:ln w="9525">
                  <a:solidFill>
                    <a:schemeClr val="tx1"/>
                  </a:solidFill>
                  <a:round/>
                  <a:headEnd/>
                  <a:tailEnd/>
                </a:ln>
                <a:effectLst/>
              </p:spPr>
              <p:txBody>
                <a:bodyPr/>
                <a:lstStyle/>
                <a:p>
                  <a:endParaRPr lang="en-US"/>
                </a:p>
              </p:txBody>
            </p:sp>
            <p:sp>
              <p:nvSpPr>
                <p:cNvPr id="381" name="Line 23"/>
                <p:cNvSpPr>
                  <a:spLocks noChangeShapeType="1"/>
                </p:cNvSpPr>
                <p:nvPr/>
              </p:nvSpPr>
              <p:spPr bwMode="auto">
                <a:xfrm>
                  <a:off x="1920" y="1346"/>
                  <a:ext cx="0" cy="720"/>
                </a:xfrm>
                <a:prstGeom prst="line">
                  <a:avLst/>
                </a:prstGeom>
                <a:noFill/>
                <a:ln w="9525">
                  <a:solidFill>
                    <a:schemeClr val="tx1"/>
                  </a:solidFill>
                  <a:round/>
                  <a:headEnd/>
                  <a:tailEnd/>
                </a:ln>
                <a:effectLst/>
              </p:spPr>
              <p:txBody>
                <a:bodyPr/>
                <a:lstStyle/>
                <a:p>
                  <a:endParaRPr lang="en-US"/>
                </a:p>
              </p:txBody>
            </p:sp>
            <p:sp>
              <p:nvSpPr>
                <p:cNvPr id="382" name="Line 24"/>
                <p:cNvSpPr>
                  <a:spLocks noChangeShapeType="1"/>
                </p:cNvSpPr>
                <p:nvPr/>
              </p:nvSpPr>
              <p:spPr bwMode="auto">
                <a:xfrm>
                  <a:off x="2256" y="1346"/>
                  <a:ext cx="0" cy="720"/>
                </a:xfrm>
                <a:prstGeom prst="line">
                  <a:avLst/>
                </a:prstGeom>
                <a:noFill/>
                <a:ln w="9525">
                  <a:solidFill>
                    <a:schemeClr val="tx1"/>
                  </a:solidFill>
                  <a:round/>
                  <a:headEnd/>
                  <a:tailEnd/>
                </a:ln>
                <a:effectLst/>
              </p:spPr>
              <p:txBody>
                <a:bodyPr/>
                <a:lstStyle/>
                <a:p>
                  <a:endParaRPr lang="en-US"/>
                </a:p>
              </p:txBody>
            </p:sp>
            <p:sp>
              <p:nvSpPr>
                <p:cNvPr id="383" name="Line 25"/>
                <p:cNvSpPr>
                  <a:spLocks noChangeShapeType="1"/>
                </p:cNvSpPr>
                <p:nvPr/>
              </p:nvSpPr>
              <p:spPr bwMode="auto">
                <a:xfrm flipV="1">
                  <a:off x="1104" y="1538"/>
                  <a:ext cx="48" cy="48"/>
                </a:xfrm>
                <a:prstGeom prst="line">
                  <a:avLst/>
                </a:prstGeom>
                <a:noFill/>
                <a:ln w="9525">
                  <a:solidFill>
                    <a:schemeClr val="tx1"/>
                  </a:solidFill>
                  <a:round/>
                  <a:headEnd/>
                  <a:tailEnd/>
                </a:ln>
                <a:effectLst/>
              </p:spPr>
              <p:txBody>
                <a:bodyPr/>
                <a:lstStyle/>
                <a:p>
                  <a:endParaRPr lang="en-US"/>
                </a:p>
              </p:txBody>
            </p:sp>
            <p:sp>
              <p:nvSpPr>
                <p:cNvPr id="384" name="Line 26"/>
                <p:cNvSpPr>
                  <a:spLocks noChangeShapeType="1"/>
                </p:cNvSpPr>
                <p:nvPr/>
              </p:nvSpPr>
              <p:spPr bwMode="auto">
                <a:xfrm flipV="1">
                  <a:off x="1152" y="1490"/>
                  <a:ext cx="1" cy="48"/>
                </a:xfrm>
                <a:prstGeom prst="line">
                  <a:avLst/>
                </a:prstGeom>
                <a:noFill/>
                <a:ln w="9525">
                  <a:solidFill>
                    <a:schemeClr val="tx1"/>
                  </a:solidFill>
                  <a:round/>
                  <a:headEnd/>
                  <a:tailEnd/>
                </a:ln>
                <a:effectLst/>
              </p:spPr>
              <p:txBody>
                <a:bodyPr/>
                <a:lstStyle/>
                <a:p>
                  <a:endParaRPr lang="en-US"/>
                </a:p>
              </p:txBody>
            </p:sp>
            <p:sp>
              <p:nvSpPr>
                <p:cNvPr id="385" name="Line 27"/>
                <p:cNvSpPr>
                  <a:spLocks noChangeShapeType="1"/>
                </p:cNvSpPr>
                <p:nvPr/>
              </p:nvSpPr>
              <p:spPr bwMode="auto">
                <a:xfrm flipV="1">
                  <a:off x="1200" y="1442"/>
                  <a:ext cx="48" cy="48"/>
                </a:xfrm>
                <a:prstGeom prst="line">
                  <a:avLst/>
                </a:prstGeom>
                <a:noFill/>
                <a:ln w="9525">
                  <a:solidFill>
                    <a:schemeClr val="tx1"/>
                  </a:solidFill>
                  <a:round/>
                  <a:headEnd/>
                  <a:tailEnd/>
                </a:ln>
                <a:effectLst/>
              </p:spPr>
              <p:txBody>
                <a:bodyPr/>
                <a:lstStyle/>
                <a:p>
                  <a:endParaRPr lang="en-US"/>
                </a:p>
              </p:txBody>
            </p:sp>
            <p:sp>
              <p:nvSpPr>
                <p:cNvPr id="386" name="Oval 28"/>
                <p:cNvSpPr>
                  <a:spLocks noChangeArrowheads="1"/>
                </p:cNvSpPr>
                <p:nvPr/>
              </p:nvSpPr>
              <p:spPr bwMode="auto">
                <a:xfrm>
                  <a:off x="1074" y="15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87" name="Oval 29"/>
                <p:cNvSpPr>
                  <a:spLocks noChangeArrowheads="1"/>
                </p:cNvSpPr>
                <p:nvPr/>
              </p:nvSpPr>
              <p:spPr bwMode="auto">
                <a:xfrm>
                  <a:off x="1221" y="141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88" name="Line 30"/>
                <p:cNvSpPr>
                  <a:spLocks noChangeShapeType="1"/>
                </p:cNvSpPr>
                <p:nvPr/>
              </p:nvSpPr>
              <p:spPr bwMode="auto">
                <a:xfrm flipV="1">
                  <a:off x="1443" y="1538"/>
                  <a:ext cx="48" cy="48"/>
                </a:xfrm>
                <a:prstGeom prst="line">
                  <a:avLst/>
                </a:prstGeom>
                <a:noFill/>
                <a:ln w="9525">
                  <a:solidFill>
                    <a:schemeClr val="tx1"/>
                  </a:solidFill>
                  <a:round/>
                  <a:headEnd/>
                  <a:tailEnd/>
                </a:ln>
                <a:effectLst/>
              </p:spPr>
              <p:txBody>
                <a:bodyPr/>
                <a:lstStyle/>
                <a:p>
                  <a:endParaRPr lang="en-US"/>
                </a:p>
              </p:txBody>
            </p:sp>
            <p:sp>
              <p:nvSpPr>
                <p:cNvPr id="389" name="Line 31"/>
                <p:cNvSpPr>
                  <a:spLocks noChangeShapeType="1"/>
                </p:cNvSpPr>
                <p:nvPr/>
              </p:nvSpPr>
              <p:spPr bwMode="auto">
                <a:xfrm flipV="1">
                  <a:off x="1491" y="1490"/>
                  <a:ext cx="1" cy="48"/>
                </a:xfrm>
                <a:prstGeom prst="line">
                  <a:avLst/>
                </a:prstGeom>
                <a:noFill/>
                <a:ln w="9525">
                  <a:solidFill>
                    <a:schemeClr val="tx1"/>
                  </a:solidFill>
                  <a:round/>
                  <a:headEnd/>
                  <a:tailEnd/>
                </a:ln>
                <a:effectLst/>
              </p:spPr>
              <p:txBody>
                <a:bodyPr/>
                <a:lstStyle/>
                <a:p>
                  <a:endParaRPr lang="en-US"/>
                </a:p>
              </p:txBody>
            </p:sp>
            <p:sp>
              <p:nvSpPr>
                <p:cNvPr id="390" name="Line 32"/>
                <p:cNvSpPr>
                  <a:spLocks noChangeShapeType="1"/>
                </p:cNvSpPr>
                <p:nvPr/>
              </p:nvSpPr>
              <p:spPr bwMode="auto">
                <a:xfrm flipV="1">
                  <a:off x="1539" y="1442"/>
                  <a:ext cx="48" cy="48"/>
                </a:xfrm>
                <a:prstGeom prst="line">
                  <a:avLst/>
                </a:prstGeom>
                <a:noFill/>
                <a:ln w="9525">
                  <a:solidFill>
                    <a:schemeClr val="tx1"/>
                  </a:solidFill>
                  <a:round/>
                  <a:headEnd/>
                  <a:tailEnd/>
                </a:ln>
                <a:effectLst/>
              </p:spPr>
              <p:txBody>
                <a:bodyPr/>
                <a:lstStyle/>
                <a:p>
                  <a:endParaRPr lang="en-US"/>
                </a:p>
              </p:txBody>
            </p:sp>
            <p:sp>
              <p:nvSpPr>
                <p:cNvPr id="391" name="Oval 33"/>
                <p:cNvSpPr>
                  <a:spLocks noChangeArrowheads="1"/>
                </p:cNvSpPr>
                <p:nvPr/>
              </p:nvSpPr>
              <p:spPr bwMode="auto">
                <a:xfrm>
                  <a:off x="1413" y="15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92" name="Oval 34"/>
                <p:cNvSpPr>
                  <a:spLocks noChangeArrowheads="1"/>
                </p:cNvSpPr>
                <p:nvPr/>
              </p:nvSpPr>
              <p:spPr bwMode="auto">
                <a:xfrm>
                  <a:off x="1560" y="141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93" name="Line 35"/>
                <p:cNvSpPr>
                  <a:spLocks noChangeShapeType="1"/>
                </p:cNvSpPr>
                <p:nvPr/>
              </p:nvSpPr>
              <p:spPr bwMode="auto">
                <a:xfrm flipV="1">
                  <a:off x="1776" y="1541"/>
                  <a:ext cx="48" cy="48"/>
                </a:xfrm>
                <a:prstGeom prst="line">
                  <a:avLst/>
                </a:prstGeom>
                <a:noFill/>
                <a:ln w="9525">
                  <a:solidFill>
                    <a:schemeClr val="tx1"/>
                  </a:solidFill>
                  <a:round/>
                  <a:headEnd/>
                  <a:tailEnd/>
                </a:ln>
                <a:effectLst/>
              </p:spPr>
              <p:txBody>
                <a:bodyPr/>
                <a:lstStyle/>
                <a:p>
                  <a:endParaRPr lang="en-US"/>
                </a:p>
              </p:txBody>
            </p:sp>
            <p:sp>
              <p:nvSpPr>
                <p:cNvPr id="394" name="Line 36"/>
                <p:cNvSpPr>
                  <a:spLocks noChangeShapeType="1"/>
                </p:cNvSpPr>
                <p:nvPr/>
              </p:nvSpPr>
              <p:spPr bwMode="auto">
                <a:xfrm flipV="1">
                  <a:off x="1824" y="1493"/>
                  <a:ext cx="1" cy="48"/>
                </a:xfrm>
                <a:prstGeom prst="line">
                  <a:avLst/>
                </a:prstGeom>
                <a:noFill/>
                <a:ln w="9525">
                  <a:solidFill>
                    <a:schemeClr val="tx1"/>
                  </a:solidFill>
                  <a:round/>
                  <a:headEnd/>
                  <a:tailEnd/>
                </a:ln>
                <a:effectLst/>
              </p:spPr>
              <p:txBody>
                <a:bodyPr/>
                <a:lstStyle/>
                <a:p>
                  <a:endParaRPr lang="en-US"/>
                </a:p>
              </p:txBody>
            </p:sp>
            <p:sp>
              <p:nvSpPr>
                <p:cNvPr id="395" name="Line 37"/>
                <p:cNvSpPr>
                  <a:spLocks noChangeShapeType="1"/>
                </p:cNvSpPr>
                <p:nvPr/>
              </p:nvSpPr>
              <p:spPr bwMode="auto">
                <a:xfrm flipV="1">
                  <a:off x="1872" y="1445"/>
                  <a:ext cx="48" cy="48"/>
                </a:xfrm>
                <a:prstGeom prst="line">
                  <a:avLst/>
                </a:prstGeom>
                <a:noFill/>
                <a:ln w="9525">
                  <a:solidFill>
                    <a:schemeClr val="tx1"/>
                  </a:solidFill>
                  <a:round/>
                  <a:headEnd/>
                  <a:tailEnd/>
                </a:ln>
                <a:effectLst/>
              </p:spPr>
              <p:txBody>
                <a:bodyPr/>
                <a:lstStyle/>
                <a:p>
                  <a:endParaRPr lang="en-US"/>
                </a:p>
              </p:txBody>
            </p:sp>
            <p:sp>
              <p:nvSpPr>
                <p:cNvPr id="396" name="Oval 38"/>
                <p:cNvSpPr>
                  <a:spLocks noChangeArrowheads="1"/>
                </p:cNvSpPr>
                <p:nvPr/>
              </p:nvSpPr>
              <p:spPr bwMode="auto">
                <a:xfrm>
                  <a:off x="1746" y="156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97" name="Oval 39"/>
                <p:cNvSpPr>
                  <a:spLocks noChangeArrowheads="1"/>
                </p:cNvSpPr>
                <p:nvPr/>
              </p:nvSpPr>
              <p:spPr bwMode="auto">
                <a:xfrm>
                  <a:off x="1893" y="141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98" name="Line 40"/>
                <p:cNvSpPr>
                  <a:spLocks noChangeShapeType="1"/>
                </p:cNvSpPr>
                <p:nvPr/>
              </p:nvSpPr>
              <p:spPr bwMode="auto">
                <a:xfrm flipV="1">
                  <a:off x="2115" y="1535"/>
                  <a:ext cx="48" cy="48"/>
                </a:xfrm>
                <a:prstGeom prst="line">
                  <a:avLst/>
                </a:prstGeom>
                <a:noFill/>
                <a:ln w="9525">
                  <a:solidFill>
                    <a:schemeClr val="tx1"/>
                  </a:solidFill>
                  <a:round/>
                  <a:headEnd/>
                  <a:tailEnd/>
                </a:ln>
                <a:effectLst/>
              </p:spPr>
              <p:txBody>
                <a:bodyPr/>
                <a:lstStyle/>
                <a:p>
                  <a:endParaRPr lang="en-US"/>
                </a:p>
              </p:txBody>
            </p:sp>
            <p:sp>
              <p:nvSpPr>
                <p:cNvPr id="399" name="Line 41"/>
                <p:cNvSpPr>
                  <a:spLocks noChangeShapeType="1"/>
                </p:cNvSpPr>
                <p:nvPr/>
              </p:nvSpPr>
              <p:spPr bwMode="auto">
                <a:xfrm flipV="1">
                  <a:off x="2163" y="1487"/>
                  <a:ext cx="1" cy="48"/>
                </a:xfrm>
                <a:prstGeom prst="line">
                  <a:avLst/>
                </a:prstGeom>
                <a:noFill/>
                <a:ln w="9525">
                  <a:solidFill>
                    <a:schemeClr val="tx1"/>
                  </a:solidFill>
                  <a:round/>
                  <a:headEnd/>
                  <a:tailEnd/>
                </a:ln>
                <a:effectLst/>
              </p:spPr>
              <p:txBody>
                <a:bodyPr/>
                <a:lstStyle/>
                <a:p>
                  <a:endParaRPr lang="en-US"/>
                </a:p>
              </p:txBody>
            </p:sp>
            <p:sp>
              <p:nvSpPr>
                <p:cNvPr id="400" name="Line 42"/>
                <p:cNvSpPr>
                  <a:spLocks noChangeShapeType="1"/>
                </p:cNvSpPr>
                <p:nvPr/>
              </p:nvSpPr>
              <p:spPr bwMode="auto">
                <a:xfrm flipV="1">
                  <a:off x="2211" y="1439"/>
                  <a:ext cx="48" cy="48"/>
                </a:xfrm>
                <a:prstGeom prst="line">
                  <a:avLst/>
                </a:prstGeom>
                <a:noFill/>
                <a:ln w="9525">
                  <a:solidFill>
                    <a:schemeClr val="tx1"/>
                  </a:solidFill>
                  <a:round/>
                  <a:headEnd/>
                  <a:tailEnd/>
                </a:ln>
                <a:effectLst/>
              </p:spPr>
              <p:txBody>
                <a:bodyPr/>
                <a:lstStyle/>
                <a:p>
                  <a:endParaRPr lang="en-US"/>
                </a:p>
              </p:txBody>
            </p:sp>
            <p:sp>
              <p:nvSpPr>
                <p:cNvPr id="401" name="Oval 43"/>
                <p:cNvSpPr>
                  <a:spLocks noChangeArrowheads="1"/>
                </p:cNvSpPr>
                <p:nvPr/>
              </p:nvSpPr>
              <p:spPr bwMode="auto">
                <a:xfrm>
                  <a:off x="2085" y="155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02" name="Oval 44"/>
                <p:cNvSpPr>
                  <a:spLocks noChangeArrowheads="1"/>
                </p:cNvSpPr>
                <p:nvPr/>
              </p:nvSpPr>
              <p:spPr bwMode="auto">
                <a:xfrm>
                  <a:off x="2232" y="141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03" name="Line 45"/>
                <p:cNvSpPr>
                  <a:spLocks noChangeShapeType="1"/>
                </p:cNvSpPr>
                <p:nvPr/>
              </p:nvSpPr>
              <p:spPr bwMode="auto">
                <a:xfrm flipV="1">
                  <a:off x="1107" y="1778"/>
                  <a:ext cx="48" cy="48"/>
                </a:xfrm>
                <a:prstGeom prst="line">
                  <a:avLst/>
                </a:prstGeom>
                <a:noFill/>
                <a:ln w="9525">
                  <a:solidFill>
                    <a:schemeClr val="tx1"/>
                  </a:solidFill>
                  <a:round/>
                  <a:headEnd/>
                  <a:tailEnd/>
                </a:ln>
                <a:effectLst/>
              </p:spPr>
              <p:txBody>
                <a:bodyPr/>
                <a:lstStyle/>
                <a:p>
                  <a:endParaRPr lang="en-US"/>
                </a:p>
              </p:txBody>
            </p:sp>
            <p:sp>
              <p:nvSpPr>
                <p:cNvPr id="404" name="Line 46"/>
                <p:cNvSpPr>
                  <a:spLocks noChangeShapeType="1"/>
                </p:cNvSpPr>
                <p:nvPr/>
              </p:nvSpPr>
              <p:spPr bwMode="auto">
                <a:xfrm flipV="1">
                  <a:off x="1155" y="1730"/>
                  <a:ext cx="1" cy="48"/>
                </a:xfrm>
                <a:prstGeom prst="line">
                  <a:avLst/>
                </a:prstGeom>
                <a:noFill/>
                <a:ln w="9525">
                  <a:solidFill>
                    <a:schemeClr val="tx1"/>
                  </a:solidFill>
                  <a:round/>
                  <a:headEnd/>
                  <a:tailEnd/>
                </a:ln>
                <a:effectLst/>
              </p:spPr>
              <p:txBody>
                <a:bodyPr/>
                <a:lstStyle/>
                <a:p>
                  <a:endParaRPr lang="en-US"/>
                </a:p>
              </p:txBody>
            </p:sp>
            <p:sp>
              <p:nvSpPr>
                <p:cNvPr id="405" name="Line 47"/>
                <p:cNvSpPr>
                  <a:spLocks noChangeShapeType="1"/>
                </p:cNvSpPr>
                <p:nvPr/>
              </p:nvSpPr>
              <p:spPr bwMode="auto">
                <a:xfrm flipV="1">
                  <a:off x="1203" y="1682"/>
                  <a:ext cx="48" cy="48"/>
                </a:xfrm>
                <a:prstGeom prst="line">
                  <a:avLst/>
                </a:prstGeom>
                <a:noFill/>
                <a:ln w="9525">
                  <a:solidFill>
                    <a:schemeClr val="tx1"/>
                  </a:solidFill>
                  <a:round/>
                  <a:headEnd/>
                  <a:tailEnd/>
                </a:ln>
                <a:effectLst/>
              </p:spPr>
              <p:txBody>
                <a:bodyPr/>
                <a:lstStyle/>
                <a:p>
                  <a:endParaRPr lang="en-US"/>
                </a:p>
              </p:txBody>
            </p:sp>
            <p:sp>
              <p:nvSpPr>
                <p:cNvPr id="406" name="Oval 48"/>
                <p:cNvSpPr>
                  <a:spLocks noChangeArrowheads="1"/>
                </p:cNvSpPr>
                <p:nvPr/>
              </p:nvSpPr>
              <p:spPr bwMode="auto">
                <a:xfrm>
                  <a:off x="1077" y="17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07" name="Oval 49"/>
                <p:cNvSpPr>
                  <a:spLocks noChangeArrowheads="1"/>
                </p:cNvSpPr>
                <p:nvPr/>
              </p:nvSpPr>
              <p:spPr bwMode="auto">
                <a:xfrm>
                  <a:off x="1224" y="165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08" name="Line 50"/>
                <p:cNvSpPr>
                  <a:spLocks noChangeShapeType="1"/>
                </p:cNvSpPr>
                <p:nvPr/>
              </p:nvSpPr>
              <p:spPr bwMode="auto">
                <a:xfrm flipV="1">
                  <a:off x="1446" y="1778"/>
                  <a:ext cx="48" cy="48"/>
                </a:xfrm>
                <a:prstGeom prst="line">
                  <a:avLst/>
                </a:prstGeom>
                <a:noFill/>
                <a:ln w="9525">
                  <a:solidFill>
                    <a:schemeClr val="tx1"/>
                  </a:solidFill>
                  <a:round/>
                  <a:headEnd/>
                  <a:tailEnd/>
                </a:ln>
                <a:effectLst/>
              </p:spPr>
              <p:txBody>
                <a:bodyPr/>
                <a:lstStyle/>
                <a:p>
                  <a:endParaRPr lang="en-US"/>
                </a:p>
              </p:txBody>
            </p:sp>
            <p:sp>
              <p:nvSpPr>
                <p:cNvPr id="409" name="Line 51"/>
                <p:cNvSpPr>
                  <a:spLocks noChangeShapeType="1"/>
                </p:cNvSpPr>
                <p:nvPr/>
              </p:nvSpPr>
              <p:spPr bwMode="auto">
                <a:xfrm flipV="1">
                  <a:off x="1494" y="1730"/>
                  <a:ext cx="1" cy="48"/>
                </a:xfrm>
                <a:prstGeom prst="line">
                  <a:avLst/>
                </a:prstGeom>
                <a:noFill/>
                <a:ln w="9525">
                  <a:solidFill>
                    <a:schemeClr val="tx1"/>
                  </a:solidFill>
                  <a:round/>
                  <a:headEnd/>
                  <a:tailEnd/>
                </a:ln>
                <a:effectLst/>
              </p:spPr>
              <p:txBody>
                <a:bodyPr/>
                <a:lstStyle/>
                <a:p>
                  <a:endParaRPr lang="en-US"/>
                </a:p>
              </p:txBody>
            </p:sp>
            <p:sp>
              <p:nvSpPr>
                <p:cNvPr id="410" name="Line 52"/>
                <p:cNvSpPr>
                  <a:spLocks noChangeShapeType="1"/>
                </p:cNvSpPr>
                <p:nvPr/>
              </p:nvSpPr>
              <p:spPr bwMode="auto">
                <a:xfrm flipV="1">
                  <a:off x="1542" y="1682"/>
                  <a:ext cx="48" cy="48"/>
                </a:xfrm>
                <a:prstGeom prst="line">
                  <a:avLst/>
                </a:prstGeom>
                <a:noFill/>
                <a:ln w="9525">
                  <a:solidFill>
                    <a:schemeClr val="tx1"/>
                  </a:solidFill>
                  <a:round/>
                  <a:headEnd/>
                  <a:tailEnd/>
                </a:ln>
                <a:effectLst/>
              </p:spPr>
              <p:txBody>
                <a:bodyPr/>
                <a:lstStyle/>
                <a:p>
                  <a:endParaRPr lang="en-US"/>
                </a:p>
              </p:txBody>
            </p:sp>
            <p:sp>
              <p:nvSpPr>
                <p:cNvPr id="411" name="Oval 53"/>
                <p:cNvSpPr>
                  <a:spLocks noChangeArrowheads="1"/>
                </p:cNvSpPr>
                <p:nvPr/>
              </p:nvSpPr>
              <p:spPr bwMode="auto">
                <a:xfrm>
                  <a:off x="1416" y="17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12" name="Oval 54"/>
                <p:cNvSpPr>
                  <a:spLocks noChangeArrowheads="1"/>
                </p:cNvSpPr>
                <p:nvPr/>
              </p:nvSpPr>
              <p:spPr bwMode="auto">
                <a:xfrm>
                  <a:off x="1563" y="165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13" name="Line 55"/>
                <p:cNvSpPr>
                  <a:spLocks noChangeShapeType="1"/>
                </p:cNvSpPr>
                <p:nvPr/>
              </p:nvSpPr>
              <p:spPr bwMode="auto">
                <a:xfrm flipV="1">
                  <a:off x="1779" y="1781"/>
                  <a:ext cx="48" cy="48"/>
                </a:xfrm>
                <a:prstGeom prst="line">
                  <a:avLst/>
                </a:prstGeom>
                <a:noFill/>
                <a:ln w="9525">
                  <a:solidFill>
                    <a:schemeClr val="tx1"/>
                  </a:solidFill>
                  <a:round/>
                  <a:headEnd/>
                  <a:tailEnd/>
                </a:ln>
                <a:effectLst/>
              </p:spPr>
              <p:txBody>
                <a:bodyPr/>
                <a:lstStyle/>
                <a:p>
                  <a:endParaRPr lang="en-US"/>
                </a:p>
              </p:txBody>
            </p:sp>
            <p:sp>
              <p:nvSpPr>
                <p:cNvPr id="414" name="Line 56"/>
                <p:cNvSpPr>
                  <a:spLocks noChangeShapeType="1"/>
                </p:cNvSpPr>
                <p:nvPr/>
              </p:nvSpPr>
              <p:spPr bwMode="auto">
                <a:xfrm flipV="1">
                  <a:off x="1827" y="1733"/>
                  <a:ext cx="1" cy="48"/>
                </a:xfrm>
                <a:prstGeom prst="line">
                  <a:avLst/>
                </a:prstGeom>
                <a:noFill/>
                <a:ln w="9525">
                  <a:solidFill>
                    <a:schemeClr val="tx1"/>
                  </a:solidFill>
                  <a:round/>
                  <a:headEnd/>
                  <a:tailEnd/>
                </a:ln>
                <a:effectLst/>
              </p:spPr>
              <p:txBody>
                <a:bodyPr/>
                <a:lstStyle/>
                <a:p>
                  <a:endParaRPr lang="en-US"/>
                </a:p>
              </p:txBody>
            </p:sp>
            <p:sp>
              <p:nvSpPr>
                <p:cNvPr id="415" name="Line 57"/>
                <p:cNvSpPr>
                  <a:spLocks noChangeShapeType="1"/>
                </p:cNvSpPr>
                <p:nvPr/>
              </p:nvSpPr>
              <p:spPr bwMode="auto">
                <a:xfrm flipV="1">
                  <a:off x="1875" y="1685"/>
                  <a:ext cx="48" cy="48"/>
                </a:xfrm>
                <a:prstGeom prst="line">
                  <a:avLst/>
                </a:prstGeom>
                <a:noFill/>
                <a:ln w="9525">
                  <a:solidFill>
                    <a:schemeClr val="tx1"/>
                  </a:solidFill>
                  <a:round/>
                  <a:headEnd/>
                  <a:tailEnd/>
                </a:ln>
                <a:effectLst/>
              </p:spPr>
              <p:txBody>
                <a:bodyPr/>
                <a:lstStyle/>
                <a:p>
                  <a:endParaRPr lang="en-US"/>
                </a:p>
              </p:txBody>
            </p:sp>
            <p:sp>
              <p:nvSpPr>
                <p:cNvPr id="416" name="Oval 58"/>
                <p:cNvSpPr>
                  <a:spLocks noChangeArrowheads="1"/>
                </p:cNvSpPr>
                <p:nvPr/>
              </p:nvSpPr>
              <p:spPr bwMode="auto">
                <a:xfrm>
                  <a:off x="1749" y="180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17" name="Oval 59"/>
                <p:cNvSpPr>
                  <a:spLocks noChangeArrowheads="1"/>
                </p:cNvSpPr>
                <p:nvPr/>
              </p:nvSpPr>
              <p:spPr bwMode="auto">
                <a:xfrm>
                  <a:off x="1896" y="165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18" name="Line 60"/>
                <p:cNvSpPr>
                  <a:spLocks noChangeShapeType="1"/>
                </p:cNvSpPr>
                <p:nvPr/>
              </p:nvSpPr>
              <p:spPr bwMode="auto">
                <a:xfrm flipV="1">
                  <a:off x="2118" y="1775"/>
                  <a:ext cx="48" cy="48"/>
                </a:xfrm>
                <a:prstGeom prst="line">
                  <a:avLst/>
                </a:prstGeom>
                <a:noFill/>
                <a:ln w="9525">
                  <a:solidFill>
                    <a:schemeClr val="tx1"/>
                  </a:solidFill>
                  <a:round/>
                  <a:headEnd/>
                  <a:tailEnd/>
                </a:ln>
                <a:effectLst/>
              </p:spPr>
              <p:txBody>
                <a:bodyPr/>
                <a:lstStyle/>
                <a:p>
                  <a:endParaRPr lang="en-US"/>
                </a:p>
              </p:txBody>
            </p:sp>
            <p:sp>
              <p:nvSpPr>
                <p:cNvPr id="419" name="Line 61"/>
                <p:cNvSpPr>
                  <a:spLocks noChangeShapeType="1"/>
                </p:cNvSpPr>
                <p:nvPr/>
              </p:nvSpPr>
              <p:spPr bwMode="auto">
                <a:xfrm flipV="1">
                  <a:off x="2166" y="1727"/>
                  <a:ext cx="1" cy="48"/>
                </a:xfrm>
                <a:prstGeom prst="line">
                  <a:avLst/>
                </a:prstGeom>
                <a:noFill/>
                <a:ln w="9525">
                  <a:solidFill>
                    <a:schemeClr val="tx1"/>
                  </a:solidFill>
                  <a:round/>
                  <a:headEnd/>
                  <a:tailEnd/>
                </a:ln>
                <a:effectLst/>
              </p:spPr>
              <p:txBody>
                <a:bodyPr/>
                <a:lstStyle/>
                <a:p>
                  <a:endParaRPr lang="en-US"/>
                </a:p>
              </p:txBody>
            </p:sp>
            <p:sp>
              <p:nvSpPr>
                <p:cNvPr id="420" name="Line 62"/>
                <p:cNvSpPr>
                  <a:spLocks noChangeShapeType="1"/>
                </p:cNvSpPr>
                <p:nvPr/>
              </p:nvSpPr>
              <p:spPr bwMode="auto">
                <a:xfrm flipV="1">
                  <a:off x="2214" y="1679"/>
                  <a:ext cx="48" cy="48"/>
                </a:xfrm>
                <a:prstGeom prst="line">
                  <a:avLst/>
                </a:prstGeom>
                <a:noFill/>
                <a:ln w="9525">
                  <a:solidFill>
                    <a:schemeClr val="tx1"/>
                  </a:solidFill>
                  <a:round/>
                  <a:headEnd/>
                  <a:tailEnd/>
                </a:ln>
                <a:effectLst/>
              </p:spPr>
              <p:txBody>
                <a:bodyPr/>
                <a:lstStyle/>
                <a:p>
                  <a:endParaRPr lang="en-US"/>
                </a:p>
              </p:txBody>
            </p:sp>
            <p:sp>
              <p:nvSpPr>
                <p:cNvPr id="421" name="Oval 63"/>
                <p:cNvSpPr>
                  <a:spLocks noChangeArrowheads="1"/>
                </p:cNvSpPr>
                <p:nvPr/>
              </p:nvSpPr>
              <p:spPr bwMode="auto">
                <a:xfrm>
                  <a:off x="2088" y="179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22" name="Oval 64"/>
                <p:cNvSpPr>
                  <a:spLocks noChangeArrowheads="1"/>
                </p:cNvSpPr>
                <p:nvPr/>
              </p:nvSpPr>
              <p:spPr bwMode="auto">
                <a:xfrm>
                  <a:off x="2235" y="165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23" name="Line 65"/>
                <p:cNvSpPr>
                  <a:spLocks noChangeShapeType="1"/>
                </p:cNvSpPr>
                <p:nvPr/>
              </p:nvSpPr>
              <p:spPr bwMode="auto">
                <a:xfrm flipV="1">
                  <a:off x="1104" y="2018"/>
                  <a:ext cx="48" cy="48"/>
                </a:xfrm>
                <a:prstGeom prst="line">
                  <a:avLst/>
                </a:prstGeom>
                <a:noFill/>
                <a:ln w="9525">
                  <a:solidFill>
                    <a:schemeClr val="tx1"/>
                  </a:solidFill>
                  <a:round/>
                  <a:headEnd/>
                  <a:tailEnd/>
                </a:ln>
                <a:effectLst/>
              </p:spPr>
              <p:txBody>
                <a:bodyPr/>
                <a:lstStyle/>
                <a:p>
                  <a:endParaRPr lang="en-US"/>
                </a:p>
              </p:txBody>
            </p:sp>
            <p:sp>
              <p:nvSpPr>
                <p:cNvPr id="424" name="Line 66"/>
                <p:cNvSpPr>
                  <a:spLocks noChangeShapeType="1"/>
                </p:cNvSpPr>
                <p:nvPr/>
              </p:nvSpPr>
              <p:spPr bwMode="auto">
                <a:xfrm flipV="1">
                  <a:off x="1152" y="1970"/>
                  <a:ext cx="1" cy="48"/>
                </a:xfrm>
                <a:prstGeom prst="line">
                  <a:avLst/>
                </a:prstGeom>
                <a:noFill/>
                <a:ln w="9525">
                  <a:solidFill>
                    <a:schemeClr val="tx1"/>
                  </a:solidFill>
                  <a:round/>
                  <a:headEnd/>
                  <a:tailEnd/>
                </a:ln>
                <a:effectLst/>
              </p:spPr>
              <p:txBody>
                <a:bodyPr/>
                <a:lstStyle/>
                <a:p>
                  <a:endParaRPr lang="en-US"/>
                </a:p>
              </p:txBody>
            </p:sp>
            <p:sp>
              <p:nvSpPr>
                <p:cNvPr id="425" name="Line 67"/>
                <p:cNvSpPr>
                  <a:spLocks noChangeShapeType="1"/>
                </p:cNvSpPr>
                <p:nvPr/>
              </p:nvSpPr>
              <p:spPr bwMode="auto">
                <a:xfrm flipV="1">
                  <a:off x="1200" y="1922"/>
                  <a:ext cx="48" cy="48"/>
                </a:xfrm>
                <a:prstGeom prst="line">
                  <a:avLst/>
                </a:prstGeom>
                <a:noFill/>
                <a:ln w="9525">
                  <a:solidFill>
                    <a:schemeClr val="tx1"/>
                  </a:solidFill>
                  <a:round/>
                  <a:headEnd/>
                  <a:tailEnd/>
                </a:ln>
                <a:effectLst/>
              </p:spPr>
              <p:txBody>
                <a:bodyPr/>
                <a:lstStyle/>
                <a:p>
                  <a:endParaRPr lang="en-US"/>
                </a:p>
              </p:txBody>
            </p:sp>
            <p:sp>
              <p:nvSpPr>
                <p:cNvPr id="426" name="Oval 68"/>
                <p:cNvSpPr>
                  <a:spLocks noChangeArrowheads="1"/>
                </p:cNvSpPr>
                <p:nvPr/>
              </p:nvSpPr>
              <p:spPr bwMode="auto">
                <a:xfrm>
                  <a:off x="1074" y="203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27" name="Oval 69"/>
                <p:cNvSpPr>
                  <a:spLocks noChangeArrowheads="1"/>
                </p:cNvSpPr>
                <p:nvPr/>
              </p:nvSpPr>
              <p:spPr bwMode="auto">
                <a:xfrm>
                  <a:off x="1221" y="189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28" name="Line 70"/>
                <p:cNvSpPr>
                  <a:spLocks noChangeShapeType="1"/>
                </p:cNvSpPr>
                <p:nvPr/>
              </p:nvSpPr>
              <p:spPr bwMode="auto">
                <a:xfrm flipV="1">
                  <a:off x="1443" y="2018"/>
                  <a:ext cx="48" cy="48"/>
                </a:xfrm>
                <a:prstGeom prst="line">
                  <a:avLst/>
                </a:prstGeom>
                <a:noFill/>
                <a:ln w="9525">
                  <a:solidFill>
                    <a:schemeClr val="tx1"/>
                  </a:solidFill>
                  <a:round/>
                  <a:headEnd/>
                  <a:tailEnd/>
                </a:ln>
                <a:effectLst/>
              </p:spPr>
              <p:txBody>
                <a:bodyPr/>
                <a:lstStyle/>
                <a:p>
                  <a:endParaRPr lang="en-US"/>
                </a:p>
              </p:txBody>
            </p:sp>
            <p:sp>
              <p:nvSpPr>
                <p:cNvPr id="429" name="Line 71"/>
                <p:cNvSpPr>
                  <a:spLocks noChangeShapeType="1"/>
                </p:cNvSpPr>
                <p:nvPr/>
              </p:nvSpPr>
              <p:spPr bwMode="auto">
                <a:xfrm flipV="1">
                  <a:off x="1491" y="1970"/>
                  <a:ext cx="1" cy="48"/>
                </a:xfrm>
                <a:prstGeom prst="line">
                  <a:avLst/>
                </a:prstGeom>
                <a:noFill/>
                <a:ln w="9525">
                  <a:solidFill>
                    <a:schemeClr val="tx1"/>
                  </a:solidFill>
                  <a:round/>
                  <a:headEnd/>
                  <a:tailEnd/>
                </a:ln>
                <a:effectLst/>
              </p:spPr>
              <p:txBody>
                <a:bodyPr/>
                <a:lstStyle/>
                <a:p>
                  <a:endParaRPr lang="en-US"/>
                </a:p>
              </p:txBody>
            </p:sp>
            <p:sp>
              <p:nvSpPr>
                <p:cNvPr id="430" name="Line 72"/>
                <p:cNvSpPr>
                  <a:spLocks noChangeShapeType="1"/>
                </p:cNvSpPr>
                <p:nvPr/>
              </p:nvSpPr>
              <p:spPr bwMode="auto">
                <a:xfrm flipV="1">
                  <a:off x="1539" y="1922"/>
                  <a:ext cx="48" cy="48"/>
                </a:xfrm>
                <a:prstGeom prst="line">
                  <a:avLst/>
                </a:prstGeom>
                <a:noFill/>
                <a:ln w="9525">
                  <a:solidFill>
                    <a:schemeClr val="tx1"/>
                  </a:solidFill>
                  <a:round/>
                  <a:headEnd/>
                  <a:tailEnd/>
                </a:ln>
                <a:effectLst/>
              </p:spPr>
              <p:txBody>
                <a:bodyPr/>
                <a:lstStyle/>
                <a:p>
                  <a:endParaRPr lang="en-US"/>
                </a:p>
              </p:txBody>
            </p:sp>
            <p:sp>
              <p:nvSpPr>
                <p:cNvPr id="431" name="Oval 73"/>
                <p:cNvSpPr>
                  <a:spLocks noChangeArrowheads="1"/>
                </p:cNvSpPr>
                <p:nvPr/>
              </p:nvSpPr>
              <p:spPr bwMode="auto">
                <a:xfrm>
                  <a:off x="1413" y="203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32" name="Oval 74"/>
                <p:cNvSpPr>
                  <a:spLocks noChangeArrowheads="1"/>
                </p:cNvSpPr>
                <p:nvPr/>
              </p:nvSpPr>
              <p:spPr bwMode="auto">
                <a:xfrm>
                  <a:off x="1560" y="189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33" name="Line 75"/>
                <p:cNvSpPr>
                  <a:spLocks noChangeShapeType="1"/>
                </p:cNvSpPr>
                <p:nvPr/>
              </p:nvSpPr>
              <p:spPr bwMode="auto">
                <a:xfrm flipV="1">
                  <a:off x="1776" y="2021"/>
                  <a:ext cx="48" cy="48"/>
                </a:xfrm>
                <a:prstGeom prst="line">
                  <a:avLst/>
                </a:prstGeom>
                <a:noFill/>
                <a:ln w="9525">
                  <a:solidFill>
                    <a:schemeClr val="tx1"/>
                  </a:solidFill>
                  <a:round/>
                  <a:headEnd/>
                  <a:tailEnd/>
                </a:ln>
                <a:effectLst/>
              </p:spPr>
              <p:txBody>
                <a:bodyPr/>
                <a:lstStyle/>
                <a:p>
                  <a:endParaRPr lang="en-US"/>
                </a:p>
              </p:txBody>
            </p:sp>
            <p:sp>
              <p:nvSpPr>
                <p:cNvPr id="434" name="Line 76"/>
                <p:cNvSpPr>
                  <a:spLocks noChangeShapeType="1"/>
                </p:cNvSpPr>
                <p:nvPr/>
              </p:nvSpPr>
              <p:spPr bwMode="auto">
                <a:xfrm flipV="1">
                  <a:off x="1824" y="1973"/>
                  <a:ext cx="1" cy="48"/>
                </a:xfrm>
                <a:prstGeom prst="line">
                  <a:avLst/>
                </a:prstGeom>
                <a:noFill/>
                <a:ln w="9525">
                  <a:solidFill>
                    <a:schemeClr val="tx1"/>
                  </a:solidFill>
                  <a:round/>
                  <a:headEnd/>
                  <a:tailEnd/>
                </a:ln>
                <a:effectLst/>
              </p:spPr>
              <p:txBody>
                <a:bodyPr/>
                <a:lstStyle/>
                <a:p>
                  <a:endParaRPr lang="en-US"/>
                </a:p>
              </p:txBody>
            </p:sp>
            <p:sp>
              <p:nvSpPr>
                <p:cNvPr id="435" name="Line 77"/>
                <p:cNvSpPr>
                  <a:spLocks noChangeShapeType="1"/>
                </p:cNvSpPr>
                <p:nvPr/>
              </p:nvSpPr>
              <p:spPr bwMode="auto">
                <a:xfrm flipV="1">
                  <a:off x="1872" y="1925"/>
                  <a:ext cx="48" cy="48"/>
                </a:xfrm>
                <a:prstGeom prst="line">
                  <a:avLst/>
                </a:prstGeom>
                <a:noFill/>
                <a:ln w="9525">
                  <a:solidFill>
                    <a:schemeClr val="tx1"/>
                  </a:solidFill>
                  <a:round/>
                  <a:headEnd/>
                  <a:tailEnd/>
                </a:ln>
                <a:effectLst/>
              </p:spPr>
              <p:txBody>
                <a:bodyPr/>
                <a:lstStyle/>
                <a:p>
                  <a:endParaRPr lang="en-US"/>
                </a:p>
              </p:txBody>
            </p:sp>
            <p:sp>
              <p:nvSpPr>
                <p:cNvPr id="436" name="Oval 78"/>
                <p:cNvSpPr>
                  <a:spLocks noChangeArrowheads="1"/>
                </p:cNvSpPr>
                <p:nvPr/>
              </p:nvSpPr>
              <p:spPr bwMode="auto">
                <a:xfrm>
                  <a:off x="1746" y="204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37" name="Oval 79"/>
                <p:cNvSpPr>
                  <a:spLocks noChangeArrowheads="1"/>
                </p:cNvSpPr>
                <p:nvPr/>
              </p:nvSpPr>
              <p:spPr bwMode="auto">
                <a:xfrm>
                  <a:off x="1893" y="189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38" name="Line 80"/>
                <p:cNvSpPr>
                  <a:spLocks noChangeShapeType="1"/>
                </p:cNvSpPr>
                <p:nvPr/>
              </p:nvSpPr>
              <p:spPr bwMode="auto">
                <a:xfrm flipV="1">
                  <a:off x="2115" y="2015"/>
                  <a:ext cx="48" cy="48"/>
                </a:xfrm>
                <a:prstGeom prst="line">
                  <a:avLst/>
                </a:prstGeom>
                <a:noFill/>
                <a:ln w="9525">
                  <a:solidFill>
                    <a:schemeClr val="tx1"/>
                  </a:solidFill>
                  <a:round/>
                  <a:headEnd/>
                  <a:tailEnd/>
                </a:ln>
                <a:effectLst/>
              </p:spPr>
              <p:txBody>
                <a:bodyPr/>
                <a:lstStyle/>
                <a:p>
                  <a:endParaRPr lang="en-US"/>
                </a:p>
              </p:txBody>
            </p:sp>
            <p:sp>
              <p:nvSpPr>
                <p:cNvPr id="439" name="Line 81"/>
                <p:cNvSpPr>
                  <a:spLocks noChangeShapeType="1"/>
                </p:cNvSpPr>
                <p:nvPr/>
              </p:nvSpPr>
              <p:spPr bwMode="auto">
                <a:xfrm flipV="1">
                  <a:off x="2163" y="1967"/>
                  <a:ext cx="1" cy="48"/>
                </a:xfrm>
                <a:prstGeom prst="line">
                  <a:avLst/>
                </a:prstGeom>
                <a:noFill/>
                <a:ln w="9525">
                  <a:solidFill>
                    <a:schemeClr val="tx1"/>
                  </a:solidFill>
                  <a:round/>
                  <a:headEnd/>
                  <a:tailEnd/>
                </a:ln>
                <a:effectLst/>
              </p:spPr>
              <p:txBody>
                <a:bodyPr/>
                <a:lstStyle/>
                <a:p>
                  <a:endParaRPr lang="en-US"/>
                </a:p>
              </p:txBody>
            </p:sp>
            <p:sp>
              <p:nvSpPr>
                <p:cNvPr id="440" name="Line 82"/>
                <p:cNvSpPr>
                  <a:spLocks noChangeShapeType="1"/>
                </p:cNvSpPr>
                <p:nvPr/>
              </p:nvSpPr>
              <p:spPr bwMode="auto">
                <a:xfrm flipV="1">
                  <a:off x="2211" y="1919"/>
                  <a:ext cx="48" cy="48"/>
                </a:xfrm>
                <a:prstGeom prst="line">
                  <a:avLst/>
                </a:prstGeom>
                <a:noFill/>
                <a:ln w="9525">
                  <a:solidFill>
                    <a:schemeClr val="tx1"/>
                  </a:solidFill>
                  <a:round/>
                  <a:headEnd/>
                  <a:tailEnd/>
                </a:ln>
                <a:effectLst/>
              </p:spPr>
              <p:txBody>
                <a:bodyPr/>
                <a:lstStyle/>
                <a:p>
                  <a:endParaRPr lang="en-US"/>
                </a:p>
              </p:txBody>
            </p:sp>
            <p:sp>
              <p:nvSpPr>
                <p:cNvPr id="441" name="Oval 83"/>
                <p:cNvSpPr>
                  <a:spLocks noChangeArrowheads="1"/>
                </p:cNvSpPr>
                <p:nvPr/>
              </p:nvSpPr>
              <p:spPr bwMode="auto">
                <a:xfrm>
                  <a:off x="2085" y="203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42" name="Oval 84"/>
                <p:cNvSpPr>
                  <a:spLocks noChangeArrowheads="1"/>
                </p:cNvSpPr>
                <p:nvPr/>
              </p:nvSpPr>
              <p:spPr bwMode="auto">
                <a:xfrm>
                  <a:off x="2232" y="189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grpSp>
          <p:sp>
            <p:nvSpPr>
              <p:cNvPr id="308" name="Line 85"/>
              <p:cNvSpPr>
                <a:spLocks noChangeShapeType="1"/>
              </p:cNvSpPr>
              <p:nvPr/>
            </p:nvSpPr>
            <p:spPr bwMode="auto">
              <a:xfrm>
                <a:off x="864" y="1586"/>
                <a:ext cx="1392" cy="0"/>
              </a:xfrm>
              <a:prstGeom prst="line">
                <a:avLst/>
              </a:prstGeom>
              <a:noFill/>
              <a:ln w="9525">
                <a:solidFill>
                  <a:schemeClr val="tx1"/>
                </a:solidFill>
                <a:round/>
                <a:headEnd/>
                <a:tailEnd/>
              </a:ln>
              <a:effectLst/>
            </p:spPr>
            <p:txBody>
              <a:bodyPr/>
              <a:lstStyle/>
              <a:p>
                <a:endParaRPr lang="en-US"/>
              </a:p>
            </p:txBody>
          </p:sp>
          <p:sp>
            <p:nvSpPr>
              <p:cNvPr id="310" name="Line 86"/>
              <p:cNvSpPr>
                <a:spLocks noChangeShapeType="1"/>
              </p:cNvSpPr>
              <p:nvPr/>
            </p:nvSpPr>
            <p:spPr bwMode="auto">
              <a:xfrm>
                <a:off x="864" y="1826"/>
                <a:ext cx="1392" cy="0"/>
              </a:xfrm>
              <a:prstGeom prst="line">
                <a:avLst/>
              </a:prstGeom>
              <a:noFill/>
              <a:ln w="9525">
                <a:solidFill>
                  <a:schemeClr val="tx1"/>
                </a:solidFill>
                <a:round/>
                <a:headEnd/>
                <a:tailEnd/>
              </a:ln>
              <a:effectLst/>
            </p:spPr>
            <p:txBody>
              <a:bodyPr/>
              <a:lstStyle/>
              <a:p>
                <a:endParaRPr lang="en-US"/>
              </a:p>
            </p:txBody>
          </p:sp>
          <p:sp>
            <p:nvSpPr>
              <p:cNvPr id="311" name="Line 87"/>
              <p:cNvSpPr>
                <a:spLocks noChangeShapeType="1"/>
              </p:cNvSpPr>
              <p:nvPr/>
            </p:nvSpPr>
            <p:spPr bwMode="auto">
              <a:xfrm>
                <a:off x="864" y="2066"/>
                <a:ext cx="1392" cy="0"/>
              </a:xfrm>
              <a:prstGeom prst="line">
                <a:avLst/>
              </a:prstGeom>
              <a:noFill/>
              <a:ln w="9525">
                <a:solidFill>
                  <a:schemeClr val="tx1"/>
                </a:solidFill>
                <a:round/>
                <a:headEnd/>
                <a:tailEnd/>
              </a:ln>
              <a:effectLst/>
            </p:spPr>
            <p:txBody>
              <a:bodyPr/>
              <a:lstStyle/>
              <a:p>
                <a:endParaRPr lang="en-US"/>
              </a:p>
            </p:txBody>
          </p:sp>
          <p:sp>
            <p:nvSpPr>
              <p:cNvPr id="312" name="Line 88"/>
              <p:cNvSpPr>
                <a:spLocks noChangeShapeType="1"/>
              </p:cNvSpPr>
              <p:nvPr/>
            </p:nvSpPr>
            <p:spPr bwMode="auto">
              <a:xfrm>
                <a:off x="1248" y="1346"/>
                <a:ext cx="0" cy="720"/>
              </a:xfrm>
              <a:prstGeom prst="line">
                <a:avLst/>
              </a:prstGeom>
              <a:noFill/>
              <a:ln w="9525">
                <a:solidFill>
                  <a:schemeClr val="tx1"/>
                </a:solidFill>
                <a:round/>
                <a:headEnd/>
                <a:tailEnd/>
              </a:ln>
              <a:effectLst/>
            </p:spPr>
            <p:txBody>
              <a:bodyPr/>
              <a:lstStyle/>
              <a:p>
                <a:endParaRPr lang="en-US"/>
              </a:p>
            </p:txBody>
          </p:sp>
          <p:sp>
            <p:nvSpPr>
              <p:cNvPr id="313" name="Line 89"/>
              <p:cNvSpPr>
                <a:spLocks noChangeShapeType="1"/>
              </p:cNvSpPr>
              <p:nvPr/>
            </p:nvSpPr>
            <p:spPr bwMode="auto">
              <a:xfrm>
                <a:off x="1584" y="1346"/>
                <a:ext cx="0" cy="720"/>
              </a:xfrm>
              <a:prstGeom prst="line">
                <a:avLst/>
              </a:prstGeom>
              <a:noFill/>
              <a:ln w="9525">
                <a:solidFill>
                  <a:schemeClr val="tx1"/>
                </a:solidFill>
                <a:round/>
                <a:headEnd/>
                <a:tailEnd/>
              </a:ln>
              <a:effectLst/>
            </p:spPr>
            <p:txBody>
              <a:bodyPr/>
              <a:lstStyle/>
              <a:p>
                <a:endParaRPr lang="en-US"/>
              </a:p>
            </p:txBody>
          </p:sp>
          <p:sp>
            <p:nvSpPr>
              <p:cNvPr id="314" name="Line 90"/>
              <p:cNvSpPr>
                <a:spLocks noChangeShapeType="1"/>
              </p:cNvSpPr>
              <p:nvPr/>
            </p:nvSpPr>
            <p:spPr bwMode="auto">
              <a:xfrm>
                <a:off x="1920" y="1346"/>
                <a:ext cx="0" cy="720"/>
              </a:xfrm>
              <a:prstGeom prst="line">
                <a:avLst/>
              </a:prstGeom>
              <a:noFill/>
              <a:ln w="9525">
                <a:solidFill>
                  <a:schemeClr val="tx1"/>
                </a:solidFill>
                <a:round/>
                <a:headEnd/>
                <a:tailEnd/>
              </a:ln>
              <a:effectLst/>
            </p:spPr>
            <p:txBody>
              <a:bodyPr/>
              <a:lstStyle/>
              <a:p>
                <a:endParaRPr lang="en-US"/>
              </a:p>
            </p:txBody>
          </p:sp>
          <p:sp>
            <p:nvSpPr>
              <p:cNvPr id="315" name="Line 91"/>
              <p:cNvSpPr>
                <a:spLocks noChangeShapeType="1"/>
              </p:cNvSpPr>
              <p:nvPr/>
            </p:nvSpPr>
            <p:spPr bwMode="auto">
              <a:xfrm>
                <a:off x="2256" y="1346"/>
                <a:ext cx="0" cy="720"/>
              </a:xfrm>
              <a:prstGeom prst="line">
                <a:avLst/>
              </a:prstGeom>
              <a:noFill/>
              <a:ln w="9525">
                <a:solidFill>
                  <a:schemeClr val="tx1"/>
                </a:solidFill>
                <a:round/>
                <a:headEnd/>
                <a:tailEnd/>
              </a:ln>
              <a:effectLst/>
            </p:spPr>
            <p:txBody>
              <a:bodyPr/>
              <a:lstStyle/>
              <a:p>
                <a:endParaRPr lang="en-US"/>
              </a:p>
            </p:txBody>
          </p:sp>
          <p:sp>
            <p:nvSpPr>
              <p:cNvPr id="316" name="Line 92"/>
              <p:cNvSpPr>
                <a:spLocks noChangeShapeType="1"/>
              </p:cNvSpPr>
              <p:nvPr/>
            </p:nvSpPr>
            <p:spPr bwMode="auto">
              <a:xfrm flipV="1">
                <a:off x="1104" y="1538"/>
                <a:ext cx="48" cy="48"/>
              </a:xfrm>
              <a:prstGeom prst="line">
                <a:avLst/>
              </a:prstGeom>
              <a:noFill/>
              <a:ln w="9525">
                <a:solidFill>
                  <a:schemeClr val="tx1"/>
                </a:solidFill>
                <a:round/>
                <a:headEnd/>
                <a:tailEnd/>
              </a:ln>
              <a:effectLst/>
            </p:spPr>
            <p:txBody>
              <a:bodyPr/>
              <a:lstStyle/>
              <a:p>
                <a:endParaRPr lang="en-US"/>
              </a:p>
            </p:txBody>
          </p:sp>
          <p:sp>
            <p:nvSpPr>
              <p:cNvPr id="317" name="Line 93"/>
              <p:cNvSpPr>
                <a:spLocks noChangeShapeType="1"/>
              </p:cNvSpPr>
              <p:nvPr/>
            </p:nvSpPr>
            <p:spPr bwMode="auto">
              <a:xfrm flipV="1">
                <a:off x="1152" y="1490"/>
                <a:ext cx="1" cy="48"/>
              </a:xfrm>
              <a:prstGeom prst="line">
                <a:avLst/>
              </a:prstGeom>
              <a:noFill/>
              <a:ln w="9525">
                <a:solidFill>
                  <a:schemeClr val="tx1"/>
                </a:solidFill>
                <a:round/>
                <a:headEnd/>
                <a:tailEnd/>
              </a:ln>
              <a:effectLst/>
            </p:spPr>
            <p:txBody>
              <a:bodyPr/>
              <a:lstStyle/>
              <a:p>
                <a:endParaRPr lang="en-US"/>
              </a:p>
            </p:txBody>
          </p:sp>
          <p:sp>
            <p:nvSpPr>
              <p:cNvPr id="318" name="Line 94"/>
              <p:cNvSpPr>
                <a:spLocks noChangeShapeType="1"/>
              </p:cNvSpPr>
              <p:nvPr/>
            </p:nvSpPr>
            <p:spPr bwMode="auto">
              <a:xfrm flipV="1">
                <a:off x="1200" y="1442"/>
                <a:ext cx="48" cy="48"/>
              </a:xfrm>
              <a:prstGeom prst="line">
                <a:avLst/>
              </a:prstGeom>
              <a:noFill/>
              <a:ln w="9525">
                <a:solidFill>
                  <a:schemeClr val="tx1"/>
                </a:solidFill>
                <a:round/>
                <a:headEnd/>
                <a:tailEnd/>
              </a:ln>
              <a:effectLst/>
            </p:spPr>
            <p:txBody>
              <a:bodyPr/>
              <a:lstStyle/>
              <a:p>
                <a:endParaRPr lang="en-US"/>
              </a:p>
            </p:txBody>
          </p:sp>
          <p:sp>
            <p:nvSpPr>
              <p:cNvPr id="319" name="Oval 95"/>
              <p:cNvSpPr>
                <a:spLocks noChangeArrowheads="1"/>
              </p:cNvSpPr>
              <p:nvPr/>
            </p:nvSpPr>
            <p:spPr bwMode="auto">
              <a:xfrm>
                <a:off x="1074" y="15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20" name="Oval 96"/>
              <p:cNvSpPr>
                <a:spLocks noChangeArrowheads="1"/>
              </p:cNvSpPr>
              <p:nvPr/>
            </p:nvSpPr>
            <p:spPr bwMode="auto">
              <a:xfrm>
                <a:off x="1221" y="141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21" name="Line 97"/>
              <p:cNvSpPr>
                <a:spLocks noChangeShapeType="1"/>
              </p:cNvSpPr>
              <p:nvPr/>
            </p:nvSpPr>
            <p:spPr bwMode="auto">
              <a:xfrm flipV="1">
                <a:off x="1443" y="1538"/>
                <a:ext cx="48" cy="48"/>
              </a:xfrm>
              <a:prstGeom prst="line">
                <a:avLst/>
              </a:prstGeom>
              <a:noFill/>
              <a:ln w="9525">
                <a:solidFill>
                  <a:schemeClr val="tx1"/>
                </a:solidFill>
                <a:round/>
                <a:headEnd/>
                <a:tailEnd/>
              </a:ln>
              <a:effectLst/>
            </p:spPr>
            <p:txBody>
              <a:bodyPr/>
              <a:lstStyle/>
              <a:p>
                <a:endParaRPr lang="en-US"/>
              </a:p>
            </p:txBody>
          </p:sp>
          <p:sp>
            <p:nvSpPr>
              <p:cNvPr id="322" name="Line 98"/>
              <p:cNvSpPr>
                <a:spLocks noChangeShapeType="1"/>
              </p:cNvSpPr>
              <p:nvPr/>
            </p:nvSpPr>
            <p:spPr bwMode="auto">
              <a:xfrm flipV="1">
                <a:off x="1491" y="1490"/>
                <a:ext cx="1" cy="48"/>
              </a:xfrm>
              <a:prstGeom prst="line">
                <a:avLst/>
              </a:prstGeom>
              <a:noFill/>
              <a:ln w="9525">
                <a:solidFill>
                  <a:schemeClr val="tx1"/>
                </a:solidFill>
                <a:round/>
                <a:headEnd/>
                <a:tailEnd/>
              </a:ln>
              <a:effectLst/>
            </p:spPr>
            <p:txBody>
              <a:bodyPr/>
              <a:lstStyle/>
              <a:p>
                <a:endParaRPr lang="en-US"/>
              </a:p>
            </p:txBody>
          </p:sp>
          <p:sp>
            <p:nvSpPr>
              <p:cNvPr id="323" name="Line 99"/>
              <p:cNvSpPr>
                <a:spLocks noChangeShapeType="1"/>
              </p:cNvSpPr>
              <p:nvPr/>
            </p:nvSpPr>
            <p:spPr bwMode="auto">
              <a:xfrm flipV="1">
                <a:off x="1539" y="1442"/>
                <a:ext cx="48" cy="48"/>
              </a:xfrm>
              <a:prstGeom prst="line">
                <a:avLst/>
              </a:prstGeom>
              <a:noFill/>
              <a:ln w="9525">
                <a:solidFill>
                  <a:schemeClr val="tx1"/>
                </a:solidFill>
                <a:round/>
                <a:headEnd/>
                <a:tailEnd/>
              </a:ln>
              <a:effectLst/>
            </p:spPr>
            <p:txBody>
              <a:bodyPr/>
              <a:lstStyle/>
              <a:p>
                <a:endParaRPr lang="en-US"/>
              </a:p>
            </p:txBody>
          </p:sp>
          <p:sp>
            <p:nvSpPr>
              <p:cNvPr id="324" name="Oval 100"/>
              <p:cNvSpPr>
                <a:spLocks noChangeArrowheads="1"/>
              </p:cNvSpPr>
              <p:nvPr/>
            </p:nvSpPr>
            <p:spPr bwMode="auto">
              <a:xfrm>
                <a:off x="1413" y="15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25" name="Oval 101"/>
              <p:cNvSpPr>
                <a:spLocks noChangeArrowheads="1"/>
              </p:cNvSpPr>
              <p:nvPr/>
            </p:nvSpPr>
            <p:spPr bwMode="auto">
              <a:xfrm>
                <a:off x="1560" y="141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26" name="Line 102"/>
              <p:cNvSpPr>
                <a:spLocks noChangeShapeType="1"/>
              </p:cNvSpPr>
              <p:nvPr/>
            </p:nvSpPr>
            <p:spPr bwMode="auto">
              <a:xfrm flipV="1">
                <a:off x="1776" y="1541"/>
                <a:ext cx="48" cy="48"/>
              </a:xfrm>
              <a:prstGeom prst="line">
                <a:avLst/>
              </a:prstGeom>
              <a:noFill/>
              <a:ln w="9525">
                <a:solidFill>
                  <a:schemeClr val="tx1"/>
                </a:solidFill>
                <a:round/>
                <a:headEnd/>
                <a:tailEnd/>
              </a:ln>
              <a:effectLst/>
            </p:spPr>
            <p:txBody>
              <a:bodyPr/>
              <a:lstStyle/>
              <a:p>
                <a:endParaRPr lang="en-US"/>
              </a:p>
            </p:txBody>
          </p:sp>
          <p:sp>
            <p:nvSpPr>
              <p:cNvPr id="327" name="Line 103"/>
              <p:cNvSpPr>
                <a:spLocks noChangeShapeType="1"/>
              </p:cNvSpPr>
              <p:nvPr/>
            </p:nvSpPr>
            <p:spPr bwMode="auto">
              <a:xfrm flipV="1">
                <a:off x="1824" y="1493"/>
                <a:ext cx="1" cy="48"/>
              </a:xfrm>
              <a:prstGeom prst="line">
                <a:avLst/>
              </a:prstGeom>
              <a:noFill/>
              <a:ln w="9525">
                <a:solidFill>
                  <a:schemeClr val="tx1"/>
                </a:solidFill>
                <a:round/>
                <a:headEnd/>
                <a:tailEnd/>
              </a:ln>
              <a:effectLst/>
            </p:spPr>
            <p:txBody>
              <a:bodyPr/>
              <a:lstStyle/>
              <a:p>
                <a:endParaRPr lang="en-US"/>
              </a:p>
            </p:txBody>
          </p:sp>
          <p:sp>
            <p:nvSpPr>
              <p:cNvPr id="328" name="Line 104"/>
              <p:cNvSpPr>
                <a:spLocks noChangeShapeType="1"/>
              </p:cNvSpPr>
              <p:nvPr/>
            </p:nvSpPr>
            <p:spPr bwMode="auto">
              <a:xfrm flipV="1">
                <a:off x="1872" y="1445"/>
                <a:ext cx="48" cy="48"/>
              </a:xfrm>
              <a:prstGeom prst="line">
                <a:avLst/>
              </a:prstGeom>
              <a:noFill/>
              <a:ln w="9525">
                <a:solidFill>
                  <a:schemeClr val="tx1"/>
                </a:solidFill>
                <a:round/>
                <a:headEnd/>
                <a:tailEnd/>
              </a:ln>
              <a:effectLst/>
            </p:spPr>
            <p:txBody>
              <a:bodyPr/>
              <a:lstStyle/>
              <a:p>
                <a:endParaRPr lang="en-US"/>
              </a:p>
            </p:txBody>
          </p:sp>
          <p:sp>
            <p:nvSpPr>
              <p:cNvPr id="329" name="Oval 105"/>
              <p:cNvSpPr>
                <a:spLocks noChangeArrowheads="1"/>
              </p:cNvSpPr>
              <p:nvPr/>
            </p:nvSpPr>
            <p:spPr bwMode="auto">
              <a:xfrm>
                <a:off x="1746" y="156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30" name="Oval 106"/>
              <p:cNvSpPr>
                <a:spLocks noChangeArrowheads="1"/>
              </p:cNvSpPr>
              <p:nvPr/>
            </p:nvSpPr>
            <p:spPr bwMode="auto">
              <a:xfrm>
                <a:off x="1893" y="141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31" name="Line 107"/>
              <p:cNvSpPr>
                <a:spLocks noChangeShapeType="1"/>
              </p:cNvSpPr>
              <p:nvPr/>
            </p:nvSpPr>
            <p:spPr bwMode="auto">
              <a:xfrm flipV="1">
                <a:off x="2115" y="1535"/>
                <a:ext cx="48" cy="48"/>
              </a:xfrm>
              <a:prstGeom prst="line">
                <a:avLst/>
              </a:prstGeom>
              <a:noFill/>
              <a:ln w="9525">
                <a:solidFill>
                  <a:schemeClr val="tx1"/>
                </a:solidFill>
                <a:round/>
                <a:headEnd/>
                <a:tailEnd/>
              </a:ln>
              <a:effectLst/>
            </p:spPr>
            <p:txBody>
              <a:bodyPr/>
              <a:lstStyle/>
              <a:p>
                <a:endParaRPr lang="en-US"/>
              </a:p>
            </p:txBody>
          </p:sp>
          <p:sp>
            <p:nvSpPr>
              <p:cNvPr id="332" name="Line 108"/>
              <p:cNvSpPr>
                <a:spLocks noChangeShapeType="1"/>
              </p:cNvSpPr>
              <p:nvPr/>
            </p:nvSpPr>
            <p:spPr bwMode="auto">
              <a:xfrm flipV="1">
                <a:off x="2163" y="1487"/>
                <a:ext cx="1" cy="48"/>
              </a:xfrm>
              <a:prstGeom prst="line">
                <a:avLst/>
              </a:prstGeom>
              <a:noFill/>
              <a:ln w="9525">
                <a:solidFill>
                  <a:schemeClr val="tx1"/>
                </a:solidFill>
                <a:round/>
                <a:headEnd/>
                <a:tailEnd/>
              </a:ln>
              <a:effectLst/>
            </p:spPr>
            <p:txBody>
              <a:bodyPr/>
              <a:lstStyle/>
              <a:p>
                <a:endParaRPr lang="en-US"/>
              </a:p>
            </p:txBody>
          </p:sp>
          <p:sp>
            <p:nvSpPr>
              <p:cNvPr id="333" name="Line 109"/>
              <p:cNvSpPr>
                <a:spLocks noChangeShapeType="1"/>
              </p:cNvSpPr>
              <p:nvPr/>
            </p:nvSpPr>
            <p:spPr bwMode="auto">
              <a:xfrm flipV="1">
                <a:off x="2211" y="1439"/>
                <a:ext cx="48" cy="48"/>
              </a:xfrm>
              <a:prstGeom prst="line">
                <a:avLst/>
              </a:prstGeom>
              <a:noFill/>
              <a:ln w="9525">
                <a:solidFill>
                  <a:schemeClr val="tx1"/>
                </a:solidFill>
                <a:round/>
                <a:headEnd/>
                <a:tailEnd/>
              </a:ln>
              <a:effectLst/>
            </p:spPr>
            <p:txBody>
              <a:bodyPr/>
              <a:lstStyle/>
              <a:p>
                <a:endParaRPr lang="en-US"/>
              </a:p>
            </p:txBody>
          </p:sp>
          <p:sp>
            <p:nvSpPr>
              <p:cNvPr id="334" name="Oval 110"/>
              <p:cNvSpPr>
                <a:spLocks noChangeArrowheads="1"/>
              </p:cNvSpPr>
              <p:nvPr/>
            </p:nvSpPr>
            <p:spPr bwMode="auto">
              <a:xfrm>
                <a:off x="2085" y="155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35" name="Oval 111"/>
              <p:cNvSpPr>
                <a:spLocks noChangeArrowheads="1"/>
              </p:cNvSpPr>
              <p:nvPr/>
            </p:nvSpPr>
            <p:spPr bwMode="auto">
              <a:xfrm>
                <a:off x="2232" y="141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36" name="Line 112"/>
              <p:cNvSpPr>
                <a:spLocks noChangeShapeType="1"/>
              </p:cNvSpPr>
              <p:nvPr/>
            </p:nvSpPr>
            <p:spPr bwMode="auto">
              <a:xfrm flipV="1">
                <a:off x="1107" y="1778"/>
                <a:ext cx="48" cy="48"/>
              </a:xfrm>
              <a:prstGeom prst="line">
                <a:avLst/>
              </a:prstGeom>
              <a:noFill/>
              <a:ln w="9525">
                <a:solidFill>
                  <a:schemeClr val="tx1"/>
                </a:solidFill>
                <a:round/>
                <a:headEnd/>
                <a:tailEnd/>
              </a:ln>
              <a:effectLst/>
            </p:spPr>
            <p:txBody>
              <a:bodyPr/>
              <a:lstStyle/>
              <a:p>
                <a:endParaRPr lang="en-US"/>
              </a:p>
            </p:txBody>
          </p:sp>
          <p:sp>
            <p:nvSpPr>
              <p:cNvPr id="337" name="Line 113"/>
              <p:cNvSpPr>
                <a:spLocks noChangeShapeType="1"/>
              </p:cNvSpPr>
              <p:nvPr/>
            </p:nvSpPr>
            <p:spPr bwMode="auto">
              <a:xfrm flipV="1">
                <a:off x="1155" y="1730"/>
                <a:ext cx="1" cy="48"/>
              </a:xfrm>
              <a:prstGeom prst="line">
                <a:avLst/>
              </a:prstGeom>
              <a:noFill/>
              <a:ln w="9525">
                <a:solidFill>
                  <a:schemeClr val="tx1"/>
                </a:solidFill>
                <a:round/>
                <a:headEnd/>
                <a:tailEnd/>
              </a:ln>
              <a:effectLst/>
            </p:spPr>
            <p:txBody>
              <a:bodyPr/>
              <a:lstStyle/>
              <a:p>
                <a:endParaRPr lang="en-US"/>
              </a:p>
            </p:txBody>
          </p:sp>
          <p:sp>
            <p:nvSpPr>
              <p:cNvPr id="338" name="Line 114"/>
              <p:cNvSpPr>
                <a:spLocks noChangeShapeType="1"/>
              </p:cNvSpPr>
              <p:nvPr/>
            </p:nvSpPr>
            <p:spPr bwMode="auto">
              <a:xfrm flipV="1">
                <a:off x="1203" y="1682"/>
                <a:ext cx="48" cy="48"/>
              </a:xfrm>
              <a:prstGeom prst="line">
                <a:avLst/>
              </a:prstGeom>
              <a:noFill/>
              <a:ln w="9525">
                <a:solidFill>
                  <a:schemeClr val="tx1"/>
                </a:solidFill>
                <a:round/>
                <a:headEnd/>
                <a:tailEnd/>
              </a:ln>
              <a:effectLst/>
            </p:spPr>
            <p:txBody>
              <a:bodyPr/>
              <a:lstStyle/>
              <a:p>
                <a:endParaRPr lang="en-US"/>
              </a:p>
            </p:txBody>
          </p:sp>
          <p:sp>
            <p:nvSpPr>
              <p:cNvPr id="339" name="Oval 115"/>
              <p:cNvSpPr>
                <a:spLocks noChangeArrowheads="1"/>
              </p:cNvSpPr>
              <p:nvPr/>
            </p:nvSpPr>
            <p:spPr bwMode="auto">
              <a:xfrm>
                <a:off x="1077" y="17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40" name="Oval 116"/>
              <p:cNvSpPr>
                <a:spLocks noChangeArrowheads="1"/>
              </p:cNvSpPr>
              <p:nvPr/>
            </p:nvSpPr>
            <p:spPr bwMode="auto">
              <a:xfrm>
                <a:off x="1224" y="165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41" name="Line 117"/>
              <p:cNvSpPr>
                <a:spLocks noChangeShapeType="1"/>
              </p:cNvSpPr>
              <p:nvPr/>
            </p:nvSpPr>
            <p:spPr bwMode="auto">
              <a:xfrm flipV="1">
                <a:off x="1446" y="1778"/>
                <a:ext cx="48" cy="48"/>
              </a:xfrm>
              <a:prstGeom prst="line">
                <a:avLst/>
              </a:prstGeom>
              <a:noFill/>
              <a:ln w="9525">
                <a:solidFill>
                  <a:schemeClr val="tx1"/>
                </a:solidFill>
                <a:round/>
                <a:headEnd/>
                <a:tailEnd/>
              </a:ln>
              <a:effectLst/>
            </p:spPr>
            <p:txBody>
              <a:bodyPr/>
              <a:lstStyle/>
              <a:p>
                <a:endParaRPr lang="en-US"/>
              </a:p>
            </p:txBody>
          </p:sp>
          <p:sp>
            <p:nvSpPr>
              <p:cNvPr id="342" name="Line 118"/>
              <p:cNvSpPr>
                <a:spLocks noChangeShapeType="1"/>
              </p:cNvSpPr>
              <p:nvPr/>
            </p:nvSpPr>
            <p:spPr bwMode="auto">
              <a:xfrm flipV="1">
                <a:off x="1494" y="1730"/>
                <a:ext cx="1" cy="48"/>
              </a:xfrm>
              <a:prstGeom prst="line">
                <a:avLst/>
              </a:prstGeom>
              <a:noFill/>
              <a:ln w="9525">
                <a:solidFill>
                  <a:schemeClr val="tx1"/>
                </a:solidFill>
                <a:round/>
                <a:headEnd/>
                <a:tailEnd/>
              </a:ln>
              <a:effectLst/>
            </p:spPr>
            <p:txBody>
              <a:bodyPr/>
              <a:lstStyle/>
              <a:p>
                <a:endParaRPr lang="en-US"/>
              </a:p>
            </p:txBody>
          </p:sp>
          <p:sp>
            <p:nvSpPr>
              <p:cNvPr id="343" name="Line 119"/>
              <p:cNvSpPr>
                <a:spLocks noChangeShapeType="1"/>
              </p:cNvSpPr>
              <p:nvPr/>
            </p:nvSpPr>
            <p:spPr bwMode="auto">
              <a:xfrm flipV="1">
                <a:off x="1542" y="1682"/>
                <a:ext cx="48" cy="48"/>
              </a:xfrm>
              <a:prstGeom prst="line">
                <a:avLst/>
              </a:prstGeom>
              <a:noFill/>
              <a:ln w="9525">
                <a:solidFill>
                  <a:schemeClr val="tx1"/>
                </a:solidFill>
                <a:round/>
                <a:headEnd/>
                <a:tailEnd/>
              </a:ln>
              <a:effectLst/>
            </p:spPr>
            <p:txBody>
              <a:bodyPr/>
              <a:lstStyle/>
              <a:p>
                <a:endParaRPr lang="en-US"/>
              </a:p>
            </p:txBody>
          </p:sp>
          <p:sp>
            <p:nvSpPr>
              <p:cNvPr id="344" name="Oval 120"/>
              <p:cNvSpPr>
                <a:spLocks noChangeArrowheads="1"/>
              </p:cNvSpPr>
              <p:nvPr/>
            </p:nvSpPr>
            <p:spPr bwMode="auto">
              <a:xfrm>
                <a:off x="1416" y="17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45" name="Oval 121"/>
              <p:cNvSpPr>
                <a:spLocks noChangeArrowheads="1"/>
              </p:cNvSpPr>
              <p:nvPr/>
            </p:nvSpPr>
            <p:spPr bwMode="auto">
              <a:xfrm>
                <a:off x="1563" y="165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46" name="Line 122"/>
              <p:cNvSpPr>
                <a:spLocks noChangeShapeType="1"/>
              </p:cNvSpPr>
              <p:nvPr/>
            </p:nvSpPr>
            <p:spPr bwMode="auto">
              <a:xfrm flipV="1">
                <a:off x="1779" y="1781"/>
                <a:ext cx="48" cy="48"/>
              </a:xfrm>
              <a:prstGeom prst="line">
                <a:avLst/>
              </a:prstGeom>
              <a:noFill/>
              <a:ln w="9525">
                <a:solidFill>
                  <a:schemeClr val="tx1"/>
                </a:solidFill>
                <a:round/>
                <a:headEnd/>
                <a:tailEnd/>
              </a:ln>
              <a:effectLst/>
            </p:spPr>
            <p:txBody>
              <a:bodyPr/>
              <a:lstStyle/>
              <a:p>
                <a:endParaRPr lang="en-US"/>
              </a:p>
            </p:txBody>
          </p:sp>
          <p:sp>
            <p:nvSpPr>
              <p:cNvPr id="347" name="Line 123"/>
              <p:cNvSpPr>
                <a:spLocks noChangeShapeType="1"/>
              </p:cNvSpPr>
              <p:nvPr/>
            </p:nvSpPr>
            <p:spPr bwMode="auto">
              <a:xfrm flipV="1">
                <a:off x="1827" y="1733"/>
                <a:ext cx="1" cy="48"/>
              </a:xfrm>
              <a:prstGeom prst="line">
                <a:avLst/>
              </a:prstGeom>
              <a:noFill/>
              <a:ln w="9525">
                <a:solidFill>
                  <a:schemeClr val="tx1"/>
                </a:solidFill>
                <a:round/>
                <a:headEnd/>
                <a:tailEnd/>
              </a:ln>
              <a:effectLst/>
            </p:spPr>
            <p:txBody>
              <a:bodyPr/>
              <a:lstStyle/>
              <a:p>
                <a:endParaRPr lang="en-US"/>
              </a:p>
            </p:txBody>
          </p:sp>
          <p:sp>
            <p:nvSpPr>
              <p:cNvPr id="348" name="Line 124"/>
              <p:cNvSpPr>
                <a:spLocks noChangeShapeType="1"/>
              </p:cNvSpPr>
              <p:nvPr/>
            </p:nvSpPr>
            <p:spPr bwMode="auto">
              <a:xfrm flipV="1">
                <a:off x="1875" y="1685"/>
                <a:ext cx="48" cy="48"/>
              </a:xfrm>
              <a:prstGeom prst="line">
                <a:avLst/>
              </a:prstGeom>
              <a:noFill/>
              <a:ln w="9525">
                <a:solidFill>
                  <a:schemeClr val="tx1"/>
                </a:solidFill>
                <a:round/>
                <a:headEnd/>
                <a:tailEnd/>
              </a:ln>
              <a:effectLst/>
            </p:spPr>
            <p:txBody>
              <a:bodyPr/>
              <a:lstStyle/>
              <a:p>
                <a:endParaRPr lang="en-US"/>
              </a:p>
            </p:txBody>
          </p:sp>
          <p:sp>
            <p:nvSpPr>
              <p:cNvPr id="349" name="Oval 125"/>
              <p:cNvSpPr>
                <a:spLocks noChangeArrowheads="1"/>
              </p:cNvSpPr>
              <p:nvPr/>
            </p:nvSpPr>
            <p:spPr bwMode="auto">
              <a:xfrm>
                <a:off x="1749" y="180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50" name="Oval 126"/>
              <p:cNvSpPr>
                <a:spLocks noChangeArrowheads="1"/>
              </p:cNvSpPr>
              <p:nvPr/>
            </p:nvSpPr>
            <p:spPr bwMode="auto">
              <a:xfrm>
                <a:off x="1896" y="165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51" name="Line 127"/>
              <p:cNvSpPr>
                <a:spLocks noChangeShapeType="1"/>
              </p:cNvSpPr>
              <p:nvPr/>
            </p:nvSpPr>
            <p:spPr bwMode="auto">
              <a:xfrm flipV="1">
                <a:off x="2118" y="1775"/>
                <a:ext cx="48" cy="48"/>
              </a:xfrm>
              <a:prstGeom prst="line">
                <a:avLst/>
              </a:prstGeom>
              <a:noFill/>
              <a:ln w="9525">
                <a:solidFill>
                  <a:schemeClr val="tx1"/>
                </a:solidFill>
                <a:round/>
                <a:headEnd/>
                <a:tailEnd/>
              </a:ln>
              <a:effectLst/>
            </p:spPr>
            <p:txBody>
              <a:bodyPr/>
              <a:lstStyle/>
              <a:p>
                <a:endParaRPr lang="en-US"/>
              </a:p>
            </p:txBody>
          </p:sp>
          <p:sp>
            <p:nvSpPr>
              <p:cNvPr id="352" name="Line 128"/>
              <p:cNvSpPr>
                <a:spLocks noChangeShapeType="1"/>
              </p:cNvSpPr>
              <p:nvPr/>
            </p:nvSpPr>
            <p:spPr bwMode="auto">
              <a:xfrm flipV="1">
                <a:off x="2166" y="1727"/>
                <a:ext cx="1" cy="48"/>
              </a:xfrm>
              <a:prstGeom prst="line">
                <a:avLst/>
              </a:prstGeom>
              <a:noFill/>
              <a:ln w="9525">
                <a:solidFill>
                  <a:schemeClr val="tx1"/>
                </a:solidFill>
                <a:round/>
                <a:headEnd/>
                <a:tailEnd/>
              </a:ln>
              <a:effectLst/>
            </p:spPr>
            <p:txBody>
              <a:bodyPr/>
              <a:lstStyle/>
              <a:p>
                <a:endParaRPr lang="en-US"/>
              </a:p>
            </p:txBody>
          </p:sp>
          <p:sp>
            <p:nvSpPr>
              <p:cNvPr id="353" name="Line 129"/>
              <p:cNvSpPr>
                <a:spLocks noChangeShapeType="1"/>
              </p:cNvSpPr>
              <p:nvPr/>
            </p:nvSpPr>
            <p:spPr bwMode="auto">
              <a:xfrm flipV="1">
                <a:off x="2214" y="1679"/>
                <a:ext cx="48" cy="48"/>
              </a:xfrm>
              <a:prstGeom prst="line">
                <a:avLst/>
              </a:prstGeom>
              <a:noFill/>
              <a:ln w="9525">
                <a:solidFill>
                  <a:schemeClr val="tx1"/>
                </a:solidFill>
                <a:round/>
                <a:headEnd/>
                <a:tailEnd/>
              </a:ln>
              <a:effectLst/>
            </p:spPr>
            <p:txBody>
              <a:bodyPr/>
              <a:lstStyle/>
              <a:p>
                <a:endParaRPr lang="en-US"/>
              </a:p>
            </p:txBody>
          </p:sp>
          <p:sp>
            <p:nvSpPr>
              <p:cNvPr id="354" name="Oval 130"/>
              <p:cNvSpPr>
                <a:spLocks noChangeArrowheads="1"/>
              </p:cNvSpPr>
              <p:nvPr/>
            </p:nvSpPr>
            <p:spPr bwMode="auto">
              <a:xfrm>
                <a:off x="2088" y="179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55" name="Oval 131"/>
              <p:cNvSpPr>
                <a:spLocks noChangeArrowheads="1"/>
              </p:cNvSpPr>
              <p:nvPr/>
            </p:nvSpPr>
            <p:spPr bwMode="auto">
              <a:xfrm>
                <a:off x="2235" y="165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56" name="Line 132"/>
              <p:cNvSpPr>
                <a:spLocks noChangeShapeType="1"/>
              </p:cNvSpPr>
              <p:nvPr/>
            </p:nvSpPr>
            <p:spPr bwMode="auto">
              <a:xfrm flipV="1">
                <a:off x="1104" y="2018"/>
                <a:ext cx="48" cy="48"/>
              </a:xfrm>
              <a:prstGeom prst="line">
                <a:avLst/>
              </a:prstGeom>
              <a:noFill/>
              <a:ln w="9525">
                <a:solidFill>
                  <a:schemeClr val="tx1"/>
                </a:solidFill>
                <a:round/>
                <a:headEnd/>
                <a:tailEnd/>
              </a:ln>
              <a:effectLst/>
            </p:spPr>
            <p:txBody>
              <a:bodyPr/>
              <a:lstStyle/>
              <a:p>
                <a:endParaRPr lang="en-US"/>
              </a:p>
            </p:txBody>
          </p:sp>
          <p:sp>
            <p:nvSpPr>
              <p:cNvPr id="357" name="Line 133"/>
              <p:cNvSpPr>
                <a:spLocks noChangeShapeType="1"/>
              </p:cNvSpPr>
              <p:nvPr/>
            </p:nvSpPr>
            <p:spPr bwMode="auto">
              <a:xfrm flipV="1">
                <a:off x="1152" y="1970"/>
                <a:ext cx="1" cy="48"/>
              </a:xfrm>
              <a:prstGeom prst="line">
                <a:avLst/>
              </a:prstGeom>
              <a:noFill/>
              <a:ln w="9525">
                <a:solidFill>
                  <a:schemeClr val="tx1"/>
                </a:solidFill>
                <a:round/>
                <a:headEnd/>
                <a:tailEnd/>
              </a:ln>
              <a:effectLst/>
            </p:spPr>
            <p:txBody>
              <a:bodyPr/>
              <a:lstStyle/>
              <a:p>
                <a:endParaRPr lang="en-US"/>
              </a:p>
            </p:txBody>
          </p:sp>
          <p:sp>
            <p:nvSpPr>
              <p:cNvPr id="358" name="Line 134"/>
              <p:cNvSpPr>
                <a:spLocks noChangeShapeType="1"/>
              </p:cNvSpPr>
              <p:nvPr/>
            </p:nvSpPr>
            <p:spPr bwMode="auto">
              <a:xfrm flipV="1">
                <a:off x="1200" y="1922"/>
                <a:ext cx="48" cy="48"/>
              </a:xfrm>
              <a:prstGeom prst="line">
                <a:avLst/>
              </a:prstGeom>
              <a:noFill/>
              <a:ln w="9525">
                <a:solidFill>
                  <a:schemeClr val="tx1"/>
                </a:solidFill>
                <a:round/>
                <a:headEnd/>
                <a:tailEnd/>
              </a:ln>
              <a:effectLst/>
            </p:spPr>
            <p:txBody>
              <a:bodyPr/>
              <a:lstStyle/>
              <a:p>
                <a:endParaRPr lang="en-US"/>
              </a:p>
            </p:txBody>
          </p:sp>
          <p:sp>
            <p:nvSpPr>
              <p:cNvPr id="359" name="Oval 135"/>
              <p:cNvSpPr>
                <a:spLocks noChangeArrowheads="1"/>
              </p:cNvSpPr>
              <p:nvPr/>
            </p:nvSpPr>
            <p:spPr bwMode="auto">
              <a:xfrm>
                <a:off x="1074" y="203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60" name="Oval 136"/>
              <p:cNvSpPr>
                <a:spLocks noChangeArrowheads="1"/>
              </p:cNvSpPr>
              <p:nvPr/>
            </p:nvSpPr>
            <p:spPr bwMode="auto">
              <a:xfrm>
                <a:off x="1221" y="189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61" name="Line 137"/>
              <p:cNvSpPr>
                <a:spLocks noChangeShapeType="1"/>
              </p:cNvSpPr>
              <p:nvPr/>
            </p:nvSpPr>
            <p:spPr bwMode="auto">
              <a:xfrm flipV="1">
                <a:off x="1443" y="2018"/>
                <a:ext cx="48" cy="48"/>
              </a:xfrm>
              <a:prstGeom prst="line">
                <a:avLst/>
              </a:prstGeom>
              <a:noFill/>
              <a:ln w="9525">
                <a:solidFill>
                  <a:schemeClr val="tx1"/>
                </a:solidFill>
                <a:round/>
                <a:headEnd/>
                <a:tailEnd/>
              </a:ln>
              <a:effectLst/>
            </p:spPr>
            <p:txBody>
              <a:bodyPr/>
              <a:lstStyle/>
              <a:p>
                <a:endParaRPr lang="en-US"/>
              </a:p>
            </p:txBody>
          </p:sp>
          <p:sp>
            <p:nvSpPr>
              <p:cNvPr id="362" name="Line 138"/>
              <p:cNvSpPr>
                <a:spLocks noChangeShapeType="1"/>
              </p:cNvSpPr>
              <p:nvPr/>
            </p:nvSpPr>
            <p:spPr bwMode="auto">
              <a:xfrm flipV="1">
                <a:off x="1491" y="1970"/>
                <a:ext cx="1" cy="48"/>
              </a:xfrm>
              <a:prstGeom prst="line">
                <a:avLst/>
              </a:prstGeom>
              <a:noFill/>
              <a:ln w="9525">
                <a:solidFill>
                  <a:schemeClr val="tx1"/>
                </a:solidFill>
                <a:round/>
                <a:headEnd/>
                <a:tailEnd/>
              </a:ln>
              <a:effectLst/>
            </p:spPr>
            <p:txBody>
              <a:bodyPr/>
              <a:lstStyle/>
              <a:p>
                <a:endParaRPr lang="en-US"/>
              </a:p>
            </p:txBody>
          </p:sp>
          <p:sp>
            <p:nvSpPr>
              <p:cNvPr id="363" name="Line 139"/>
              <p:cNvSpPr>
                <a:spLocks noChangeShapeType="1"/>
              </p:cNvSpPr>
              <p:nvPr/>
            </p:nvSpPr>
            <p:spPr bwMode="auto">
              <a:xfrm flipV="1">
                <a:off x="1539" y="1922"/>
                <a:ext cx="48" cy="48"/>
              </a:xfrm>
              <a:prstGeom prst="line">
                <a:avLst/>
              </a:prstGeom>
              <a:noFill/>
              <a:ln w="9525">
                <a:solidFill>
                  <a:schemeClr val="tx1"/>
                </a:solidFill>
                <a:round/>
                <a:headEnd/>
                <a:tailEnd/>
              </a:ln>
              <a:effectLst/>
            </p:spPr>
            <p:txBody>
              <a:bodyPr/>
              <a:lstStyle/>
              <a:p>
                <a:endParaRPr lang="en-US"/>
              </a:p>
            </p:txBody>
          </p:sp>
          <p:sp>
            <p:nvSpPr>
              <p:cNvPr id="364" name="Oval 140"/>
              <p:cNvSpPr>
                <a:spLocks noChangeArrowheads="1"/>
              </p:cNvSpPr>
              <p:nvPr/>
            </p:nvSpPr>
            <p:spPr bwMode="auto">
              <a:xfrm>
                <a:off x="1413" y="203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65" name="Oval 141"/>
              <p:cNvSpPr>
                <a:spLocks noChangeArrowheads="1"/>
              </p:cNvSpPr>
              <p:nvPr/>
            </p:nvSpPr>
            <p:spPr bwMode="auto">
              <a:xfrm>
                <a:off x="1560" y="189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66" name="Line 142"/>
              <p:cNvSpPr>
                <a:spLocks noChangeShapeType="1"/>
              </p:cNvSpPr>
              <p:nvPr/>
            </p:nvSpPr>
            <p:spPr bwMode="auto">
              <a:xfrm flipV="1">
                <a:off x="1776" y="2021"/>
                <a:ext cx="48" cy="48"/>
              </a:xfrm>
              <a:prstGeom prst="line">
                <a:avLst/>
              </a:prstGeom>
              <a:noFill/>
              <a:ln w="9525">
                <a:solidFill>
                  <a:schemeClr val="tx1"/>
                </a:solidFill>
                <a:round/>
                <a:headEnd/>
                <a:tailEnd/>
              </a:ln>
              <a:effectLst/>
            </p:spPr>
            <p:txBody>
              <a:bodyPr/>
              <a:lstStyle/>
              <a:p>
                <a:endParaRPr lang="en-US"/>
              </a:p>
            </p:txBody>
          </p:sp>
          <p:sp>
            <p:nvSpPr>
              <p:cNvPr id="367" name="Line 143"/>
              <p:cNvSpPr>
                <a:spLocks noChangeShapeType="1"/>
              </p:cNvSpPr>
              <p:nvPr/>
            </p:nvSpPr>
            <p:spPr bwMode="auto">
              <a:xfrm flipV="1">
                <a:off x="1824" y="1973"/>
                <a:ext cx="1" cy="48"/>
              </a:xfrm>
              <a:prstGeom prst="line">
                <a:avLst/>
              </a:prstGeom>
              <a:noFill/>
              <a:ln w="9525">
                <a:solidFill>
                  <a:schemeClr val="tx1"/>
                </a:solidFill>
                <a:round/>
                <a:headEnd/>
                <a:tailEnd/>
              </a:ln>
              <a:effectLst/>
            </p:spPr>
            <p:txBody>
              <a:bodyPr/>
              <a:lstStyle/>
              <a:p>
                <a:endParaRPr lang="en-US"/>
              </a:p>
            </p:txBody>
          </p:sp>
          <p:sp>
            <p:nvSpPr>
              <p:cNvPr id="368" name="Line 144"/>
              <p:cNvSpPr>
                <a:spLocks noChangeShapeType="1"/>
              </p:cNvSpPr>
              <p:nvPr/>
            </p:nvSpPr>
            <p:spPr bwMode="auto">
              <a:xfrm flipV="1">
                <a:off x="1872" y="1925"/>
                <a:ext cx="48" cy="48"/>
              </a:xfrm>
              <a:prstGeom prst="line">
                <a:avLst/>
              </a:prstGeom>
              <a:noFill/>
              <a:ln w="9525">
                <a:solidFill>
                  <a:schemeClr val="tx1"/>
                </a:solidFill>
                <a:round/>
                <a:headEnd/>
                <a:tailEnd/>
              </a:ln>
              <a:effectLst/>
            </p:spPr>
            <p:txBody>
              <a:bodyPr/>
              <a:lstStyle/>
              <a:p>
                <a:endParaRPr lang="en-US"/>
              </a:p>
            </p:txBody>
          </p:sp>
          <p:sp>
            <p:nvSpPr>
              <p:cNvPr id="369" name="Oval 145"/>
              <p:cNvSpPr>
                <a:spLocks noChangeArrowheads="1"/>
              </p:cNvSpPr>
              <p:nvPr/>
            </p:nvSpPr>
            <p:spPr bwMode="auto">
              <a:xfrm>
                <a:off x="1746" y="204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70" name="Oval 146"/>
              <p:cNvSpPr>
                <a:spLocks noChangeArrowheads="1"/>
              </p:cNvSpPr>
              <p:nvPr/>
            </p:nvSpPr>
            <p:spPr bwMode="auto">
              <a:xfrm>
                <a:off x="1893" y="189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71" name="Line 147"/>
              <p:cNvSpPr>
                <a:spLocks noChangeShapeType="1"/>
              </p:cNvSpPr>
              <p:nvPr/>
            </p:nvSpPr>
            <p:spPr bwMode="auto">
              <a:xfrm flipV="1">
                <a:off x="2115" y="2015"/>
                <a:ext cx="48" cy="48"/>
              </a:xfrm>
              <a:prstGeom prst="line">
                <a:avLst/>
              </a:prstGeom>
              <a:noFill/>
              <a:ln w="9525">
                <a:solidFill>
                  <a:schemeClr val="tx1"/>
                </a:solidFill>
                <a:round/>
                <a:headEnd/>
                <a:tailEnd/>
              </a:ln>
              <a:effectLst/>
            </p:spPr>
            <p:txBody>
              <a:bodyPr/>
              <a:lstStyle/>
              <a:p>
                <a:endParaRPr lang="en-US"/>
              </a:p>
            </p:txBody>
          </p:sp>
          <p:sp>
            <p:nvSpPr>
              <p:cNvPr id="372" name="Line 148"/>
              <p:cNvSpPr>
                <a:spLocks noChangeShapeType="1"/>
              </p:cNvSpPr>
              <p:nvPr/>
            </p:nvSpPr>
            <p:spPr bwMode="auto">
              <a:xfrm flipV="1">
                <a:off x="2163" y="1967"/>
                <a:ext cx="1" cy="48"/>
              </a:xfrm>
              <a:prstGeom prst="line">
                <a:avLst/>
              </a:prstGeom>
              <a:noFill/>
              <a:ln w="9525">
                <a:solidFill>
                  <a:schemeClr val="tx1"/>
                </a:solidFill>
                <a:round/>
                <a:headEnd/>
                <a:tailEnd/>
              </a:ln>
              <a:effectLst/>
            </p:spPr>
            <p:txBody>
              <a:bodyPr/>
              <a:lstStyle/>
              <a:p>
                <a:endParaRPr lang="en-US"/>
              </a:p>
            </p:txBody>
          </p:sp>
          <p:sp>
            <p:nvSpPr>
              <p:cNvPr id="373" name="Line 149"/>
              <p:cNvSpPr>
                <a:spLocks noChangeShapeType="1"/>
              </p:cNvSpPr>
              <p:nvPr/>
            </p:nvSpPr>
            <p:spPr bwMode="auto">
              <a:xfrm flipV="1">
                <a:off x="2211" y="1919"/>
                <a:ext cx="48" cy="48"/>
              </a:xfrm>
              <a:prstGeom prst="line">
                <a:avLst/>
              </a:prstGeom>
              <a:noFill/>
              <a:ln w="9525">
                <a:solidFill>
                  <a:schemeClr val="tx1"/>
                </a:solidFill>
                <a:round/>
                <a:headEnd/>
                <a:tailEnd/>
              </a:ln>
              <a:effectLst/>
            </p:spPr>
            <p:txBody>
              <a:bodyPr/>
              <a:lstStyle/>
              <a:p>
                <a:endParaRPr lang="en-US"/>
              </a:p>
            </p:txBody>
          </p:sp>
          <p:sp>
            <p:nvSpPr>
              <p:cNvPr id="374" name="Oval 150"/>
              <p:cNvSpPr>
                <a:spLocks noChangeArrowheads="1"/>
              </p:cNvSpPr>
              <p:nvPr/>
            </p:nvSpPr>
            <p:spPr bwMode="auto">
              <a:xfrm>
                <a:off x="2085" y="203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75" name="Oval 151"/>
              <p:cNvSpPr>
                <a:spLocks noChangeArrowheads="1"/>
              </p:cNvSpPr>
              <p:nvPr/>
            </p:nvSpPr>
            <p:spPr bwMode="auto">
              <a:xfrm>
                <a:off x="2232" y="189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grpSp>
        <p:grpSp>
          <p:nvGrpSpPr>
            <p:cNvPr id="5" name="Group 305"/>
            <p:cNvGrpSpPr>
              <a:grpSpLocks/>
            </p:cNvGrpSpPr>
            <p:nvPr/>
          </p:nvGrpSpPr>
          <p:grpSpPr bwMode="auto">
            <a:xfrm>
              <a:off x="768" y="2448"/>
              <a:ext cx="240" cy="690"/>
              <a:chOff x="768" y="2448"/>
              <a:chExt cx="240" cy="690"/>
            </a:xfrm>
          </p:grpSpPr>
          <p:sp>
            <p:nvSpPr>
              <p:cNvPr id="304" name="Text Box 152"/>
              <p:cNvSpPr txBox="1">
                <a:spLocks noChangeArrowheads="1"/>
              </p:cNvSpPr>
              <p:nvPr/>
            </p:nvSpPr>
            <p:spPr bwMode="auto">
              <a:xfrm>
                <a:off x="768" y="244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R0</a:t>
                </a:r>
              </a:p>
            </p:txBody>
          </p:sp>
          <p:sp>
            <p:nvSpPr>
              <p:cNvPr id="305" name="Text Box 153"/>
              <p:cNvSpPr txBox="1">
                <a:spLocks noChangeArrowheads="1"/>
              </p:cNvSpPr>
              <p:nvPr/>
            </p:nvSpPr>
            <p:spPr bwMode="auto">
              <a:xfrm>
                <a:off x="768" y="268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R1</a:t>
                </a:r>
              </a:p>
            </p:txBody>
          </p:sp>
          <p:sp>
            <p:nvSpPr>
              <p:cNvPr id="306" name="Text Box 154"/>
              <p:cNvSpPr txBox="1">
                <a:spLocks noChangeArrowheads="1"/>
              </p:cNvSpPr>
              <p:nvPr/>
            </p:nvSpPr>
            <p:spPr bwMode="auto">
              <a:xfrm>
                <a:off x="768" y="292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R2</a:t>
                </a:r>
              </a:p>
            </p:txBody>
          </p:sp>
        </p:grpSp>
        <p:sp>
          <p:nvSpPr>
            <p:cNvPr id="300" name="Text Box 155"/>
            <p:cNvSpPr txBox="1">
              <a:spLocks noChangeArrowheads="1"/>
            </p:cNvSpPr>
            <p:nvPr/>
          </p:nvSpPr>
          <p:spPr bwMode="auto">
            <a:xfrm>
              <a:off x="1266"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C0</a:t>
              </a:r>
            </a:p>
          </p:txBody>
        </p:sp>
        <p:sp>
          <p:nvSpPr>
            <p:cNvPr id="301" name="Text Box 156"/>
            <p:cNvSpPr txBox="1">
              <a:spLocks noChangeArrowheads="1"/>
            </p:cNvSpPr>
            <p:nvPr/>
          </p:nvSpPr>
          <p:spPr bwMode="auto">
            <a:xfrm>
              <a:off x="1605"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C1</a:t>
              </a:r>
            </a:p>
          </p:txBody>
        </p:sp>
        <p:sp>
          <p:nvSpPr>
            <p:cNvPr id="302" name="Text Box 157"/>
            <p:cNvSpPr txBox="1">
              <a:spLocks noChangeArrowheads="1"/>
            </p:cNvSpPr>
            <p:nvPr/>
          </p:nvSpPr>
          <p:spPr bwMode="auto">
            <a:xfrm>
              <a:off x="1941"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C2</a:t>
              </a:r>
            </a:p>
          </p:txBody>
        </p:sp>
        <p:sp>
          <p:nvSpPr>
            <p:cNvPr id="303" name="Text Box 293"/>
            <p:cNvSpPr txBox="1">
              <a:spLocks noChangeArrowheads="1"/>
            </p:cNvSpPr>
            <p:nvPr/>
          </p:nvSpPr>
          <p:spPr bwMode="auto">
            <a:xfrm>
              <a:off x="2286"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C3</a:t>
              </a:r>
            </a:p>
          </p:txBody>
        </p:sp>
      </p:grpSp>
      <p:grpSp>
        <p:nvGrpSpPr>
          <p:cNvPr id="6" name="Group 321"/>
          <p:cNvGrpSpPr>
            <a:grpSpLocks/>
          </p:cNvGrpSpPr>
          <p:nvPr/>
        </p:nvGrpSpPr>
        <p:grpSpPr bwMode="auto">
          <a:xfrm>
            <a:off x="4919663" y="2743200"/>
            <a:ext cx="2776537" cy="1657350"/>
            <a:chOff x="3099" y="1728"/>
            <a:chExt cx="1749" cy="1044"/>
          </a:xfrm>
        </p:grpSpPr>
        <p:grpSp>
          <p:nvGrpSpPr>
            <p:cNvPr id="7" name="Group 158"/>
            <p:cNvGrpSpPr>
              <a:grpSpLocks/>
            </p:cNvGrpSpPr>
            <p:nvPr/>
          </p:nvGrpSpPr>
          <p:grpSpPr bwMode="auto">
            <a:xfrm>
              <a:off x="3339" y="1950"/>
              <a:ext cx="1419" cy="744"/>
              <a:chOff x="864" y="1346"/>
              <a:chExt cx="1419" cy="744"/>
            </a:xfrm>
          </p:grpSpPr>
          <p:sp>
            <p:nvSpPr>
              <p:cNvPr id="521" name="Line 159"/>
              <p:cNvSpPr>
                <a:spLocks noChangeShapeType="1"/>
              </p:cNvSpPr>
              <p:nvPr/>
            </p:nvSpPr>
            <p:spPr bwMode="auto">
              <a:xfrm>
                <a:off x="864" y="1586"/>
                <a:ext cx="1392" cy="0"/>
              </a:xfrm>
              <a:prstGeom prst="line">
                <a:avLst/>
              </a:prstGeom>
              <a:noFill/>
              <a:ln w="9525">
                <a:solidFill>
                  <a:schemeClr val="tx1"/>
                </a:solidFill>
                <a:round/>
                <a:headEnd/>
                <a:tailEnd/>
              </a:ln>
              <a:effectLst/>
            </p:spPr>
            <p:txBody>
              <a:bodyPr/>
              <a:lstStyle/>
              <a:p>
                <a:endParaRPr lang="en-US"/>
              </a:p>
            </p:txBody>
          </p:sp>
          <p:sp>
            <p:nvSpPr>
              <p:cNvPr id="522" name="Line 160"/>
              <p:cNvSpPr>
                <a:spLocks noChangeShapeType="1"/>
              </p:cNvSpPr>
              <p:nvPr/>
            </p:nvSpPr>
            <p:spPr bwMode="auto">
              <a:xfrm>
                <a:off x="864" y="1826"/>
                <a:ext cx="1392" cy="0"/>
              </a:xfrm>
              <a:prstGeom prst="line">
                <a:avLst/>
              </a:prstGeom>
              <a:noFill/>
              <a:ln w="9525">
                <a:solidFill>
                  <a:schemeClr val="tx1"/>
                </a:solidFill>
                <a:round/>
                <a:headEnd/>
                <a:tailEnd/>
              </a:ln>
              <a:effectLst/>
            </p:spPr>
            <p:txBody>
              <a:bodyPr/>
              <a:lstStyle/>
              <a:p>
                <a:endParaRPr lang="en-US"/>
              </a:p>
            </p:txBody>
          </p:sp>
          <p:sp>
            <p:nvSpPr>
              <p:cNvPr id="523" name="Line 161"/>
              <p:cNvSpPr>
                <a:spLocks noChangeShapeType="1"/>
              </p:cNvSpPr>
              <p:nvPr/>
            </p:nvSpPr>
            <p:spPr bwMode="auto">
              <a:xfrm>
                <a:off x="864" y="2066"/>
                <a:ext cx="1392" cy="0"/>
              </a:xfrm>
              <a:prstGeom prst="line">
                <a:avLst/>
              </a:prstGeom>
              <a:noFill/>
              <a:ln w="9525">
                <a:solidFill>
                  <a:schemeClr val="tx1"/>
                </a:solidFill>
                <a:round/>
                <a:headEnd/>
                <a:tailEnd/>
              </a:ln>
              <a:effectLst/>
            </p:spPr>
            <p:txBody>
              <a:bodyPr/>
              <a:lstStyle/>
              <a:p>
                <a:endParaRPr lang="en-US"/>
              </a:p>
            </p:txBody>
          </p:sp>
          <p:sp>
            <p:nvSpPr>
              <p:cNvPr id="524" name="Line 162"/>
              <p:cNvSpPr>
                <a:spLocks noChangeShapeType="1"/>
              </p:cNvSpPr>
              <p:nvPr/>
            </p:nvSpPr>
            <p:spPr bwMode="auto">
              <a:xfrm>
                <a:off x="1248" y="1346"/>
                <a:ext cx="0" cy="720"/>
              </a:xfrm>
              <a:prstGeom prst="line">
                <a:avLst/>
              </a:prstGeom>
              <a:noFill/>
              <a:ln w="9525">
                <a:solidFill>
                  <a:schemeClr val="tx1"/>
                </a:solidFill>
                <a:round/>
                <a:headEnd/>
                <a:tailEnd/>
              </a:ln>
              <a:effectLst/>
            </p:spPr>
            <p:txBody>
              <a:bodyPr/>
              <a:lstStyle/>
              <a:p>
                <a:endParaRPr lang="en-US"/>
              </a:p>
            </p:txBody>
          </p:sp>
          <p:sp>
            <p:nvSpPr>
              <p:cNvPr id="525" name="Line 163"/>
              <p:cNvSpPr>
                <a:spLocks noChangeShapeType="1"/>
              </p:cNvSpPr>
              <p:nvPr/>
            </p:nvSpPr>
            <p:spPr bwMode="auto">
              <a:xfrm>
                <a:off x="1584" y="1346"/>
                <a:ext cx="0" cy="720"/>
              </a:xfrm>
              <a:prstGeom prst="line">
                <a:avLst/>
              </a:prstGeom>
              <a:noFill/>
              <a:ln w="9525">
                <a:solidFill>
                  <a:schemeClr val="tx1"/>
                </a:solidFill>
                <a:round/>
                <a:headEnd/>
                <a:tailEnd/>
              </a:ln>
              <a:effectLst/>
            </p:spPr>
            <p:txBody>
              <a:bodyPr/>
              <a:lstStyle/>
              <a:p>
                <a:endParaRPr lang="en-US"/>
              </a:p>
            </p:txBody>
          </p:sp>
          <p:sp>
            <p:nvSpPr>
              <p:cNvPr id="526" name="Line 164"/>
              <p:cNvSpPr>
                <a:spLocks noChangeShapeType="1"/>
              </p:cNvSpPr>
              <p:nvPr/>
            </p:nvSpPr>
            <p:spPr bwMode="auto">
              <a:xfrm>
                <a:off x="1920" y="1346"/>
                <a:ext cx="0" cy="720"/>
              </a:xfrm>
              <a:prstGeom prst="line">
                <a:avLst/>
              </a:prstGeom>
              <a:noFill/>
              <a:ln w="9525">
                <a:solidFill>
                  <a:schemeClr val="tx1"/>
                </a:solidFill>
                <a:round/>
                <a:headEnd/>
                <a:tailEnd/>
              </a:ln>
              <a:effectLst/>
            </p:spPr>
            <p:txBody>
              <a:bodyPr/>
              <a:lstStyle/>
              <a:p>
                <a:endParaRPr lang="en-US"/>
              </a:p>
            </p:txBody>
          </p:sp>
          <p:sp>
            <p:nvSpPr>
              <p:cNvPr id="527" name="Line 165"/>
              <p:cNvSpPr>
                <a:spLocks noChangeShapeType="1"/>
              </p:cNvSpPr>
              <p:nvPr/>
            </p:nvSpPr>
            <p:spPr bwMode="auto">
              <a:xfrm>
                <a:off x="2256" y="1346"/>
                <a:ext cx="0" cy="720"/>
              </a:xfrm>
              <a:prstGeom prst="line">
                <a:avLst/>
              </a:prstGeom>
              <a:noFill/>
              <a:ln w="9525">
                <a:solidFill>
                  <a:schemeClr val="tx1"/>
                </a:solidFill>
                <a:round/>
                <a:headEnd/>
                <a:tailEnd/>
              </a:ln>
              <a:effectLst/>
            </p:spPr>
            <p:txBody>
              <a:bodyPr/>
              <a:lstStyle/>
              <a:p>
                <a:endParaRPr lang="en-US"/>
              </a:p>
            </p:txBody>
          </p:sp>
          <p:sp>
            <p:nvSpPr>
              <p:cNvPr id="528" name="Line 166"/>
              <p:cNvSpPr>
                <a:spLocks noChangeShapeType="1"/>
              </p:cNvSpPr>
              <p:nvPr/>
            </p:nvSpPr>
            <p:spPr bwMode="auto">
              <a:xfrm flipV="1">
                <a:off x="1104" y="1538"/>
                <a:ext cx="48" cy="48"/>
              </a:xfrm>
              <a:prstGeom prst="line">
                <a:avLst/>
              </a:prstGeom>
              <a:noFill/>
              <a:ln w="9525">
                <a:solidFill>
                  <a:schemeClr val="tx1"/>
                </a:solidFill>
                <a:round/>
                <a:headEnd/>
                <a:tailEnd/>
              </a:ln>
              <a:effectLst/>
            </p:spPr>
            <p:txBody>
              <a:bodyPr/>
              <a:lstStyle/>
              <a:p>
                <a:endParaRPr lang="en-US"/>
              </a:p>
            </p:txBody>
          </p:sp>
          <p:sp>
            <p:nvSpPr>
              <p:cNvPr id="529" name="Line 167"/>
              <p:cNvSpPr>
                <a:spLocks noChangeShapeType="1"/>
              </p:cNvSpPr>
              <p:nvPr/>
            </p:nvSpPr>
            <p:spPr bwMode="auto">
              <a:xfrm flipV="1">
                <a:off x="1152" y="1490"/>
                <a:ext cx="1" cy="48"/>
              </a:xfrm>
              <a:prstGeom prst="line">
                <a:avLst/>
              </a:prstGeom>
              <a:noFill/>
              <a:ln w="9525">
                <a:solidFill>
                  <a:schemeClr val="tx1"/>
                </a:solidFill>
                <a:round/>
                <a:headEnd/>
                <a:tailEnd/>
              </a:ln>
              <a:effectLst/>
            </p:spPr>
            <p:txBody>
              <a:bodyPr/>
              <a:lstStyle/>
              <a:p>
                <a:endParaRPr lang="en-US"/>
              </a:p>
            </p:txBody>
          </p:sp>
          <p:sp>
            <p:nvSpPr>
              <p:cNvPr id="530" name="Line 168"/>
              <p:cNvSpPr>
                <a:spLocks noChangeShapeType="1"/>
              </p:cNvSpPr>
              <p:nvPr/>
            </p:nvSpPr>
            <p:spPr bwMode="auto">
              <a:xfrm flipV="1">
                <a:off x="1200" y="1442"/>
                <a:ext cx="48" cy="48"/>
              </a:xfrm>
              <a:prstGeom prst="line">
                <a:avLst/>
              </a:prstGeom>
              <a:noFill/>
              <a:ln w="9525">
                <a:solidFill>
                  <a:schemeClr val="tx1"/>
                </a:solidFill>
                <a:round/>
                <a:headEnd/>
                <a:tailEnd/>
              </a:ln>
              <a:effectLst/>
            </p:spPr>
            <p:txBody>
              <a:bodyPr/>
              <a:lstStyle/>
              <a:p>
                <a:endParaRPr lang="en-US"/>
              </a:p>
            </p:txBody>
          </p:sp>
          <p:sp>
            <p:nvSpPr>
              <p:cNvPr id="531" name="Oval 169"/>
              <p:cNvSpPr>
                <a:spLocks noChangeArrowheads="1"/>
              </p:cNvSpPr>
              <p:nvPr/>
            </p:nvSpPr>
            <p:spPr bwMode="auto">
              <a:xfrm>
                <a:off x="1074" y="15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32" name="Oval 170"/>
              <p:cNvSpPr>
                <a:spLocks noChangeArrowheads="1"/>
              </p:cNvSpPr>
              <p:nvPr/>
            </p:nvSpPr>
            <p:spPr bwMode="auto">
              <a:xfrm>
                <a:off x="1221" y="141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33" name="Line 171"/>
              <p:cNvSpPr>
                <a:spLocks noChangeShapeType="1"/>
              </p:cNvSpPr>
              <p:nvPr/>
            </p:nvSpPr>
            <p:spPr bwMode="auto">
              <a:xfrm flipV="1">
                <a:off x="1443" y="1538"/>
                <a:ext cx="48" cy="48"/>
              </a:xfrm>
              <a:prstGeom prst="line">
                <a:avLst/>
              </a:prstGeom>
              <a:noFill/>
              <a:ln w="9525">
                <a:solidFill>
                  <a:schemeClr val="tx1"/>
                </a:solidFill>
                <a:round/>
                <a:headEnd/>
                <a:tailEnd/>
              </a:ln>
              <a:effectLst/>
            </p:spPr>
            <p:txBody>
              <a:bodyPr/>
              <a:lstStyle/>
              <a:p>
                <a:endParaRPr lang="en-US"/>
              </a:p>
            </p:txBody>
          </p:sp>
          <p:sp>
            <p:nvSpPr>
              <p:cNvPr id="534" name="Line 172"/>
              <p:cNvSpPr>
                <a:spLocks noChangeShapeType="1"/>
              </p:cNvSpPr>
              <p:nvPr/>
            </p:nvSpPr>
            <p:spPr bwMode="auto">
              <a:xfrm flipV="1">
                <a:off x="1491" y="1490"/>
                <a:ext cx="1" cy="48"/>
              </a:xfrm>
              <a:prstGeom prst="line">
                <a:avLst/>
              </a:prstGeom>
              <a:noFill/>
              <a:ln w="9525">
                <a:solidFill>
                  <a:schemeClr val="tx1"/>
                </a:solidFill>
                <a:round/>
                <a:headEnd/>
                <a:tailEnd/>
              </a:ln>
              <a:effectLst/>
            </p:spPr>
            <p:txBody>
              <a:bodyPr/>
              <a:lstStyle/>
              <a:p>
                <a:endParaRPr lang="en-US"/>
              </a:p>
            </p:txBody>
          </p:sp>
          <p:sp>
            <p:nvSpPr>
              <p:cNvPr id="535" name="Line 173"/>
              <p:cNvSpPr>
                <a:spLocks noChangeShapeType="1"/>
              </p:cNvSpPr>
              <p:nvPr/>
            </p:nvSpPr>
            <p:spPr bwMode="auto">
              <a:xfrm flipV="1">
                <a:off x="1539" y="1442"/>
                <a:ext cx="48" cy="48"/>
              </a:xfrm>
              <a:prstGeom prst="line">
                <a:avLst/>
              </a:prstGeom>
              <a:noFill/>
              <a:ln w="9525">
                <a:solidFill>
                  <a:schemeClr val="tx1"/>
                </a:solidFill>
                <a:round/>
                <a:headEnd/>
                <a:tailEnd/>
              </a:ln>
              <a:effectLst/>
            </p:spPr>
            <p:txBody>
              <a:bodyPr/>
              <a:lstStyle/>
              <a:p>
                <a:endParaRPr lang="en-US"/>
              </a:p>
            </p:txBody>
          </p:sp>
          <p:sp>
            <p:nvSpPr>
              <p:cNvPr id="536" name="Oval 174"/>
              <p:cNvSpPr>
                <a:spLocks noChangeArrowheads="1"/>
              </p:cNvSpPr>
              <p:nvPr/>
            </p:nvSpPr>
            <p:spPr bwMode="auto">
              <a:xfrm>
                <a:off x="1413" y="15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37" name="Oval 175"/>
              <p:cNvSpPr>
                <a:spLocks noChangeArrowheads="1"/>
              </p:cNvSpPr>
              <p:nvPr/>
            </p:nvSpPr>
            <p:spPr bwMode="auto">
              <a:xfrm>
                <a:off x="1560" y="141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38" name="Line 176"/>
              <p:cNvSpPr>
                <a:spLocks noChangeShapeType="1"/>
              </p:cNvSpPr>
              <p:nvPr/>
            </p:nvSpPr>
            <p:spPr bwMode="auto">
              <a:xfrm flipV="1">
                <a:off x="1776" y="1541"/>
                <a:ext cx="48" cy="48"/>
              </a:xfrm>
              <a:prstGeom prst="line">
                <a:avLst/>
              </a:prstGeom>
              <a:noFill/>
              <a:ln w="9525">
                <a:solidFill>
                  <a:schemeClr val="tx1"/>
                </a:solidFill>
                <a:round/>
                <a:headEnd/>
                <a:tailEnd/>
              </a:ln>
              <a:effectLst/>
            </p:spPr>
            <p:txBody>
              <a:bodyPr/>
              <a:lstStyle/>
              <a:p>
                <a:endParaRPr lang="en-US"/>
              </a:p>
            </p:txBody>
          </p:sp>
          <p:sp>
            <p:nvSpPr>
              <p:cNvPr id="539" name="Line 177"/>
              <p:cNvSpPr>
                <a:spLocks noChangeShapeType="1"/>
              </p:cNvSpPr>
              <p:nvPr/>
            </p:nvSpPr>
            <p:spPr bwMode="auto">
              <a:xfrm flipV="1">
                <a:off x="1824" y="1493"/>
                <a:ext cx="1" cy="48"/>
              </a:xfrm>
              <a:prstGeom prst="line">
                <a:avLst/>
              </a:prstGeom>
              <a:noFill/>
              <a:ln w="9525">
                <a:solidFill>
                  <a:schemeClr val="tx1"/>
                </a:solidFill>
                <a:round/>
                <a:headEnd/>
                <a:tailEnd/>
              </a:ln>
              <a:effectLst/>
            </p:spPr>
            <p:txBody>
              <a:bodyPr/>
              <a:lstStyle/>
              <a:p>
                <a:endParaRPr lang="en-US"/>
              </a:p>
            </p:txBody>
          </p:sp>
          <p:sp>
            <p:nvSpPr>
              <p:cNvPr id="540" name="Line 178"/>
              <p:cNvSpPr>
                <a:spLocks noChangeShapeType="1"/>
              </p:cNvSpPr>
              <p:nvPr/>
            </p:nvSpPr>
            <p:spPr bwMode="auto">
              <a:xfrm flipV="1">
                <a:off x="1872" y="1445"/>
                <a:ext cx="48" cy="48"/>
              </a:xfrm>
              <a:prstGeom prst="line">
                <a:avLst/>
              </a:prstGeom>
              <a:noFill/>
              <a:ln w="9525">
                <a:solidFill>
                  <a:schemeClr val="tx1"/>
                </a:solidFill>
                <a:round/>
                <a:headEnd/>
                <a:tailEnd/>
              </a:ln>
              <a:effectLst/>
            </p:spPr>
            <p:txBody>
              <a:bodyPr/>
              <a:lstStyle/>
              <a:p>
                <a:endParaRPr lang="en-US"/>
              </a:p>
            </p:txBody>
          </p:sp>
          <p:sp>
            <p:nvSpPr>
              <p:cNvPr id="541" name="Oval 179"/>
              <p:cNvSpPr>
                <a:spLocks noChangeArrowheads="1"/>
              </p:cNvSpPr>
              <p:nvPr/>
            </p:nvSpPr>
            <p:spPr bwMode="auto">
              <a:xfrm>
                <a:off x="1746" y="156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42" name="Oval 180"/>
              <p:cNvSpPr>
                <a:spLocks noChangeArrowheads="1"/>
              </p:cNvSpPr>
              <p:nvPr/>
            </p:nvSpPr>
            <p:spPr bwMode="auto">
              <a:xfrm>
                <a:off x="1893" y="141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43" name="Line 181"/>
              <p:cNvSpPr>
                <a:spLocks noChangeShapeType="1"/>
              </p:cNvSpPr>
              <p:nvPr/>
            </p:nvSpPr>
            <p:spPr bwMode="auto">
              <a:xfrm flipV="1">
                <a:off x="2115" y="1535"/>
                <a:ext cx="48" cy="48"/>
              </a:xfrm>
              <a:prstGeom prst="line">
                <a:avLst/>
              </a:prstGeom>
              <a:noFill/>
              <a:ln w="9525">
                <a:solidFill>
                  <a:schemeClr val="tx1"/>
                </a:solidFill>
                <a:round/>
                <a:headEnd/>
                <a:tailEnd/>
              </a:ln>
              <a:effectLst/>
            </p:spPr>
            <p:txBody>
              <a:bodyPr/>
              <a:lstStyle/>
              <a:p>
                <a:endParaRPr lang="en-US"/>
              </a:p>
            </p:txBody>
          </p:sp>
          <p:sp>
            <p:nvSpPr>
              <p:cNvPr id="544" name="Line 182"/>
              <p:cNvSpPr>
                <a:spLocks noChangeShapeType="1"/>
              </p:cNvSpPr>
              <p:nvPr/>
            </p:nvSpPr>
            <p:spPr bwMode="auto">
              <a:xfrm flipV="1">
                <a:off x="2163" y="1487"/>
                <a:ext cx="1" cy="48"/>
              </a:xfrm>
              <a:prstGeom prst="line">
                <a:avLst/>
              </a:prstGeom>
              <a:noFill/>
              <a:ln w="9525">
                <a:solidFill>
                  <a:schemeClr val="tx1"/>
                </a:solidFill>
                <a:round/>
                <a:headEnd/>
                <a:tailEnd/>
              </a:ln>
              <a:effectLst/>
            </p:spPr>
            <p:txBody>
              <a:bodyPr/>
              <a:lstStyle/>
              <a:p>
                <a:endParaRPr lang="en-US"/>
              </a:p>
            </p:txBody>
          </p:sp>
          <p:sp>
            <p:nvSpPr>
              <p:cNvPr id="545" name="Line 183"/>
              <p:cNvSpPr>
                <a:spLocks noChangeShapeType="1"/>
              </p:cNvSpPr>
              <p:nvPr/>
            </p:nvSpPr>
            <p:spPr bwMode="auto">
              <a:xfrm flipV="1">
                <a:off x="2211" y="1439"/>
                <a:ext cx="48" cy="48"/>
              </a:xfrm>
              <a:prstGeom prst="line">
                <a:avLst/>
              </a:prstGeom>
              <a:noFill/>
              <a:ln w="9525">
                <a:solidFill>
                  <a:schemeClr val="tx1"/>
                </a:solidFill>
                <a:round/>
                <a:headEnd/>
                <a:tailEnd/>
              </a:ln>
              <a:effectLst/>
            </p:spPr>
            <p:txBody>
              <a:bodyPr/>
              <a:lstStyle/>
              <a:p>
                <a:endParaRPr lang="en-US"/>
              </a:p>
            </p:txBody>
          </p:sp>
          <p:sp>
            <p:nvSpPr>
              <p:cNvPr id="546" name="Oval 184"/>
              <p:cNvSpPr>
                <a:spLocks noChangeArrowheads="1"/>
              </p:cNvSpPr>
              <p:nvPr/>
            </p:nvSpPr>
            <p:spPr bwMode="auto">
              <a:xfrm>
                <a:off x="2085" y="155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47" name="Oval 185"/>
              <p:cNvSpPr>
                <a:spLocks noChangeArrowheads="1"/>
              </p:cNvSpPr>
              <p:nvPr/>
            </p:nvSpPr>
            <p:spPr bwMode="auto">
              <a:xfrm>
                <a:off x="2232" y="141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48" name="Line 186"/>
              <p:cNvSpPr>
                <a:spLocks noChangeShapeType="1"/>
              </p:cNvSpPr>
              <p:nvPr/>
            </p:nvSpPr>
            <p:spPr bwMode="auto">
              <a:xfrm flipV="1">
                <a:off x="1107" y="1778"/>
                <a:ext cx="48" cy="48"/>
              </a:xfrm>
              <a:prstGeom prst="line">
                <a:avLst/>
              </a:prstGeom>
              <a:noFill/>
              <a:ln w="9525">
                <a:solidFill>
                  <a:schemeClr val="tx1"/>
                </a:solidFill>
                <a:round/>
                <a:headEnd/>
                <a:tailEnd/>
              </a:ln>
              <a:effectLst/>
            </p:spPr>
            <p:txBody>
              <a:bodyPr/>
              <a:lstStyle/>
              <a:p>
                <a:endParaRPr lang="en-US"/>
              </a:p>
            </p:txBody>
          </p:sp>
          <p:sp>
            <p:nvSpPr>
              <p:cNvPr id="549" name="Line 187"/>
              <p:cNvSpPr>
                <a:spLocks noChangeShapeType="1"/>
              </p:cNvSpPr>
              <p:nvPr/>
            </p:nvSpPr>
            <p:spPr bwMode="auto">
              <a:xfrm flipV="1">
                <a:off x="1155" y="1730"/>
                <a:ext cx="1" cy="48"/>
              </a:xfrm>
              <a:prstGeom prst="line">
                <a:avLst/>
              </a:prstGeom>
              <a:noFill/>
              <a:ln w="9525">
                <a:solidFill>
                  <a:schemeClr val="tx1"/>
                </a:solidFill>
                <a:round/>
                <a:headEnd/>
                <a:tailEnd/>
              </a:ln>
              <a:effectLst/>
            </p:spPr>
            <p:txBody>
              <a:bodyPr/>
              <a:lstStyle/>
              <a:p>
                <a:endParaRPr lang="en-US"/>
              </a:p>
            </p:txBody>
          </p:sp>
          <p:sp>
            <p:nvSpPr>
              <p:cNvPr id="550" name="Line 188"/>
              <p:cNvSpPr>
                <a:spLocks noChangeShapeType="1"/>
              </p:cNvSpPr>
              <p:nvPr/>
            </p:nvSpPr>
            <p:spPr bwMode="auto">
              <a:xfrm flipV="1">
                <a:off x="1203" y="1682"/>
                <a:ext cx="48" cy="48"/>
              </a:xfrm>
              <a:prstGeom prst="line">
                <a:avLst/>
              </a:prstGeom>
              <a:noFill/>
              <a:ln w="9525">
                <a:solidFill>
                  <a:schemeClr val="tx1"/>
                </a:solidFill>
                <a:round/>
                <a:headEnd/>
                <a:tailEnd/>
              </a:ln>
              <a:effectLst/>
            </p:spPr>
            <p:txBody>
              <a:bodyPr/>
              <a:lstStyle/>
              <a:p>
                <a:endParaRPr lang="en-US"/>
              </a:p>
            </p:txBody>
          </p:sp>
          <p:sp>
            <p:nvSpPr>
              <p:cNvPr id="551" name="Oval 189"/>
              <p:cNvSpPr>
                <a:spLocks noChangeArrowheads="1"/>
              </p:cNvSpPr>
              <p:nvPr/>
            </p:nvSpPr>
            <p:spPr bwMode="auto">
              <a:xfrm>
                <a:off x="1077" y="17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52" name="Oval 190"/>
              <p:cNvSpPr>
                <a:spLocks noChangeArrowheads="1"/>
              </p:cNvSpPr>
              <p:nvPr/>
            </p:nvSpPr>
            <p:spPr bwMode="auto">
              <a:xfrm>
                <a:off x="1224" y="165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53" name="Line 191"/>
              <p:cNvSpPr>
                <a:spLocks noChangeShapeType="1"/>
              </p:cNvSpPr>
              <p:nvPr/>
            </p:nvSpPr>
            <p:spPr bwMode="auto">
              <a:xfrm flipV="1">
                <a:off x="1446" y="1778"/>
                <a:ext cx="48" cy="48"/>
              </a:xfrm>
              <a:prstGeom prst="line">
                <a:avLst/>
              </a:prstGeom>
              <a:noFill/>
              <a:ln w="9525">
                <a:solidFill>
                  <a:schemeClr val="tx1"/>
                </a:solidFill>
                <a:round/>
                <a:headEnd/>
                <a:tailEnd/>
              </a:ln>
              <a:effectLst/>
            </p:spPr>
            <p:txBody>
              <a:bodyPr/>
              <a:lstStyle/>
              <a:p>
                <a:endParaRPr lang="en-US"/>
              </a:p>
            </p:txBody>
          </p:sp>
          <p:sp>
            <p:nvSpPr>
              <p:cNvPr id="554" name="Line 192"/>
              <p:cNvSpPr>
                <a:spLocks noChangeShapeType="1"/>
              </p:cNvSpPr>
              <p:nvPr/>
            </p:nvSpPr>
            <p:spPr bwMode="auto">
              <a:xfrm flipV="1">
                <a:off x="1494" y="1730"/>
                <a:ext cx="1" cy="48"/>
              </a:xfrm>
              <a:prstGeom prst="line">
                <a:avLst/>
              </a:prstGeom>
              <a:noFill/>
              <a:ln w="9525">
                <a:solidFill>
                  <a:schemeClr val="tx1"/>
                </a:solidFill>
                <a:round/>
                <a:headEnd/>
                <a:tailEnd/>
              </a:ln>
              <a:effectLst/>
            </p:spPr>
            <p:txBody>
              <a:bodyPr/>
              <a:lstStyle/>
              <a:p>
                <a:endParaRPr lang="en-US"/>
              </a:p>
            </p:txBody>
          </p:sp>
          <p:sp>
            <p:nvSpPr>
              <p:cNvPr id="555" name="Line 193"/>
              <p:cNvSpPr>
                <a:spLocks noChangeShapeType="1"/>
              </p:cNvSpPr>
              <p:nvPr/>
            </p:nvSpPr>
            <p:spPr bwMode="auto">
              <a:xfrm flipV="1">
                <a:off x="1542" y="1682"/>
                <a:ext cx="48" cy="48"/>
              </a:xfrm>
              <a:prstGeom prst="line">
                <a:avLst/>
              </a:prstGeom>
              <a:noFill/>
              <a:ln w="9525">
                <a:solidFill>
                  <a:schemeClr val="tx1"/>
                </a:solidFill>
                <a:round/>
                <a:headEnd/>
                <a:tailEnd/>
              </a:ln>
              <a:effectLst/>
            </p:spPr>
            <p:txBody>
              <a:bodyPr/>
              <a:lstStyle/>
              <a:p>
                <a:endParaRPr lang="en-US"/>
              </a:p>
            </p:txBody>
          </p:sp>
          <p:sp>
            <p:nvSpPr>
              <p:cNvPr id="556" name="Oval 194"/>
              <p:cNvSpPr>
                <a:spLocks noChangeArrowheads="1"/>
              </p:cNvSpPr>
              <p:nvPr/>
            </p:nvSpPr>
            <p:spPr bwMode="auto">
              <a:xfrm>
                <a:off x="1416" y="17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57" name="Oval 195"/>
              <p:cNvSpPr>
                <a:spLocks noChangeArrowheads="1"/>
              </p:cNvSpPr>
              <p:nvPr/>
            </p:nvSpPr>
            <p:spPr bwMode="auto">
              <a:xfrm>
                <a:off x="1563" y="165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58" name="Line 196"/>
              <p:cNvSpPr>
                <a:spLocks noChangeShapeType="1"/>
              </p:cNvSpPr>
              <p:nvPr/>
            </p:nvSpPr>
            <p:spPr bwMode="auto">
              <a:xfrm flipV="1">
                <a:off x="1779" y="1781"/>
                <a:ext cx="48" cy="48"/>
              </a:xfrm>
              <a:prstGeom prst="line">
                <a:avLst/>
              </a:prstGeom>
              <a:noFill/>
              <a:ln w="9525">
                <a:solidFill>
                  <a:schemeClr val="tx1"/>
                </a:solidFill>
                <a:round/>
                <a:headEnd/>
                <a:tailEnd/>
              </a:ln>
              <a:effectLst/>
            </p:spPr>
            <p:txBody>
              <a:bodyPr/>
              <a:lstStyle/>
              <a:p>
                <a:endParaRPr lang="en-US"/>
              </a:p>
            </p:txBody>
          </p:sp>
          <p:sp>
            <p:nvSpPr>
              <p:cNvPr id="559" name="Line 197"/>
              <p:cNvSpPr>
                <a:spLocks noChangeShapeType="1"/>
              </p:cNvSpPr>
              <p:nvPr/>
            </p:nvSpPr>
            <p:spPr bwMode="auto">
              <a:xfrm flipV="1">
                <a:off x="1827" y="1733"/>
                <a:ext cx="1" cy="48"/>
              </a:xfrm>
              <a:prstGeom prst="line">
                <a:avLst/>
              </a:prstGeom>
              <a:noFill/>
              <a:ln w="9525">
                <a:solidFill>
                  <a:schemeClr val="tx1"/>
                </a:solidFill>
                <a:round/>
                <a:headEnd/>
                <a:tailEnd/>
              </a:ln>
              <a:effectLst/>
            </p:spPr>
            <p:txBody>
              <a:bodyPr/>
              <a:lstStyle/>
              <a:p>
                <a:endParaRPr lang="en-US"/>
              </a:p>
            </p:txBody>
          </p:sp>
          <p:sp>
            <p:nvSpPr>
              <p:cNvPr id="560" name="Line 198"/>
              <p:cNvSpPr>
                <a:spLocks noChangeShapeType="1"/>
              </p:cNvSpPr>
              <p:nvPr/>
            </p:nvSpPr>
            <p:spPr bwMode="auto">
              <a:xfrm flipV="1">
                <a:off x="1875" y="1685"/>
                <a:ext cx="48" cy="48"/>
              </a:xfrm>
              <a:prstGeom prst="line">
                <a:avLst/>
              </a:prstGeom>
              <a:noFill/>
              <a:ln w="9525">
                <a:solidFill>
                  <a:schemeClr val="tx1"/>
                </a:solidFill>
                <a:round/>
                <a:headEnd/>
                <a:tailEnd/>
              </a:ln>
              <a:effectLst/>
            </p:spPr>
            <p:txBody>
              <a:bodyPr/>
              <a:lstStyle/>
              <a:p>
                <a:endParaRPr lang="en-US"/>
              </a:p>
            </p:txBody>
          </p:sp>
          <p:sp>
            <p:nvSpPr>
              <p:cNvPr id="561" name="Oval 199"/>
              <p:cNvSpPr>
                <a:spLocks noChangeArrowheads="1"/>
              </p:cNvSpPr>
              <p:nvPr/>
            </p:nvSpPr>
            <p:spPr bwMode="auto">
              <a:xfrm>
                <a:off x="1749" y="180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62" name="Oval 200"/>
              <p:cNvSpPr>
                <a:spLocks noChangeArrowheads="1"/>
              </p:cNvSpPr>
              <p:nvPr/>
            </p:nvSpPr>
            <p:spPr bwMode="auto">
              <a:xfrm>
                <a:off x="1896" y="165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63" name="Line 201"/>
              <p:cNvSpPr>
                <a:spLocks noChangeShapeType="1"/>
              </p:cNvSpPr>
              <p:nvPr/>
            </p:nvSpPr>
            <p:spPr bwMode="auto">
              <a:xfrm flipV="1">
                <a:off x="2118" y="1775"/>
                <a:ext cx="48" cy="48"/>
              </a:xfrm>
              <a:prstGeom prst="line">
                <a:avLst/>
              </a:prstGeom>
              <a:noFill/>
              <a:ln w="9525">
                <a:solidFill>
                  <a:schemeClr val="tx1"/>
                </a:solidFill>
                <a:round/>
                <a:headEnd/>
                <a:tailEnd/>
              </a:ln>
              <a:effectLst/>
            </p:spPr>
            <p:txBody>
              <a:bodyPr/>
              <a:lstStyle/>
              <a:p>
                <a:endParaRPr lang="en-US"/>
              </a:p>
            </p:txBody>
          </p:sp>
          <p:sp>
            <p:nvSpPr>
              <p:cNvPr id="564" name="Line 202"/>
              <p:cNvSpPr>
                <a:spLocks noChangeShapeType="1"/>
              </p:cNvSpPr>
              <p:nvPr/>
            </p:nvSpPr>
            <p:spPr bwMode="auto">
              <a:xfrm flipV="1">
                <a:off x="2166" y="1727"/>
                <a:ext cx="1" cy="48"/>
              </a:xfrm>
              <a:prstGeom prst="line">
                <a:avLst/>
              </a:prstGeom>
              <a:noFill/>
              <a:ln w="9525">
                <a:solidFill>
                  <a:schemeClr val="tx1"/>
                </a:solidFill>
                <a:round/>
                <a:headEnd/>
                <a:tailEnd/>
              </a:ln>
              <a:effectLst/>
            </p:spPr>
            <p:txBody>
              <a:bodyPr/>
              <a:lstStyle/>
              <a:p>
                <a:endParaRPr lang="en-US"/>
              </a:p>
            </p:txBody>
          </p:sp>
          <p:sp>
            <p:nvSpPr>
              <p:cNvPr id="565" name="Line 203"/>
              <p:cNvSpPr>
                <a:spLocks noChangeShapeType="1"/>
              </p:cNvSpPr>
              <p:nvPr/>
            </p:nvSpPr>
            <p:spPr bwMode="auto">
              <a:xfrm flipV="1">
                <a:off x="2214" y="1679"/>
                <a:ext cx="48" cy="48"/>
              </a:xfrm>
              <a:prstGeom prst="line">
                <a:avLst/>
              </a:prstGeom>
              <a:noFill/>
              <a:ln w="9525">
                <a:solidFill>
                  <a:schemeClr val="tx1"/>
                </a:solidFill>
                <a:round/>
                <a:headEnd/>
                <a:tailEnd/>
              </a:ln>
              <a:effectLst/>
            </p:spPr>
            <p:txBody>
              <a:bodyPr/>
              <a:lstStyle/>
              <a:p>
                <a:endParaRPr lang="en-US"/>
              </a:p>
            </p:txBody>
          </p:sp>
          <p:sp>
            <p:nvSpPr>
              <p:cNvPr id="566" name="Oval 204"/>
              <p:cNvSpPr>
                <a:spLocks noChangeArrowheads="1"/>
              </p:cNvSpPr>
              <p:nvPr/>
            </p:nvSpPr>
            <p:spPr bwMode="auto">
              <a:xfrm>
                <a:off x="2088" y="179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67" name="Oval 205"/>
              <p:cNvSpPr>
                <a:spLocks noChangeArrowheads="1"/>
              </p:cNvSpPr>
              <p:nvPr/>
            </p:nvSpPr>
            <p:spPr bwMode="auto">
              <a:xfrm>
                <a:off x="2235" y="165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68" name="Line 206"/>
              <p:cNvSpPr>
                <a:spLocks noChangeShapeType="1"/>
              </p:cNvSpPr>
              <p:nvPr/>
            </p:nvSpPr>
            <p:spPr bwMode="auto">
              <a:xfrm flipV="1">
                <a:off x="1104" y="2018"/>
                <a:ext cx="48" cy="48"/>
              </a:xfrm>
              <a:prstGeom prst="line">
                <a:avLst/>
              </a:prstGeom>
              <a:noFill/>
              <a:ln w="9525">
                <a:solidFill>
                  <a:schemeClr val="tx1"/>
                </a:solidFill>
                <a:round/>
                <a:headEnd/>
                <a:tailEnd/>
              </a:ln>
              <a:effectLst/>
            </p:spPr>
            <p:txBody>
              <a:bodyPr/>
              <a:lstStyle/>
              <a:p>
                <a:endParaRPr lang="en-US"/>
              </a:p>
            </p:txBody>
          </p:sp>
          <p:sp>
            <p:nvSpPr>
              <p:cNvPr id="569" name="Line 207"/>
              <p:cNvSpPr>
                <a:spLocks noChangeShapeType="1"/>
              </p:cNvSpPr>
              <p:nvPr/>
            </p:nvSpPr>
            <p:spPr bwMode="auto">
              <a:xfrm flipV="1">
                <a:off x="1152" y="1970"/>
                <a:ext cx="1" cy="48"/>
              </a:xfrm>
              <a:prstGeom prst="line">
                <a:avLst/>
              </a:prstGeom>
              <a:noFill/>
              <a:ln w="9525">
                <a:solidFill>
                  <a:schemeClr val="tx1"/>
                </a:solidFill>
                <a:round/>
                <a:headEnd/>
                <a:tailEnd/>
              </a:ln>
              <a:effectLst/>
            </p:spPr>
            <p:txBody>
              <a:bodyPr/>
              <a:lstStyle/>
              <a:p>
                <a:endParaRPr lang="en-US"/>
              </a:p>
            </p:txBody>
          </p:sp>
          <p:sp>
            <p:nvSpPr>
              <p:cNvPr id="570" name="Line 208"/>
              <p:cNvSpPr>
                <a:spLocks noChangeShapeType="1"/>
              </p:cNvSpPr>
              <p:nvPr/>
            </p:nvSpPr>
            <p:spPr bwMode="auto">
              <a:xfrm flipV="1">
                <a:off x="1200" y="1922"/>
                <a:ext cx="48" cy="48"/>
              </a:xfrm>
              <a:prstGeom prst="line">
                <a:avLst/>
              </a:prstGeom>
              <a:noFill/>
              <a:ln w="9525">
                <a:solidFill>
                  <a:schemeClr val="tx1"/>
                </a:solidFill>
                <a:round/>
                <a:headEnd/>
                <a:tailEnd/>
              </a:ln>
              <a:effectLst/>
            </p:spPr>
            <p:txBody>
              <a:bodyPr/>
              <a:lstStyle/>
              <a:p>
                <a:endParaRPr lang="en-US"/>
              </a:p>
            </p:txBody>
          </p:sp>
          <p:sp>
            <p:nvSpPr>
              <p:cNvPr id="571" name="Oval 209"/>
              <p:cNvSpPr>
                <a:spLocks noChangeArrowheads="1"/>
              </p:cNvSpPr>
              <p:nvPr/>
            </p:nvSpPr>
            <p:spPr bwMode="auto">
              <a:xfrm>
                <a:off x="1074" y="203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72" name="Oval 210"/>
              <p:cNvSpPr>
                <a:spLocks noChangeArrowheads="1"/>
              </p:cNvSpPr>
              <p:nvPr/>
            </p:nvSpPr>
            <p:spPr bwMode="auto">
              <a:xfrm>
                <a:off x="1221" y="189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73" name="Line 211"/>
              <p:cNvSpPr>
                <a:spLocks noChangeShapeType="1"/>
              </p:cNvSpPr>
              <p:nvPr/>
            </p:nvSpPr>
            <p:spPr bwMode="auto">
              <a:xfrm flipV="1">
                <a:off x="1443" y="2018"/>
                <a:ext cx="48" cy="48"/>
              </a:xfrm>
              <a:prstGeom prst="line">
                <a:avLst/>
              </a:prstGeom>
              <a:noFill/>
              <a:ln w="9525">
                <a:solidFill>
                  <a:schemeClr val="tx1"/>
                </a:solidFill>
                <a:round/>
                <a:headEnd/>
                <a:tailEnd/>
              </a:ln>
              <a:effectLst/>
            </p:spPr>
            <p:txBody>
              <a:bodyPr/>
              <a:lstStyle/>
              <a:p>
                <a:endParaRPr lang="en-US"/>
              </a:p>
            </p:txBody>
          </p:sp>
          <p:sp>
            <p:nvSpPr>
              <p:cNvPr id="574" name="Line 212"/>
              <p:cNvSpPr>
                <a:spLocks noChangeShapeType="1"/>
              </p:cNvSpPr>
              <p:nvPr/>
            </p:nvSpPr>
            <p:spPr bwMode="auto">
              <a:xfrm flipV="1">
                <a:off x="1491" y="1970"/>
                <a:ext cx="1" cy="48"/>
              </a:xfrm>
              <a:prstGeom prst="line">
                <a:avLst/>
              </a:prstGeom>
              <a:noFill/>
              <a:ln w="9525">
                <a:solidFill>
                  <a:schemeClr val="tx1"/>
                </a:solidFill>
                <a:round/>
                <a:headEnd/>
                <a:tailEnd/>
              </a:ln>
              <a:effectLst/>
            </p:spPr>
            <p:txBody>
              <a:bodyPr/>
              <a:lstStyle/>
              <a:p>
                <a:endParaRPr lang="en-US"/>
              </a:p>
            </p:txBody>
          </p:sp>
          <p:sp>
            <p:nvSpPr>
              <p:cNvPr id="575" name="Line 213"/>
              <p:cNvSpPr>
                <a:spLocks noChangeShapeType="1"/>
              </p:cNvSpPr>
              <p:nvPr/>
            </p:nvSpPr>
            <p:spPr bwMode="auto">
              <a:xfrm flipV="1">
                <a:off x="1539" y="1922"/>
                <a:ext cx="48" cy="48"/>
              </a:xfrm>
              <a:prstGeom prst="line">
                <a:avLst/>
              </a:prstGeom>
              <a:noFill/>
              <a:ln w="9525">
                <a:solidFill>
                  <a:schemeClr val="tx1"/>
                </a:solidFill>
                <a:round/>
                <a:headEnd/>
                <a:tailEnd/>
              </a:ln>
              <a:effectLst/>
            </p:spPr>
            <p:txBody>
              <a:bodyPr/>
              <a:lstStyle/>
              <a:p>
                <a:endParaRPr lang="en-US"/>
              </a:p>
            </p:txBody>
          </p:sp>
          <p:sp>
            <p:nvSpPr>
              <p:cNvPr id="576" name="Oval 214"/>
              <p:cNvSpPr>
                <a:spLocks noChangeArrowheads="1"/>
              </p:cNvSpPr>
              <p:nvPr/>
            </p:nvSpPr>
            <p:spPr bwMode="auto">
              <a:xfrm>
                <a:off x="1413" y="203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77" name="Oval 215"/>
              <p:cNvSpPr>
                <a:spLocks noChangeArrowheads="1"/>
              </p:cNvSpPr>
              <p:nvPr/>
            </p:nvSpPr>
            <p:spPr bwMode="auto">
              <a:xfrm>
                <a:off x="1560" y="189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78" name="Line 216"/>
              <p:cNvSpPr>
                <a:spLocks noChangeShapeType="1"/>
              </p:cNvSpPr>
              <p:nvPr/>
            </p:nvSpPr>
            <p:spPr bwMode="auto">
              <a:xfrm flipV="1">
                <a:off x="1776" y="2021"/>
                <a:ext cx="48" cy="48"/>
              </a:xfrm>
              <a:prstGeom prst="line">
                <a:avLst/>
              </a:prstGeom>
              <a:noFill/>
              <a:ln w="9525">
                <a:solidFill>
                  <a:schemeClr val="tx1"/>
                </a:solidFill>
                <a:round/>
                <a:headEnd/>
                <a:tailEnd/>
              </a:ln>
              <a:effectLst/>
            </p:spPr>
            <p:txBody>
              <a:bodyPr/>
              <a:lstStyle/>
              <a:p>
                <a:endParaRPr lang="en-US"/>
              </a:p>
            </p:txBody>
          </p:sp>
          <p:sp>
            <p:nvSpPr>
              <p:cNvPr id="579" name="Line 217"/>
              <p:cNvSpPr>
                <a:spLocks noChangeShapeType="1"/>
              </p:cNvSpPr>
              <p:nvPr/>
            </p:nvSpPr>
            <p:spPr bwMode="auto">
              <a:xfrm flipV="1">
                <a:off x="1824" y="1973"/>
                <a:ext cx="1" cy="48"/>
              </a:xfrm>
              <a:prstGeom prst="line">
                <a:avLst/>
              </a:prstGeom>
              <a:noFill/>
              <a:ln w="9525">
                <a:solidFill>
                  <a:schemeClr val="tx1"/>
                </a:solidFill>
                <a:round/>
                <a:headEnd/>
                <a:tailEnd/>
              </a:ln>
              <a:effectLst/>
            </p:spPr>
            <p:txBody>
              <a:bodyPr/>
              <a:lstStyle/>
              <a:p>
                <a:endParaRPr lang="en-US"/>
              </a:p>
            </p:txBody>
          </p:sp>
          <p:sp>
            <p:nvSpPr>
              <p:cNvPr id="580" name="Line 218"/>
              <p:cNvSpPr>
                <a:spLocks noChangeShapeType="1"/>
              </p:cNvSpPr>
              <p:nvPr/>
            </p:nvSpPr>
            <p:spPr bwMode="auto">
              <a:xfrm flipV="1">
                <a:off x="1872" y="1925"/>
                <a:ext cx="48" cy="48"/>
              </a:xfrm>
              <a:prstGeom prst="line">
                <a:avLst/>
              </a:prstGeom>
              <a:noFill/>
              <a:ln w="9525">
                <a:solidFill>
                  <a:schemeClr val="tx1"/>
                </a:solidFill>
                <a:round/>
                <a:headEnd/>
                <a:tailEnd/>
              </a:ln>
              <a:effectLst/>
            </p:spPr>
            <p:txBody>
              <a:bodyPr/>
              <a:lstStyle/>
              <a:p>
                <a:endParaRPr lang="en-US"/>
              </a:p>
            </p:txBody>
          </p:sp>
          <p:sp>
            <p:nvSpPr>
              <p:cNvPr id="581" name="Oval 219"/>
              <p:cNvSpPr>
                <a:spLocks noChangeArrowheads="1"/>
              </p:cNvSpPr>
              <p:nvPr/>
            </p:nvSpPr>
            <p:spPr bwMode="auto">
              <a:xfrm>
                <a:off x="1746" y="204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82" name="Oval 220"/>
              <p:cNvSpPr>
                <a:spLocks noChangeArrowheads="1"/>
              </p:cNvSpPr>
              <p:nvPr/>
            </p:nvSpPr>
            <p:spPr bwMode="auto">
              <a:xfrm>
                <a:off x="1893" y="189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83" name="Line 221"/>
              <p:cNvSpPr>
                <a:spLocks noChangeShapeType="1"/>
              </p:cNvSpPr>
              <p:nvPr/>
            </p:nvSpPr>
            <p:spPr bwMode="auto">
              <a:xfrm flipV="1">
                <a:off x="2115" y="2015"/>
                <a:ext cx="48" cy="48"/>
              </a:xfrm>
              <a:prstGeom prst="line">
                <a:avLst/>
              </a:prstGeom>
              <a:noFill/>
              <a:ln w="9525">
                <a:solidFill>
                  <a:schemeClr val="tx1"/>
                </a:solidFill>
                <a:round/>
                <a:headEnd/>
                <a:tailEnd/>
              </a:ln>
              <a:effectLst/>
            </p:spPr>
            <p:txBody>
              <a:bodyPr/>
              <a:lstStyle/>
              <a:p>
                <a:endParaRPr lang="en-US"/>
              </a:p>
            </p:txBody>
          </p:sp>
          <p:sp>
            <p:nvSpPr>
              <p:cNvPr id="584" name="Line 222"/>
              <p:cNvSpPr>
                <a:spLocks noChangeShapeType="1"/>
              </p:cNvSpPr>
              <p:nvPr/>
            </p:nvSpPr>
            <p:spPr bwMode="auto">
              <a:xfrm flipV="1">
                <a:off x="2163" y="1967"/>
                <a:ext cx="1" cy="48"/>
              </a:xfrm>
              <a:prstGeom prst="line">
                <a:avLst/>
              </a:prstGeom>
              <a:noFill/>
              <a:ln w="9525">
                <a:solidFill>
                  <a:schemeClr val="tx1"/>
                </a:solidFill>
                <a:round/>
                <a:headEnd/>
                <a:tailEnd/>
              </a:ln>
              <a:effectLst/>
            </p:spPr>
            <p:txBody>
              <a:bodyPr/>
              <a:lstStyle/>
              <a:p>
                <a:endParaRPr lang="en-US"/>
              </a:p>
            </p:txBody>
          </p:sp>
          <p:sp>
            <p:nvSpPr>
              <p:cNvPr id="585" name="Line 223"/>
              <p:cNvSpPr>
                <a:spLocks noChangeShapeType="1"/>
              </p:cNvSpPr>
              <p:nvPr/>
            </p:nvSpPr>
            <p:spPr bwMode="auto">
              <a:xfrm flipV="1">
                <a:off x="2211" y="1919"/>
                <a:ext cx="48" cy="48"/>
              </a:xfrm>
              <a:prstGeom prst="line">
                <a:avLst/>
              </a:prstGeom>
              <a:noFill/>
              <a:ln w="9525">
                <a:solidFill>
                  <a:schemeClr val="tx1"/>
                </a:solidFill>
                <a:round/>
                <a:headEnd/>
                <a:tailEnd/>
              </a:ln>
              <a:effectLst/>
            </p:spPr>
            <p:txBody>
              <a:bodyPr/>
              <a:lstStyle/>
              <a:p>
                <a:endParaRPr lang="en-US"/>
              </a:p>
            </p:txBody>
          </p:sp>
          <p:sp>
            <p:nvSpPr>
              <p:cNvPr id="586" name="Oval 224"/>
              <p:cNvSpPr>
                <a:spLocks noChangeArrowheads="1"/>
              </p:cNvSpPr>
              <p:nvPr/>
            </p:nvSpPr>
            <p:spPr bwMode="auto">
              <a:xfrm>
                <a:off x="2085" y="203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87" name="Oval 225"/>
              <p:cNvSpPr>
                <a:spLocks noChangeArrowheads="1"/>
              </p:cNvSpPr>
              <p:nvPr/>
            </p:nvSpPr>
            <p:spPr bwMode="auto">
              <a:xfrm>
                <a:off x="2232" y="189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grpSp>
        <p:sp>
          <p:nvSpPr>
            <p:cNvPr id="445" name="Line 226"/>
            <p:cNvSpPr>
              <a:spLocks noChangeShapeType="1"/>
            </p:cNvSpPr>
            <p:nvPr/>
          </p:nvSpPr>
          <p:spPr bwMode="auto">
            <a:xfrm>
              <a:off x="3339" y="2190"/>
              <a:ext cx="1392" cy="0"/>
            </a:xfrm>
            <a:prstGeom prst="line">
              <a:avLst/>
            </a:prstGeom>
            <a:noFill/>
            <a:ln w="9525">
              <a:solidFill>
                <a:schemeClr val="tx1"/>
              </a:solidFill>
              <a:round/>
              <a:headEnd/>
              <a:tailEnd/>
            </a:ln>
            <a:effectLst/>
          </p:spPr>
          <p:txBody>
            <a:bodyPr/>
            <a:lstStyle/>
            <a:p>
              <a:endParaRPr lang="en-US"/>
            </a:p>
          </p:txBody>
        </p:sp>
        <p:sp>
          <p:nvSpPr>
            <p:cNvPr id="446" name="Line 227"/>
            <p:cNvSpPr>
              <a:spLocks noChangeShapeType="1"/>
            </p:cNvSpPr>
            <p:nvPr/>
          </p:nvSpPr>
          <p:spPr bwMode="auto">
            <a:xfrm>
              <a:off x="3339" y="2430"/>
              <a:ext cx="1392" cy="0"/>
            </a:xfrm>
            <a:prstGeom prst="line">
              <a:avLst/>
            </a:prstGeom>
            <a:noFill/>
            <a:ln w="9525">
              <a:solidFill>
                <a:schemeClr val="tx1"/>
              </a:solidFill>
              <a:round/>
              <a:headEnd/>
              <a:tailEnd/>
            </a:ln>
            <a:effectLst/>
          </p:spPr>
          <p:txBody>
            <a:bodyPr/>
            <a:lstStyle/>
            <a:p>
              <a:endParaRPr lang="en-US"/>
            </a:p>
          </p:txBody>
        </p:sp>
        <p:sp>
          <p:nvSpPr>
            <p:cNvPr id="447" name="Line 228"/>
            <p:cNvSpPr>
              <a:spLocks noChangeShapeType="1"/>
            </p:cNvSpPr>
            <p:nvPr/>
          </p:nvSpPr>
          <p:spPr bwMode="auto">
            <a:xfrm>
              <a:off x="3339" y="2670"/>
              <a:ext cx="1392" cy="0"/>
            </a:xfrm>
            <a:prstGeom prst="line">
              <a:avLst/>
            </a:prstGeom>
            <a:noFill/>
            <a:ln w="9525">
              <a:solidFill>
                <a:schemeClr val="tx1"/>
              </a:solidFill>
              <a:round/>
              <a:headEnd/>
              <a:tailEnd/>
            </a:ln>
            <a:effectLst/>
          </p:spPr>
          <p:txBody>
            <a:bodyPr/>
            <a:lstStyle/>
            <a:p>
              <a:endParaRPr lang="en-US"/>
            </a:p>
          </p:txBody>
        </p:sp>
        <p:sp>
          <p:nvSpPr>
            <p:cNvPr id="448" name="Line 229"/>
            <p:cNvSpPr>
              <a:spLocks noChangeShapeType="1"/>
            </p:cNvSpPr>
            <p:nvPr/>
          </p:nvSpPr>
          <p:spPr bwMode="auto">
            <a:xfrm>
              <a:off x="3723" y="1950"/>
              <a:ext cx="0" cy="720"/>
            </a:xfrm>
            <a:prstGeom prst="line">
              <a:avLst/>
            </a:prstGeom>
            <a:noFill/>
            <a:ln w="9525">
              <a:solidFill>
                <a:schemeClr val="tx1"/>
              </a:solidFill>
              <a:round/>
              <a:headEnd/>
              <a:tailEnd/>
            </a:ln>
            <a:effectLst/>
          </p:spPr>
          <p:txBody>
            <a:bodyPr/>
            <a:lstStyle/>
            <a:p>
              <a:endParaRPr lang="en-US"/>
            </a:p>
          </p:txBody>
        </p:sp>
        <p:sp>
          <p:nvSpPr>
            <p:cNvPr id="449" name="Line 230"/>
            <p:cNvSpPr>
              <a:spLocks noChangeShapeType="1"/>
            </p:cNvSpPr>
            <p:nvPr/>
          </p:nvSpPr>
          <p:spPr bwMode="auto">
            <a:xfrm>
              <a:off x="4059" y="1950"/>
              <a:ext cx="0" cy="720"/>
            </a:xfrm>
            <a:prstGeom prst="line">
              <a:avLst/>
            </a:prstGeom>
            <a:noFill/>
            <a:ln w="9525">
              <a:solidFill>
                <a:schemeClr val="tx1"/>
              </a:solidFill>
              <a:round/>
              <a:headEnd/>
              <a:tailEnd/>
            </a:ln>
            <a:effectLst/>
          </p:spPr>
          <p:txBody>
            <a:bodyPr/>
            <a:lstStyle/>
            <a:p>
              <a:endParaRPr lang="en-US"/>
            </a:p>
          </p:txBody>
        </p:sp>
        <p:sp>
          <p:nvSpPr>
            <p:cNvPr id="450" name="Line 231"/>
            <p:cNvSpPr>
              <a:spLocks noChangeShapeType="1"/>
            </p:cNvSpPr>
            <p:nvPr/>
          </p:nvSpPr>
          <p:spPr bwMode="auto">
            <a:xfrm>
              <a:off x="4395" y="1950"/>
              <a:ext cx="0" cy="720"/>
            </a:xfrm>
            <a:prstGeom prst="line">
              <a:avLst/>
            </a:prstGeom>
            <a:noFill/>
            <a:ln w="9525">
              <a:solidFill>
                <a:schemeClr val="tx1"/>
              </a:solidFill>
              <a:round/>
              <a:headEnd/>
              <a:tailEnd/>
            </a:ln>
            <a:effectLst/>
          </p:spPr>
          <p:txBody>
            <a:bodyPr/>
            <a:lstStyle/>
            <a:p>
              <a:endParaRPr lang="en-US"/>
            </a:p>
          </p:txBody>
        </p:sp>
        <p:sp>
          <p:nvSpPr>
            <p:cNvPr id="451" name="Line 232"/>
            <p:cNvSpPr>
              <a:spLocks noChangeShapeType="1"/>
            </p:cNvSpPr>
            <p:nvPr/>
          </p:nvSpPr>
          <p:spPr bwMode="auto">
            <a:xfrm>
              <a:off x="4731" y="1950"/>
              <a:ext cx="0" cy="720"/>
            </a:xfrm>
            <a:prstGeom prst="line">
              <a:avLst/>
            </a:prstGeom>
            <a:noFill/>
            <a:ln w="9525">
              <a:solidFill>
                <a:schemeClr val="tx1"/>
              </a:solidFill>
              <a:round/>
              <a:headEnd/>
              <a:tailEnd/>
            </a:ln>
            <a:effectLst/>
          </p:spPr>
          <p:txBody>
            <a:bodyPr/>
            <a:lstStyle/>
            <a:p>
              <a:endParaRPr lang="en-US"/>
            </a:p>
          </p:txBody>
        </p:sp>
        <p:sp>
          <p:nvSpPr>
            <p:cNvPr id="452" name="Line 233"/>
            <p:cNvSpPr>
              <a:spLocks noChangeShapeType="1"/>
            </p:cNvSpPr>
            <p:nvPr/>
          </p:nvSpPr>
          <p:spPr bwMode="auto">
            <a:xfrm flipV="1">
              <a:off x="3579" y="2142"/>
              <a:ext cx="48" cy="48"/>
            </a:xfrm>
            <a:prstGeom prst="line">
              <a:avLst/>
            </a:prstGeom>
            <a:noFill/>
            <a:ln w="9525">
              <a:solidFill>
                <a:schemeClr val="tx1"/>
              </a:solidFill>
              <a:round/>
              <a:headEnd/>
              <a:tailEnd/>
            </a:ln>
            <a:effectLst/>
          </p:spPr>
          <p:txBody>
            <a:bodyPr/>
            <a:lstStyle/>
            <a:p>
              <a:endParaRPr lang="en-US"/>
            </a:p>
          </p:txBody>
        </p:sp>
        <p:sp>
          <p:nvSpPr>
            <p:cNvPr id="453" name="Line 234"/>
            <p:cNvSpPr>
              <a:spLocks noChangeShapeType="1"/>
            </p:cNvSpPr>
            <p:nvPr/>
          </p:nvSpPr>
          <p:spPr bwMode="auto">
            <a:xfrm flipV="1">
              <a:off x="3627" y="2094"/>
              <a:ext cx="1" cy="48"/>
            </a:xfrm>
            <a:prstGeom prst="line">
              <a:avLst/>
            </a:prstGeom>
            <a:noFill/>
            <a:ln w="9525">
              <a:solidFill>
                <a:schemeClr val="tx1"/>
              </a:solidFill>
              <a:round/>
              <a:headEnd/>
              <a:tailEnd/>
            </a:ln>
            <a:effectLst/>
          </p:spPr>
          <p:txBody>
            <a:bodyPr/>
            <a:lstStyle/>
            <a:p>
              <a:endParaRPr lang="en-US"/>
            </a:p>
          </p:txBody>
        </p:sp>
        <p:sp>
          <p:nvSpPr>
            <p:cNvPr id="454" name="Line 235"/>
            <p:cNvSpPr>
              <a:spLocks noChangeShapeType="1"/>
            </p:cNvSpPr>
            <p:nvPr/>
          </p:nvSpPr>
          <p:spPr bwMode="auto">
            <a:xfrm flipV="1">
              <a:off x="3675" y="2046"/>
              <a:ext cx="48" cy="48"/>
            </a:xfrm>
            <a:prstGeom prst="line">
              <a:avLst/>
            </a:prstGeom>
            <a:noFill/>
            <a:ln w="9525">
              <a:solidFill>
                <a:schemeClr val="tx1"/>
              </a:solidFill>
              <a:round/>
              <a:headEnd/>
              <a:tailEnd/>
            </a:ln>
            <a:effectLst/>
          </p:spPr>
          <p:txBody>
            <a:bodyPr/>
            <a:lstStyle/>
            <a:p>
              <a:endParaRPr lang="en-US"/>
            </a:p>
          </p:txBody>
        </p:sp>
        <p:sp>
          <p:nvSpPr>
            <p:cNvPr id="455" name="Oval 236"/>
            <p:cNvSpPr>
              <a:spLocks noChangeArrowheads="1"/>
            </p:cNvSpPr>
            <p:nvPr/>
          </p:nvSpPr>
          <p:spPr bwMode="auto">
            <a:xfrm>
              <a:off x="3550" y="216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56" name="Oval 237"/>
            <p:cNvSpPr>
              <a:spLocks noChangeArrowheads="1"/>
            </p:cNvSpPr>
            <p:nvPr/>
          </p:nvSpPr>
          <p:spPr bwMode="auto">
            <a:xfrm>
              <a:off x="3696" y="201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57" name="Line 238"/>
            <p:cNvSpPr>
              <a:spLocks noChangeShapeType="1"/>
            </p:cNvSpPr>
            <p:nvPr/>
          </p:nvSpPr>
          <p:spPr bwMode="auto">
            <a:xfrm flipV="1">
              <a:off x="3918" y="2142"/>
              <a:ext cx="48" cy="48"/>
            </a:xfrm>
            <a:prstGeom prst="line">
              <a:avLst/>
            </a:prstGeom>
            <a:noFill/>
            <a:ln w="9525">
              <a:solidFill>
                <a:schemeClr val="tx1"/>
              </a:solidFill>
              <a:round/>
              <a:headEnd/>
              <a:tailEnd/>
            </a:ln>
            <a:effectLst/>
          </p:spPr>
          <p:txBody>
            <a:bodyPr/>
            <a:lstStyle/>
            <a:p>
              <a:endParaRPr lang="en-US"/>
            </a:p>
          </p:txBody>
        </p:sp>
        <p:sp>
          <p:nvSpPr>
            <p:cNvPr id="458" name="Line 239"/>
            <p:cNvSpPr>
              <a:spLocks noChangeShapeType="1"/>
            </p:cNvSpPr>
            <p:nvPr/>
          </p:nvSpPr>
          <p:spPr bwMode="auto">
            <a:xfrm flipV="1">
              <a:off x="3966" y="2094"/>
              <a:ext cx="1" cy="48"/>
            </a:xfrm>
            <a:prstGeom prst="line">
              <a:avLst/>
            </a:prstGeom>
            <a:noFill/>
            <a:ln w="9525">
              <a:solidFill>
                <a:schemeClr val="tx1"/>
              </a:solidFill>
              <a:round/>
              <a:headEnd/>
              <a:tailEnd/>
            </a:ln>
            <a:effectLst/>
          </p:spPr>
          <p:txBody>
            <a:bodyPr/>
            <a:lstStyle/>
            <a:p>
              <a:endParaRPr lang="en-US"/>
            </a:p>
          </p:txBody>
        </p:sp>
        <p:sp>
          <p:nvSpPr>
            <p:cNvPr id="459" name="Line 240"/>
            <p:cNvSpPr>
              <a:spLocks noChangeShapeType="1"/>
            </p:cNvSpPr>
            <p:nvPr/>
          </p:nvSpPr>
          <p:spPr bwMode="auto">
            <a:xfrm flipV="1">
              <a:off x="4014" y="2046"/>
              <a:ext cx="48" cy="48"/>
            </a:xfrm>
            <a:prstGeom prst="line">
              <a:avLst/>
            </a:prstGeom>
            <a:noFill/>
            <a:ln w="9525">
              <a:solidFill>
                <a:schemeClr val="tx1"/>
              </a:solidFill>
              <a:round/>
              <a:headEnd/>
              <a:tailEnd/>
            </a:ln>
            <a:effectLst/>
          </p:spPr>
          <p:txBody>
            <a:bodyPr/>
            <a:lstStyle/>
            <a:p>
              <a:endParaRPr lang="en-US"/>
            </a:p>
          </p:txBody>
        </p:sp>
        <p:sp>
          <p:nvSpPr>
            <p:cNvPr id="460" name="Oval 241"/>
            <p:cNvSpPr>
              <a:spLocks noChangeArrowheads="1"/>
            </p:cNvSpPr>
            <p:nvPr/>
          </p:nvSpPr>
          <p:spPr bwMode="auto">
            <a:xfrm>
              <a:off x="3888" y="216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61" name="Oval 242"/>
            <p:cNvSpPr>
              <a:spLocks noChangeArrowheads="1"/>
            </p:cNvSpPr>
            <p:nvPr/>
          </p:nvSpPr>
          <p:spPr bwMode="auto">
            <a:xfrm>
              <a:off x="4035" y="201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62" name="Line 243"/>
            <p:cNvSpPr>
              <a:spLocks noChangeShapeType="1"/>
            </p:cNvSpPr>
            <p:nvPr/>
          </p:nvSpPr>
          <p:spPr bwMode="auto">
            <a:xfrm flipV="1">
              <a:off x="4251" y="2145"/>
              <a:ext cx="48" cy="48"/>
            </a:xfrm>
            <a:prstGeom prst="line">
              <a:avLst/>
            </a:prstGeom>
            <a:noFill/>
            <a:ln w="9525">
              <a:solidFill>
                <a:schemeClr val="tx1"/>
              </a:solidFill>
              <a:round/>
              <a:headEnd/>
              <a:tailEnd/>
            </a:ln>
            <a:effectLst/>
          </p:spPr>
          <p:txBody>
            <a:bodyPr/>
            <a:lstStyle/>
            <a:p>
              <a:endParaRPr lang="en-US"/>
            </a:p>
          </p:txBody>
        </p:sp>
        <p:sp>
          <p:nvSpPr>
            <p:cNvPr id="463" name="Line 244"/>
            <p:cNvSpPr>
              <a:spLocks noChangeShapeType="1"/>
            </p:cNvSpPr>
            <p:nvPr/>
          </p:nvSpPr>
          <p:spPr bwMode="auto">
            <a:xfrm flipV="1">
              <a:off x="4299" y="2097"/>
              <a:ext cx="1" cy="48"/>
            </a:xfrm>
            <a:prstGeom prst="line">
              <a:avLst/>
            </a:prstGeom>
            <a:noFill/>
            <a:ln w="9525">
              <a:solidFill>
                <a:schemeClr val="tx1"/>
              </a:solidFill>
              <a:round/>
              <a:headEnd/>
              <a:tailEnd/>
            </a:ln>
            <a:effectLst/>
          </p:spPr>
          <p:txBody>
            <a:bodyPr/>
            <a:lstStyle/>
            <a:p>
              <a:endParaRPr lang="en-US"/>
            </a:p>
          </p:txBody>
        </p:sp>
        <p:sp>
          <p:nvSpPr>
            <p:cNvPr id="464" name="Line 245"/>
            <p:cNvSpPr>
              <a:spLocks noChangeShapeType="1"/>
            </p:cNvSpPr>
            <p:nvPr/>
          </p:nvSpPr>
          <p:spPr bwMode="auto">
            <a:xfrm flipV="1">
              <a:off x="4347" y="2049"/>
              <a:ext cx="48" cy="48"/>
            </a:xfrm>
            <a:prstGeom prst="line">
              <a:avLst/>
            </a:prstGeom>
            <a:noFill/>
            <a:ln w="9525">
              <a:solidFill>
                <a:schemeClr val="tx1"/>
              </a:solidFill>
              <a:round/>
              <a:headEnd/>
              <a:tailEnd/>
            </a:ln>
            <a:effectLst/>
          </p:spPr>
          <p:txBody>
            <a:bodyPr/>
            <a:lstStyle/>
            <a:p>
              <a:endParaRPr lang="en-US"/>
            </a:p>
          </p:txBody>
        </p:sp>
        <p:sp>
          <p:nvSpPr>
            <p:cNvPr id="465" name="Oval 246"/>
            <p:cNvSpPr>
              <a:spLocks noChangeArrowheads="1"/>
            </p:cNvSpPr>
            <p:nvPr/>
          </p:nvSpPr>
          <p:spPr bwMode="auto">
            <a:xfrm>
              <a:off x="4222" y="216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66" name="Oval 247"/>
            <p:cNvSpPr>
              <a:spLocks noChangeArrowheads="1"/>
            </p:cNvSpPr>
            <p:nvPr/>
          </p:nvSpPr>
          <p:spPr bwMode="auto">
            <a:xfrm>
              <a:off x="4368" y="202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67" name="Line 248"/>
            <p:cNvSpPr>
              <a:spLocks noChangeShapeType="1"/>
            </p:cNvSpPr>
            <p:nvPr/>
          </p:nvSpPr>
          <p:spPr bwMode="auto">
            <a:xfrm flipV="1">
              <a:off x="4590" y="2139"/>
              <a:ext cx="48" cy="48"/>
            </a:xfrm>
            <a:prstGeom prst="line">
              <a:avLst/>
            </a:prstGeom>
            <a:noFill/>
            <a:ln w="9525">
              <a:solidFill>
                <a:schemeClr val="tx1"/>
              </a:solidFill>
              <a:round/>
              <a:headEnd/>
              <a:tailEnd/>
            </a:ln>
            <a:effectLst/>
          </p:spPr>
          <p:txBody>
            <a:bodyPr/>
            <a:lstStyle/>
            <a:p>
              <a:endParaRPr lang="en-US"/>
            </a:p>
          </p:txBody>
        </p:sp>
        <p:sp>
          <p:nvSpPr>
            <p:cNvPr id="468" name="Line 249"/>
            <p:cNvSpPr>
              <a:spLocks noChangeShapeType="1"/>
            </p:cNvSpPr>
            <p:nvPr/>
          </p:nvSpPr>
          <p:spPr bwMode="auto">
            <a:xfrm flipV="1">
              <a:off x="4638" y="2091"/>
              <a:ext cx="1" cy="48"/>
            </a:xfrm>
            <a:prstGeom prst="line">
              <a:avLst/>
            </a:prstGeom>
            <a:noFill/>
            <a:ln w="9525">
              <a:solidFill>
                <a:schemeClr val="tx1"/>
              </a:solidFill>
              <a:round/>
              <a:headEnd/>
              <a:tailEnd/>
            </a:ln>
            <a:effectLst/>
          </p:spPr>
          <p:txBody>
            <a:bodyPr/>
            <a:lstStyle/>
            <a:p>
              <a:endParaRPr lang="en-US"/>
            </a:p>
          </p:txBody>
        </p:sp>
        <p:sp>
          <p:nvSpPr>
            <p:cNvPr id="469" name="Line 250"/>
            <p:cNvSpPr>
              <a:spLocks noChangeShapeType="1"/>
            </p:cNvSpPr>
            <p:nvPr/>
          </p:nvSpPr>
          <p:spPr bwMode="auto">
            <a:xfrm flipV="1">
              <a:off x="4686" y="2043"/>
              <a:ext cx="48" cy="48"/>
            </a:xfrm>
            <a:prstGeom prst="line">
              <a:avLst/>
            </a:prstGeom>
            <a:noFill/>
            <a:ln w="9525">
              <a:solidFill>
                <a:schemeClr val="tx1"/>
              </a:solidFill>
              <a:round/>
              <a:headEnd/>
              <a:tailEnd/>
            </a:ln>
            <a:effectLst/>
          </p:spPr>
          <p:txBody>
            <a:bodyPr/>
            <a:lstStyle/>
            <a:p>
              <a:endParaRPr lang="en-US"/>
            </a:p>
          </p:txBody>
        </p:sp>
        <p:sp>
          <p:nvSpPr>
            <p:cNvPr id="470" name="Oval 251"/>
            <p:cNvSpPr>
              <a:spLocks noChangeArrowheads="1"/>
            </p:cNvSpPr>
            <p:nvPr/>
          </p:nvSpPr>
          <p:spPr bwMode="auto">
            <a:xfrm>
              <a:off x="4560" y="2160"/>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71" name="Oval 252"/>
            <p:cNvSpPr>
              <a:spLocks noChangeArrowheads="1"/>
            </p:cNvSpPr>
            <p:nvPr/>
          </p:nvSpPr>
          <p:spPr bwMode="auto">
            <a:xfrm>
              <a:off x="4707" y="201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72" name="Line 253"/>
            <p:cNvSpPr>
              <a:spLocks noChangeShapeType="1"/>
            </p:cNvSpPr>
            <p:nvPr/>
          </p:nvSpPr>
          <p:spPr bwMode="auto">
            <a:xfrm flipV="1">
              <a:off x="3582" y="2382"/>
              <a:ext cx="48" cy="48"/>
            </a:xfrm>
            <a:prstGeom prst="line">
              <a:avLst/>
            </a:prstGeom>
            <a:noFill/>
            <a:ln w="9525">
              <a:solidFill>
                <a:schemeClr val="tx1"/>
              </a:solidFill>
              <a:round/>
              <a:headEnd/>
              <a:tailEnd/>
            </a:ln>
            <a:effectLst/>
          </p:spPr>
          <p:txBody>
            <a:bodyPr/>
            <a:lstStyle/>
            <a:p>
              <a:endParaRPr lang="en-US"/>
            </a:p>
          </p:txBody>
        </p:sp>
        <p:sp>
          <p:nvSpPr>
            <p:cNvPr id="473" name="Line 254"/>
            <p:cNvSpPr>
              <a:spLocks noChangeShapeType="1"/>
            </p:cNvSpPr>
            <p:nvPr/>
          </p:nvSpPr>
          <p:spPr bwMode="auto">
            <a:xfrm flipV="1">
              <a:off x="3630" y="2334"/>
              <a:ext cx="1" cy="48"/>
            </a:xfrm>
            <a:prstGeom prst="line">
              <a:avLst/>
            </a:prstGeom>
            <a:noFill/>
            <a:ln w="9525">
              <a:solidFill>
                <a:schemeClr val="tx1"/>
              </a:solidFill>
              <a:round/>
              <a:headEnd/>
              <a:tailEnd/>
            </a:ln>
            <a:effectLst/>
          </p:spPr>
          <p:txBody>
            <a:bodyPr/>
            <a:lstStyle/>
            <a:p>
              <a:endParaRPr lang="en-US"/>
            </a:p>
          </p:txBody>
        </p:sp>
        <p:sp>
          <p:nvSpPr>
            <p:cNvPr id="474" name="Line 255"/>
            <p:cNvSpPr>
              <a:spLocks noChangeShapeType="1"/>
            </p:cNvSpPr>
            <p:nvPr/>
          </p:nvSpPr>
          <p:spPr bwMode="auto">
            <a:xfrm flipV="1">
              <a:off x="3678" y="2286"/>
              <a:ext cx="48" cy="48"/>
            </a:xfrm>
            <a:prstGeom prst="line">
              <a:avLst/>
            </a:prstGeom>
            <a:noFill/>
            <a:ln w="9525">
              <a:solidFill>
                <a:schemeClr val="tx1"/>
              </a:solidFill>
              <a:round/>
              <a:headEnd/>
              <a:tailEnd/>
            </a:ln>
            <a:effectLst/>
          </p:spPr>
          <p:txBody>
            <a:bodyPr/>
            <a:lstStyle/>
            <a:p>
              <a:endParaRPr lang="en-US"/>
            </a:p>
          </p:txBody>
        </p:sp>
        <p:sp>
          <p:nvSpPr>
            <p:cNvPr id="475" name="Oval 256"/>
            <p:cNvSpPr>
              <a:spLocks noChangeArrowheads="1"/>
            </p:cNvSpPr>
            <p:nvPr/>
          </p:nvSpPr>
          <p:spPr bwMode="auto">
            <a:xfrm>
              <a:off x="3552" y="240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76" name="Oval 257"/>
            <p:cNvSpPr>
              <a:spLocks noChangeArrowheads="1"/>
            </p:cNvSpPr>
            <p:nvPr/>
          </p:nvSpPr>
          <p:spPr bwMode="auto">
            <a:xfrm>
              <a:off x="3699" y="22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77" name="Line 258"/>
            <p:cNvSpPr>
              <a:spLocks noChangeShapeType="1"/>
            </p:cNvSpPr>
            <p:nvPr/>
          </p:nvSpPr>
          <p:spPr bwMode="auto">
            <a:xfrm flipV="1">
              <a:off x="3922" y="2382"/>
              <a:ext cx="48" cy="48"/>
            </a:xfrm>
            <a:prstGeom prst="line">
              <a:avLst/>
            </a:prstGeom>
            <a:noFill/>
            <a:ln w="9525">
              <a:solidFill>
                <a:schemeClr val="tx1"/>
              </a:solidFill>
              <a:round/>
              <a:headEnd/>
              <a:tailEnd/>
            </a:ln>
            <a:effectLst/>
          </p:spPr>
          <p:txBody>
            <a:bodyPr/>
            <a:lstStyle/>
            <a:p>
              <a:endParaRPr lang="en-US"/>
            </a:p>
          </p:txBody>
        </p:sp>
        <p:sp>
          <p:nvSpPr>
            <p:cNvPr id="478" name="Line 259"/>
            <p:cNvSpPr>
              <a:spLocks noChangeShapeType="1"/>
            </p:cNvSpPr>
            <p:nvPr/>
          </p:nvSpPr>
          <p:spPr bwMode="auto">
            <a:xfrm flipV="1">
              <a:off x="3970" y="2334"/>
              <a:ext cx="0" cy="48"/>
            </a:xfrm>
            <a:prstGeom prst="line">
              <a:avLst/>
            </a:prstGeom>
            <a:noFill/>
            <a:ln w="9525">
              <a:solidFill>
                <a:schemeClr val="tx1"/>
              </a:solidFill>
              <a:round/>
              <a:headEnd/>
              <a:tailEnd/>
            </a:ln>
            <a:effectLst/>
          </p:spPr>
          <p:txBody>
            <a:bodyPr/>
            <a:lstStyle/>
            <a:p>
              <a:endParaRPr lang="en-US"/>
            </a:p>
          </p:txBody>
        </p:sp>
        <p:sp>
          <p:nvSpPr>
            <p:cNvPr id="479" name="Line 260"/>
            <p:cNvSpPr>
              <a:spLocks noChangeShapeType="1"/>
            </p:cNvSpPr>
            <p:nvPr/>
          </p:nvSpPr>
          <p:spPr bwMode="auto">
            <a:xfrm flipV="1">
              <a:off x="4018" y="2286"/>
              <a:ext cx="48" cy="48"/>
            </a:xfrm>
            <a:prstGeom prst="line">
              <a:avLst/>
            </a:prstGeom>
            <a:noFill/>
            <a:ln w="9525">
              <a:solidFill>
                <a:schemeClr val="tx1"/>
              </a:solidFill>
              <a:round/>
              <a:headEnd/>
              <a:tailEnd/>
            </a:ln>
            <a:effectLst/>
          </p:spPr>
          <p:txBody>
            <a:bodyPr/>
            <a:lstStyle/>
            <a:p>
              <a:endParaRPr lang="en-US"/>
            </a:p>
          </p:txBody>
        </p:sp>
        <p:sp>
          <p:nvSpPr>
            <p:cNvPr id="480" name="Oval 261"/>
            <p:cNvSpPr>
              <a:spLocks noChangeArrowheads="1"/>
            </p:cNvSpPr>
            <p:nvPr/>
          </p:nvSpPr>
          <p:spPr bwMode="auto">
            <a:xfrm>
              <a:off x="3891" y="240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81" name="Oval 262"/>
            <p:cNvSpPr>
              <a:spLocks noChangeArrowheads="1"/>
            </p:cNvSpPr>
            <p:nvPr/>
          </p:nvSpPr>
          <p:spPr bwMode="auto">
            <a:xfrm>
              <a:off x="4038" y="22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82" name="Line 263"/>
            <p:cNvSpPr>
              <a:spLocks noChangeShapeType="1"/>
            </p:cNvSpPr>
            <p:nvPr/>
          </p:nvSpPr>
          <p:spPr bwMode="auto">
            <a:xfrm flipV="1">
              <a:off x="4254" y="2385"/>
              <a:ext cx="48" cy="48"/>
            </a:xfrm>
            <a:prstGeom prst="line">
              <a:avLst/>
            </a:prstGeom>
            <a:noFill/>
            <a:ln w="9525">
              <a:solidFill>
                <a:schemeClr val="tx1"/>
              </a:solidFill>
              <a:round/>
              <a:headEnd/>
              <a:tailEnd/>
            </a:ln>
            <a:effectLst/>
          </p:spPr>
          <p:txBody>
            <a:bodyPr/>
            <a:lstStyle/>
            <a:p>
              <a:endParaRPr lang="en-US"/>
            </a:p>
          </p:txBody>
        </p:sp>
        <p:sp>
          <p:nvSpPr>
            <p:cNvPr id="483" name="Line 264"/>
            <p:cNvSpPr>
              <a:spLocks noChangeShapeType="1"/>
            </p:cNvSpPr>
            <p:nvPr/>
          </p:nvSpPr>
          <p:spPr bwMode="auto">
            <a:xfrm flipV="1">
              <a:off x="4302" y="2337"/>
              <a:ext cx="1" cy="48"/>
            </a:xfrm>
            <a:prstGeom prst="line">
              <a:avLst/>
            </a:prstGeom>
            <a:noFill/>
            <a:ln w="9525">
              <a:solidFill>
                <a:schemeClr val="tx1"/>
              </a:solidFill>
              <a:round/>
              <a:headEnd/>
              <a:tailEnd/>
            </a:ln>
            <a:effectLst/>
          </p:spPr>
          <p:txBody>
            <a:bodyPr/>
            <a:lstStyle/>
            <a:p>
              <a:endParaRPr lang="en-US"/>
            </a:p>
          </p:txBody>
        </p:sp>
        <p:sp>
          <p:nvSpPr>
            <p:cNvPr id="484" name="Line 265"/>
            <p:cNvSpPr>
              <a:spLocks noChangeShapeType="1"/>
            </p:cNvSpPr>
            <p:nvPr/>
          </p:nvSpPr>
          <p:spPr bwMode="auto">
            <a:xfrm flipV="1">
              <a:off x="4350" y="2289"/>
              <a:ext cx="48" cy="48"/>
            </a:xfrm>
            <a:prstGeom prst="line">
              <a:avLst/>
            </a:prstGeom>
            <a:noFill/>
            <a:ln w="9525">
              <a:solidFill>
                <a:schemeClr val="tx1"/>
              </a:solidFill>
              <a:round/>
              <a:headEnd/>
              <a:tailEnd/>
            </a:ln>
            <a:effectLst/>
          </p:spPr>
          <p:txBody>
            <a:bodyPr/>
            <a:lstStyle/>
            <a:p>
              <a:endParaRPr lang="en-US"/>
            </a:p>
          </p:txBody>
        </p:sp>
        <p:sp>
          <p:nvSpPr>
            <p:cNvPr id="485" name="Oval 266"/>
            <p:cNvSpPr>
              <a:spLocks noChangeArrowheads="1"/>
            </p:cNvSpPr>
            <p:nvPr/>
          </p:nvSpPr>
          <p:spPr bwMode="auto">
            <a:xfrm>
              <a:off x="4224" y="240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86" name="Oval 267"/>
            <p:cNvSpPr>
              <a:spLocks noChangeArrowheads="1"/>
            </p:cNvSpPr>
            <p:nvPr/>
          </p:nvSpPr>
          <p:spPr bwMode="auto">
            <a:xfrm>
              <a:off x="4371" y="226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87" name="Line 268"/>
            <p:cNvSpPr>
              <a:spLocks noChangeShapeType="1"/>
            </p:cNvSpPr>
            <p:nvPr/>
          </p:nvSpPr>
          <p:spPr bwMode="auto">
            <a:xfrm flipV="1">
              <a:off x="4594" y="2379"/>
              <a:ext cx="48" cy="48"/>
            </a:xfrm>
            <a:prstGeom prst="line">
              <a:avLst/>
            </a:prstGeom>
            <a:noFill/>
            <a:ln w="9525">
              <a:solidFill>
                <a:schemeClr val="tx1"/>
              </a:solidFill>
              <a:round/>
              <a:headEnd/>
              <a:tailEnd/>
            </a:ln>
            <a:effectLst/>
          </p:spPr>
          <p:txBody>
            <a:bodyPr/>
            <a:lstStyle/>
            <a:p>
              <a:endParaRPr lang="en-US"/>
            </a:p>
          </p:txBody>
        </p:sp>
        <p:sp>
          <p:nvSpPr>
            <p:cNvPr id="488" name="Line 269"/>
            <p:cNvSpPr>
              <a:spLocks noChangeShapeType="1"/>
            </p:cNvSpPr>
            <p:nvPr/>
          </p:nvSpPr>
          <p:spPr bwMode="auto">
            <a:xfrm flipV="1">
              <a:off x="4642" y="2331"/>
              <a:ext cx="0" cy="48"/>
            </a:xfrm>
            <a:prstGeom prst="line">
              <a:avLst/>
            </a:prstGeom>
            <a:noFill/>
            <a:ln w="9525">
              <a:solidFill>
                <a:schemeClr val="tx1"/>
              </a:solidFill>
              <a:round/>
              <a:headEnd/>
              <a:tailEnd/>
            </a:ln>
            <a:effectLst/>
          </p:spPr>
          <p:txBody>
            <a:bodyPr/>
            <a:lstStyle/>
            <a:p>
              <a:endParaRPr lang="en-US"/>
            </a:p>
          </p:txBody>
        </p:sp>
        <p:sp>
          <p:nvSpPr>
            <p:cNvPr id="489" name="Line 270"/>
            <p:cNvSpPr>
              <a:spLocks noChangeShapeType="1"/>
            </p:cNvSpPr>
            <p:nvPr/>
          </p:nvSpPr>
          <p:spPr bwMode="auto">
            <a:xfrm flipV="1">
              <a:off x="4690" y="2283"/>
              <a:ext cx="48" cy="48"/>
            </a:xfrm>
            <a:prstGeom prst="line">
              <a:avLst/>
            </a:prstGeom>
            <a:noFill/>
            <a:ln w="9525">
              <a:solidFill>
                <a:schemeClr val="tx1"/>
              </a:solidFill>
              <a:round/>
              <a:headEnd/>
              <a:tailEnd/>
            </a:ln>
            <a:effectLst/>
          </p:spPr>
          <p:txBody>
            <a:bodyPr/>
            <a:lstStyle/>
            <a:p>
              <a:endParaRPr lang="en-US"/>
            </a:p>
          </p:txBody>
        </p:sp>
        <p:sp>
          <p:nvSpPr>
            <p:cNvPr id="490" name="Oval 271"/>
            <p:cNvSpPr>
              <a:spLocks noChangeArrowheads="1"/>
            </p:cNvSpPr>
            <p:nvPr/>
          </p:nvSpPr>
          <p:spPr bwMode="auto">
            <a:xfrm>
              <a:off x="4563" y="2400"/>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91" name="Oval 272"/>
            <p:cNvSpPr>
              <a:spLocks noChangeArrowheads="1"/>
            </p:cNvSpPr>
            <p:nvPr/>
          </p:nvSpPr>
          <p:spPr bwMode="auto">
            <a:xfrm>
              <a:off x="4710" y="225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92" name="Line 273"/>
            <p:cNvSpPr>
              <a:spLocks noChangeShapeType="1"/>
            </p:cNvSpPr>
            <p:nvPr/>
          </p:nvSpPr>
          <p:spPr bwMode="auto">
            <a:xfrm flipV="1">
              <a:off x="3579" y="2622"/>
              <a:ext cx="48" cy="48"/>
            </a:xfrm>
            <a:prstGeom prst="line">
              <a:avLst/>
            </a:prstGeom>
            <a:noFill/>
            <a:ln w="9525">
              <a:solidFill>
                <a:schemeClr val="tx1"/>
              </a:solidFill>
              <a:round/>
              <a:headEnd/>
              <a:tailEnd/>
            </a:ln>
            <a:effectLst/>
          </p:spPr>
          <p:txBody>
            <a:bodyPr/>
            <a:lstStyle/>
            <a:p>
              <a:endParaRPr lang="en-US"/>
            </a:p>
          </p:txBody>
        </p:sp>
        <p:sp>
          <p:nvSpPr>
            <p:cNvPr id="493" name="Line 274"/>
            <p:cNvSpPr>
              <a:spLocks noChangeShapeType="1"/>
            </p:cNvSpPr>
            <p:nvPr/>
          </p:nvSpPr>
          <p:spPr bwMode="auto">
            <a:xfrm flipV="1">
              <a:off x="3627" y="2574"/>
              <a:ext cx="1" cy="48"/>
            </a:xfrm>
            <a:prstGeom prst="line">
              <a:avLst/>
            </a:prstGeom>
            <a:noFill/>
            <a:ln w="9525">
              <a:solidFill>
                <a:schemeClr val="tx1"/>
              </a:solidFill>
              <a:round/>
              <a:headEnd/>
              <a:tailEnd/>
            </a:ln>
            <a:effectLst/>
          </p:spPr>
          <p:txBody>
            <a:bodyPr/>
            <a:lstStyle/>
            <a:p>
              <a:endParaRPr lang="en-US"/>
            </a:p>
          </p:txBody>
        </p:sp>
        <p:sp>
          <p:nvSpPr>
            <p:cNvPr id="494" name="Line 275"/>
            <p:cNvSpPr>
              <a:spLocks noChangeShapeType="1"/>
            </p:cNvSpPr>
            <p:nvPr/>
          </p:nvSpPr>
          <p:spPr bwMode="auto">
            <a:xfrm flipV="1">
              <a:off x="3675" y="2526"/>
              <a:ext cx="48" cy="48"/>
            </a:xfrm>
            <a:prstGeom prst="line">
              <a:avLst/>
            </a:prstGeom>
            <a:noFill/>
            <a:ln w="9525">
              <a:solidFill>
                <a:schemeClr val="tx1"/>
              </a:solidFill>
              <a:round/>
              <a:headEnd/>
              <a:tailEnd/>
            </a:ln>
            <a:effectLst/>
          </p:spPr>
          <p:txBody>
            <a:bodyPr/>
            <a:lstStyle/>
            <a:p>
              <a:endParaRPr lang="en-US"/>
            </a:p>
          </p:txBody>
        </p:sp>
        <p:sp>
          <p:nvSpPr>
            <p:cNvPr id="495" name="Oval 276"/>
            <p:cNvSpPr>
              <a:spLocks noChangeArrowheads="1"/>
            </p:cNvSpPr>
            <p:nvPr/>
          </p:nvSpPr>
          <p:spPr bwMode="auto">
            <a:xfrm>
              <a:off x="3550" y="264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96" name="Oval 277"/>
            <p:cNvSpPr>
              <a:spLocks noChangeArrowheads="1"/>
            </p:cNvSpPr>
            <p:nvPr/>
          </p:nvSpPr>
          <p:spPr bwMode="auto">
            <a:xfrm>
              <a:off x="3696" y="24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97" name="Line 278"/>
            <p:cNvSpPr>
              <a:spLocks noChangeShapeType="1"/>
            </p:cNvSpPr>
            <p:nvPr/>
          </p:nvSpPr>
          <p:spPr bwMode="auto">
            <a:xfrm flipV="1">
              <a:off x="3918" y="2622"/>
              <a:ext cx="48" cy="48"/>
            </a:xfrm>
            <a:prstGeom prst="line">
              <a:avLst/>
            </a:prstGeom>
            <a:noFill/>
            <a:ln w="9525">
              <a:solidFill>
                <a:schemeClr val="tx1"/>
              </a:solidFill>
              <a:round/>
              <a:headEnd/>
              <a:tailEnd/>
            </a:ln>
            <a:effectLst/>
          </p:spPr>
          <p:txBody>
            <a:bodyPr/>
            <a:lstStyle/>
            <a:p>
              <a:endParaRPr lang="en-US"/>
            </a:p>
          </p:txBody>
        </p:sp>
        <p:sp>
          <p:nvSpPr>
            <p:cNvPr id="498" name="Line 279"/>
            <p:cNvSpPr>
              <a:spLocks noChangeShapeType="1"/>
            </p:cNvSpPr>
            <p:nvPr/>
          </p:nvSpPr>
          <p:spPr bwMode="auto">
            <a:xfrm flipV="1">
              <a:off x="3966" y="2574"/>
              <a:ext cx="1" cy="48"/>
            </a:xfrm>
            <a:prstGeom prst="line">
              <a:avLst/>
            </a:prstGeom>
            <a:noFill/>
            <a:ln w="9525">
              <a:solidFill>
                <a:schemeClr val="tx1"/>
              </a:solidFill>
              <a:round/>
              <a:headEnd/>
              <a:tailEnd/>
            </a:ln>
            <a:effectLst/>
          </p:spPr>
          <p:txBody>
            <a:bodyPr/>
            <a:lstStyle/>
            <a:p>
              <a:endParaRPr lang="en-US"/>
            </a:p>
          </p:txBody>
        </p:sp>
        <p:sp>
          <p:nvSpPr>
            <p:cNvPr id="499" name="Line 280"/>
            <p:cNvSpPr>
              <a:spLocks noChangeShapeType="1"/>
            </p:cNvSpPr>
            <p:nvPr/>
          </p:nvSpPr>
          <p:spPr bwMode="auto">
            <a:xfrm flipV="1">
              <a:off x="4014" y="2526"/>
              <a:ext cx="48" cy="48"/>
            </a:xfrm>
            <a:prstGeom prst="line">
              <a:avLst/>
            </a:prstGeom>
            <a:noFill/>
            <a:ln w="9525">
              <a:solidFill>
                <a:schemeClr val="tx1"/>
              </a:solidFill>
              <a:round/>
              <a:headEnd/>
              <a:tailEnd/>
            </a:ln>
            <a:effectLst/>
          </p:spPr>
          <p:txBody>
            <a:bodyPr/>
            <a:lstStyle/>
            <a:p>
              <a:endParaRPr lang="en-US"/>
            </a:p>
          </p:txBody>
        </p:sp>
        <p:sp>
          <p:nvSpPr>
            <p:cNvPr id="500" name="Oval 281"/>
            <p:cNvSpPr>
              <a:spLocks noChangeArrowheads="1"/>
            </p:cNvSpPr>
            <p:nvPr/>
          </p:nvSpPr>
          <p:spPr bwMode="auto">
            <a:xfrm>
              <a:off x="3888" y="264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01" name="Oval 282"/>
            <p:cNvSpPr>
              <a:spLocks noChangeArrowheads="1"/>
            </p:cNvSpPr>
            <p:nvPr/>
          </p:nvSpPr>
          <p:spPr bwMode="auto">
            <a:xfrm>
              <a:off x="4035" y="24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02" name="Line 283"/>
            <p:cNvSpPr>
              <a:spLocks noChangeShapeType="1"/>
            </p:cNvSpPr>
            <p:nvPr/>
          </p:nvSpPr>
          <p:spPr bwMode="auto">
            <a:xfrm flipV="1">
              <a:off x="4251" y="2625"/>
              <a:ext cx="48" cy="48"/>
            </a:xfrm>
            <a:prstGeom prst="line">
              <a:avLst/>
            </a:prstGeom>
            <a:noFill/>
            <a:ln w="9525">
              <a:solidFill>
                <a:schemeClr val="tx1"/>
              </a:solidFill>
              <a:round/>
              <a:headEnd/>
              <a:tailEnd/>
            </a:ln>
            <a:effectLst/>
          </p:spPr>
          <p:txBody>
            <a:bodyPr/>
            <a:lstStyle/>
            <a:p>
              <a:endParaRPr lang="en-US"/>
            </a:p>
          </p:txBody>
        </p:sp>
        <p:sp>
          <p:nvSpPr>
            <p:cNvPr id="503" name="Line 284"/>
            <p:cNvSpPr>
              <a:spLocks noChangeShapeType="1"/>
            </p:cNvSpPr>
            <p:nvPr/>
          </p:nvSpPr>
          <p:spPr bwMode="auto">
            <a:xfrm flipV="1">
              <a:off x="4299" y="2577"/>
              <a:ext cx="1" cy="48"/>
            </a:xfrm>
            <a:prstGeom prst="line">
              <a:avLst/>
            </a:prstGeom>
            <a:noFill/>
            <a:ln w="9525">
              <a:solidFill>
                <a:schemeClr val="tx1"/>
              </a:solidFill>
              <a:round/>
              <a:headEnd/>
              <a:tailEnd/>
            </a:ln>
            <a:effectLst/>
          </p:spPr>
          <p:txBody>
            <a:bodyPr/>
            <a:lstStyle/>
            <a:p>
              <a:endParaRPr lang="en-US"/>
            </a:p>
          </p:txBody>
        </p:sp>
        <p:sp>
          <p:nvSpPr>
            <p:cNvPr id="504" name="Line 285"/>
            <p:cNvSpPr>
              <a:spLocks noChangeShapeType="1"/>
            </p:cNvSpPr>
            <p:nvPr/>
          </p:nvSpPr>
          <p:spPr bwMode="auto">
            <a:xfrm flipV="1">
              <a:off x="4347" y="2529"/>
              <a:ext cx="48" cy="48"/>
            </a:xfrm>
            <a:prstGeom prst="line">
              <a:avLst/>
            </a:prstGeom>
            <a:noFill/>
            <a:ln w="9525">
              <a:solidFill>
                <a:schemeClr val="tx1"/>
              </a:solidFill>
              <a:round/>
              <a:headEnd/>
              <a:tailEnd/>
            </a:ln>
            <a:effectLst/>
          </p:spPr>
          <p:txBody>
            <a:bodyPr/>
            <a:lstStyle/>
            <a:p>
              <a:endParaRPr lang="en-US"/>
            </a:p>
          </p:txBody>
        </p:sp>
        <p:sp>
          <p:nvSpPr>
            <p:cNvPr id="505" name="Oval 286"/>
            <p:cNvSpPr>
              <a:spLocks noChangeArrowheads="1"/>
            </p:cNvSpPr>
            <p:nvPr/>
          </p:nvSpPr>
          <p:spPr bwMode="auto">
            <a:xfrm>
              <a:off x="4222" y="264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06" name="Oval 287"/>
            <p:cNvSpPr>
              <a:spLocks noChangeArrowheads="1"/>
            </p:cNvSpPr>
            <p:nvPr/>
          </p:nvSpPr>
          <p:spPr bwMode="auto">
            <a:xfrm>
              <a:off x="4368" y="250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07" name="Line 288"/>
            <p:cNvSpPr>
              <a:spLocks noChangeShapeType="1"/>
            </p:cNvSpPr>
            <p:nvPr/>
          </p:nvSpPr>
          <p:spPr bwMode="auto">
            <a:xfrm flipV="1">
              <a:off x="4590" y="2619"/>
              <a:ext cx="48" cy="48"/>
            </a:xfrm>
            <a:prstGeom prst="line">
              <a:avLst/>
            </a:prstGeom>
            <a:noFill/>
            <a:ln w="9525">
              <a:solidFill>
                <a:schemeClr val="tx1"/>
              </a:solidFill>
              <a:round/>
              <a:headEnd/>
              <a:tailEnd/>
            </a:ln>
            <a:effectLst/>
          </p:spPr>
          <p:txBody>
            <a:bodyPr/>
            <a:lstStyle/>
            <a:p>
              <a:endParaRPr lang="en-US"/>
            </a:p>
          </p:txBody>
        </p:sp>
        <p:sp>
          <p:nvSpPr>
            <p:cNvPr id="508" name="Line 289"/>
            <p:cNvSpPr>
              <a:spLocks noChangeShapeType="1"/>
            </p:cNvSpPr>
            <p:nvPr/>
          </p:nvSpPr>
          <p:spPr bwMode="auto">
            <a:xfrm flipV="1">
              <a:off x="4638" y="2571"/>
              <a:ext cx="1" cy="48"/>
            </a:xfrm>
            <a:prstGeom prst="line">
              <a:avLst/>
            </a:prstGeom>
            <a:noFill/>
            <a:ln w="9525">
              <a:solidFill>
                <a:schemeClr val="tx1"/>
              </a:solidFill>
              <a:round/>
              <a:headEnd/>
              <a:tailEnd/>
            </a:ln>
            <a:effectLst/>
          </p:spPr>
          <p:txBody>
            <a:bodyPr/>
            <a:lstStyle/>
            <a:p>
              <a:endParaRPr lang="en-US"/>
            </a:p>
          </p:txBody>
        </p:sp>
        <p:sp>
          <p:nvSpPr>
            <p:cNvPr id="509" name="Line 290"/>
            <p:cNvSpPr>
              <a:spLocks noChangeShapeType="1"/>
            </p:cNvSpPr>
            <p:nvPr/>
          </p:nvSpPr>
          <p:spPr bwMode="auto">
            <a:xfrm flipV="1">
              <a:off x="4686" y="2523"/>
              <a:ext cx="48" cy="48"/>
            </a:xfrm>
            <a:prstGeom prst="line">
              <a:avLst/>
            </a:prstGeom>
            <a:noFill/>
            <a:ln w="9525">
              <a:solidFill>
                <a:schemeClr val="tx1"/>
              </a:solidFill>
              <a:round/>
              <a:headEnd/>
              <a:tailEnd/>
            </a:ln>
            <a:effectLst/>
          </p:spPr>
          <p:txBody>
            <a:bodyPr/>
            <a:lstStyle/>
            <a:p>
              <a:endParaRPr lang="en-US"/>
            </a:p>
          </p:txBody>
        </p:sp>
        <p:sp>
          <p:nvSpPr>
            <p:cNvPr id="510" name="Oval 291"/>
            <p:cNvSpPr>
              <a:spLocks noChangeArrowheads="1"/>
            </p:cNvSpPr>
            <p:nvPr/>
          </p:nvSpPr>
          <p:spPr bwMode="auto">
            <a:xfrm>
              <a:off x="4560" y="2640"/>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11" name="Oval 292"/>
            <p:cNvSpPr>
              <a:spLocks noChangeArrowheads="1"/>
            </p:cNvSpPr>
            <p:nvPr/>
          </p:nvSpPr>
          <p:spPr bwMode="auto">
            <a:xfrm>
              <a:off x="4707" y="249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grpSp>
          <p:nvGrpSpPr>
            <p:cNvPr id="8" name="Group 310"/>
            <p:cNvGrpSpPr>
              <a:grpSpLocks/>
            </p:cNvGrpSpPr>
            <p:nvPr/>
          </p:nvGrpSpPr>
          <p:grpSpPr bwMode="auto">
            <a:xfrm>
              <a:off x="3597" y="1728"/>
              <a:ext cx="1251" cy="210"/>
              <a:chOff x="3378" y="2094"/>
              <a:chExt cx="1251" cy="210"/>
            </a:xfrm>
          </p:grpSpPr>
          <p:sp>
            <p:nvSpPr>
              <p:cNvPr id="517" name="Text Box 296"/>
              <p:cNvSpPr txBox="1">
                <a:spLocks noChangeArrowheads="1"/>
              </p:cNvSpPr>
              <p:nvPr/>
            </p:nvSpPr>
            <p:spPr bwMode="auto">
              <a:xfrm>
                <a:off x="3378"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C0</a:t>
                </a:r>
              </a:p>
            </p:txBody>
          </p:sp>
          <p:sp>
            <p:nvSpPr>
              <p:cNvPr id="518" name="Text Box 297"/>
              <p:cNvSpPr txBox="1">
                <a:spLocks noChangeArrowheads="1"/>
              </p:cNvSpPr>
              <p:nvPr/>
            </p:nvSpPr>
            <p:spPr bwMode="auto">
              <a:xfrm>
                <a:off x="3720"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C1</a:t>
                </a:r>
              </a:p>
            </p:txBody>
          </p:sp>
          <p:sp>
            <p:nvSpPr>
              <p:cNvPr id="519" name="Text Box 298"/>
              <p:cNvSpPr txBox="1">
                <a:spLocks noChangeArrowheads="1"/>
              </p:cNvSpPr>
              <p:nvPr/>
            </p:nvSpPr>
            <p:spPr bwMode="auto">
              <a:xfrm>
                <a:off x="4056"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C2</a:t>
                </a:r>
              </a:p>
            </p:txBody>
          </p:sp>
          <p:sp>
            <p:nvSpPr>
              <p:cNvPr id="520" name="Text Box 299"/>
              <p:cNvSpPr txBox="1">
                <a:spLocks noChangeArrowheads="1"/>
              </p:cNvSpPr>
              <p:nvPr/>
            </p:nvSpPr>
            <p:spPr bwMode="auto">
              <a:xfrm>
                <a:off x="4389"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C3</a:t>
                </a:r>
              </a:p>
            </p:txBody>
          </p:sp>
        </p:grpSp>
        <p:grpSp>
          <p:nvGrpSpPr>
            <p:cNvPr id="9" name="Group 306"/>
            <p:cNvGrpSpPr>
              <a:grpSpLocks/>
            </p:cNvGrpSpPr>
            <p:nvPr/>
          </p:nvGrpSpPr>
          <p:grpSpPr bwMode="auto">
            <a:xfrm>
              <a:off x="3099" y="2082"/>
              <a:ext cx="240" cy="690"/>
              <a:chOff x="768" y="2448"/>
              <a:chExt cx="240" cy="690"/>
            </a:xfrm>
          </p:grpSpPr>
          <p:sp>
            <p:nvSpPr>
              <p:cNvPr id="514" name="Text Box 307"/>
              <p:cNvSpPr txBox="1">
                <a:spLocks noChangeArrowheads="1"/>
              </p:cNvSpPr>
              <p:nvPr/>
            </p:nvSpPr>
            <p:spPr bwMode="auto">
              <a:xfrm>
                <a:off x="768" y="244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R0</a:t>
                </a:r>
              </a:p>
            </p:txBody>
          </p:sp>
          <p:sp>
            <p:nvSpPr>
              <p:cNvPr id="515" name="Text Box 308"/>
              <p:cNvSpPr txBox="1">
                <a:spLocks noChangeArrowheads="1"/>
              </p:cNvSpPr>
              <p:nvPr/>
            </p:nvSpPr>
            <p:spPr bwMode="auto">
              <a:xfrm>
                <a:off x="768" y="268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R1</a:t>
                </a:r>
              </a:p>
            </p:txBody>
          </p:sp>
          <p:sp>
            <p:nvSpPr>
              <p:cNvPr id="516" name="Text Box 309"/>
              <p:cNvSpPr txBox="1">
                <a:spLocks noChangeArrowheads="1"/>
              </p:cNvSpPr>
              <p:nvPr/>
            </p:nvSpPr>
            <p:spPr bwMode="auto">
              <a:xfrm>
                <a:off x="768" y="292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R2</a:t>
                </a:r>
              </a:p>
            </p:txBody>
          </p:sp>
        </p:grpSp>
      </p:grpSp>
      <p:pic>
        <p:nvPicPr>
          <p:cNvPr id="588" name="Picture 587" descr="column expansion.bmp"/>
          <p:cNvPicPr>
            <a:picLocks noChangeAspect="1"/>
          </p:cNvPicPr>
          <p:nvPr/>
        </p:nvPicPr>
        <p:blipFill>
          <a:blip r:embed="rId3" cstate="print"/>
          <a:stretch>
            <a:fillRect/>
          </a:stretch>
        </p:blipFill>
        <p:spPr>
          <a:xfrm>
            <a:off x="1381125" y="2655972"/>
            <a:ext cx="6381750" cy="3086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8"/>
                                        </p:tgtEl>
                                        <p:attrNameLst>
                                          <p:attrName>style.visibility</p:attrName>
                                        </p:attrNameLst>
                                      </p:cBhvr>
                                      <p:to>
                                        <p:strVal val="visible"/>
                                      </p:to>
                                    </p:set>
                                    <p:animEffect transition="in" filter="blinds(horizontal)">
                                      <p:cBhvr>
                                        <p:cTn id="7" dur="500"/>
                                        <p:tgtEl>
                                          <p:spTgt spid="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4"/>
          <p:cNvSpPr>
            <a:spLocks noGrp="1" noChangeArrowheads="1"/>
          </p:cNvSpPr>
          <p:nvPr>
            <p:ph type="title"/>
          </p:nvPr>
        </p:nvSpPr>
        <p:spPr>
          <a:xfrm>
            <a:off x="0" y="0"/>
            <a:ext cx="8170003" cy="964092"/>
          </a:xfrm>
        </p:spPr>
        <p:txBody>
          <a:bodyPr/>
          <a:lstStyle/>
          <a:p>
            <a:pPr eaLnBrk="1" hangingPunct="1"/>
            <a:r>
              <a:rPr lang="en-US" b="1" dirty="0" smtClean="0"/>
              <a:t>Matrix: Row Expansion</a:t>
            </a:r>
          </a:p>
        </p:txBody>
      </p:sp>
      <p:sp>
        <p:nvSpPr>
          <p:cNvPr id="44035" name="Rectangle 15"/>
          <p:cNvSpPr>
            <a:spLocks noGrp="1" noChangeArrowheads="1"/>
          </p:cNvSpPr>
          <p:nvPr>
            <p:ph idx="1"/>
          </p:nvPr>
        </p:nvSpPr>
        <p:spPr>
          <a:xfrm>
            <a:off x="393700" y="1450975"/>
            <a:ext cx="8534400" cy="1552575"/>
          </a:xfrm>
        </p:spPr>
        <p:txBody>
          <a:bodyPr/>
          <a:lstStyle/>
          <a:p>
            <a:pPr eaLnBrk="1" hangingPunct="1"/>
            <a:r>
              <a:rPr lang="en-US" dirty="0" smtClean="0"/>
              <a:t>Increase row count by connecting columns of individual matrices</a:t>
            </a:r>
          </a:p>
        </p:txBody>
      </p:sp>
      <p:sp>
        <p:nvSpPr>
          <p:cNvPr id="5" name="Text Box 3"/>
          <p:cNvSpPr txBox="1">
            <a:spLocks noChangeArrowheads="1"/>
          </p:cNvSpPr>
          <p:nvPr/>
        </p:nvSpPr>
        <p:spPr bwMode="auto">
          <a:xfrm>
            <a:off x="7051754" y="3317804"/>
            <a:ext cx="762000" cy="455613"/>
          </a:xfrm>
          <a:prstGeom prst="rect">
            <a:avLst/>
          </a:prstGeom>
          <a:noFill/>
          <a:ln w="9525">
            <a:solidFill>
              <a:schemeClr val="tx1"/>
            </a:solidFill>
            <a:miter lim="800000"/>
            <a:headEnd/>
            <a:tailEnd/>
          </a:ln>
          <a:effectLst/>
        </p:spPr>
        <p:txBody>
          <a:bodyPr lIns="9144" tIns="9144" rIns="9144" bIns="9144">
            <a:spAutoFit/>
          </a:bodyPr>
          <a:lstStyle/>
          <a:p>
            <a:pPr algn="ctr" eaLnBrk="1" hangingPunct="1">
              <a:spcBef>
                <a:spcPct val="50000"/>
              </a:spcBef>
            </a:pPr>
            <a:r>
              <a:rPr lang="en-US" sz="2800" b="0">
                <a:solidFill>
                  <a:schemeClr val="tx1"/>
                </a:solidFill>
                <a:latin typeface="Arial" pitchFamily="34" charset="0"/>
              </a:rPr>
              <a:t>3x4</a:t>
            </a:r>
          </a:p>
        </p:txBody>
      </p:sp>
      <p:sp>
        <p:nvSpPr>
          <p:cNvPr id="6" name="Text Box 13"/>
          <p:cNvSpPr txBox="1">
            <a:spLocks noChangeArrowheads="1"/>
          </p:cNvSpPr>
          <p:nvPr/>
        </p:nvSpPr>
        <p:spPr bwMode="auto">
          <a:xfrm>
            <a:off x="7051754" y="5070404"/>
            <a:ext cx="762000" cy="455613"/>
          </a:xfrm>
          <a:prstGeom prst="rect">
            <a:avLst/>
          </a:prstGeom>
          <a:noFill/>
          <a:ln w="9525">
            <a:solidFill>
              <a:schemeClr val="tx1"/>
            </a:solidFill>
            <a:miter lim="800000"/>
            <a:headEnd/>
            <a:tailEnd/>
          </a:ln>
          <a:effectLst/>
        </p:spPr>
        <p:txBody>
          <a:bodyPr lIns="9144" tIns="9144" rIns="9144" bIns="9144">
            <a:spAutoFit/>
          </a:bodyPr>
          <a:lstStyle/>
          <a:p>
            <a:pPr algn="ctr" eaLnBrk="1" hangingPunct="1">
              <a:spcBef>
                <a:spcPct val="50000"/>
              </a:spcBef>
            </a:pPr>
            <a:r>
              <a:rPr lang="en-US" sz="2800" b="0">
                <a:solidFill>
                  <a:schemeClr val="tx1"/>
                </a:solidFill>
                <a:latin typeface="Arial" pitchFamily="34" charset="0"/>
              </a:rPr>
              <a:t>3x4</a:t>
            </a:r>
          </a:p>
        </p:txBody>
      </p:sp>
      <p:grpSp>
        <p:nvGrpSpPr>
          <p:cNvPr id="2" name="Group 302"/>
          <p:cNvGrpSpPr>
            <a:grpSpLocks/>
          </p:cNvGrpSpPr>
          <p:nvPr/>
        </p:nvGrpSpPr>
        <p:grpSpPr bwMode="auto">
          <a:xfrm>
            <a:off x="3775154" y="2555804"/>
            <a:ext cx="2776538" cy="1657350"/>
            <a:chOff x="2880" y="2094"/>
            <a:chExt cx="1749" cy="1044"/>
          </a:xfrm>
        </p:grpSpPr>
        <p:grpSp>
          <p:nvGrpSpPr>
            <p:cNvPr id="3" name="Group 303"/>
            <p:cNvGrpSpPr>
              <a:grpSpLocks/>
            </p:cNvGrpSpPr>
            <p:nvPr/>
          </p:nvGrpSpPr>
          <p:grpSpPr bwMode="auto">
            <a:xfrm>
              <a:off x="3120" y="2316"/>
              <a:ext cx="1419" cy="744"/>
              <a:chOff x="864" y="1346"/>
              <a:chExt cx="1419" cy="744"/>
            </a:xfrm>
          </p:grpSpPr>
          <p:sp>
            <p:nvSpPr>
              <p:cNvPr id="85" name="Line 304"/>
              <p:cNvSpPr>
                <a:spLocks noChangeShapeType="1"/>
              </p:cNvSpPr>
              <p:nvPr/>
            </p:nvSpPr>
            <p:spPr bwMode="auto">
              <a:xfrm>
                <a:off x="864" y="1586"/>
                <a:ext cx="1392" cy="0"/>
              </a:xfrm>
              <a:prstGeom prst="line">
                <a:avLst/>
              </a:prstGeom>
              <a:noFill/>
              <a:ln w="9525">
                <a:solidFill>
                  <a:schemeClr val="tx1"/>
                </a:solidFill>
                <a:round/>
                <a:headEnd/>
                <a:tailEnd/>
              </a:ln>
              <a:effectLst/>
            </p:spPr>
            <p:txBody>
              <a:bodyPr/>
              <a:lstStyle/>
              <a:p>
                <a:endParaRPr lang="en-US"/>
              </a:p>
            </p:txBody>
          </p:sp>
          <p:sp>
            <p:nvSpPr>
              <p:cNvPr id="86" name="Line 305"/>
              <p:cNvSpPr>
                <a:spLocks noChangeShapeType="1"/>
              </p:cNvSpPr>
              <p:nvPr/>
            </p:nvSpPr>
            <p:spPr bwMode="auto">
              <a:xfrm>
                <a:off x="864" y="1826"/>
                <a:ext cx="1392" cy="0"/>
              </a:xfrm>
              <a:prstGeom prst="line">
                <a:avLst/>
              </a:prstGeom>
              <a:noFill/>
              <a:ln w="9525">
                <a:solidFill>
                  <a:schemeClr val="tx1"/>
                </a:solidFill>
                <a:round/>
                <a:headEnd/>
                <a:tailEnd/>
              </a:ln>
              <a:effectLst/>
            </p:spPr>
            <p:txBody>
              <a:bodyPr/>
              <a:lstStyle/>
              <a:p>
                <a:endParaRPr lang="en-US"/>
              </a:p>
            </p:txBody>
          </p:sp>
          <p:sp>
            <p:nvSpPr>
              <p:cNvPr id="87" name="Line 306"/>
              <p:cNvSpPr>
                <a:spLocks noChangeShapeType="1"/>
              </p:cNvSpPr>
              <p:nvPr/>
            </p:nvSpPr>
            <p:spPr bwMode="auto">
              <a:xfrm>
                <a:off x="864" y="2066"/>
                <a:ext cx="1392" cy="0"/>
              </a:xfrm>
              <a:prstGeom prst="line">
                <a:avLst/>
              </a:prstGeom>
              <a:noFill/>
              <a:ln w="9525">
                <a:solidFill>
                  <a:schemeClr val="tx1"/>
                </a:solidFill>
                <a:round/>
                <a:headEnd/>
                <a:tailEnd/>
              </a:ln>
              <a:effectLst/>
            </p:spPr>
            <p:txBody>
              <a:bodyPr/>
              <a:lstStyle/>
              <a:p>
                <a:endParaRPr lang="en-US"/>
              </a:p>
            </p:txBody>
          </p:sp>
          <p:sp>
            <p:nvSpPr>
              <p:cNvPr id="88" name="Line 307"/>
              <p:cNvSpPr>
                <a:spLocks noChangeShapeType="1"/>
              </p:cNvSpPr>
              <p:nvPr/>
            </p:nvSpPr>
            <p:spPr bwMode="auto">
              <a:xfrm>
                <a:off x="1248" y="1346"/>
                <a:ext cx="0" cy="720"/>
              </a:xfrm>
              <a:prstGeom prst="line">
                <a:avLst/>
              </a:prstGeom>
              <a:noFill/>
              <a:ln w="9525">
                <a:solidFill>
                  <a:schemeClr val="tx1"/>
                </a:solidFill>
                <a:round/>
                <a:headEnd/>
                <a:tailEnd/>
              </a:ln>
              <a:effectLst/>
            </p:spPr>
            <p:txBody>
              <a:bodyPr/>
              <a:lstStyle/>
              <a:p>
                <a:endParaRPr lang="en-US"/>
              </a:p>
            </p:txBody>
          </p:sp>
          <p:sp>
            <p:nvSpPr>
              <p:cNvPr id="89" name="Line 308"/>
              <p:cNvSpPr>
                <a:spLocks noChangeShapeType="1"/>
              </p:cNvSpPr>
              <p:nvPr/>
            </p:nvSpPr>
            <p:spPr bwMode="auto">
              <a:xfrm>
                <a:off x="1584" y="1346"/>
                <a:ext cx="0" cy="720"/>
              </a:xfrm>
              <a:prstGeom prst="line">
                <a:avLst/>
              </a:prstGeom>
              <a:noFill/>
              <a:ln w="9525">
                <a:solidFill>
                  <a:schemeClr val="tx1"/>
                </a:solidFill>
                <a:round/>
                <a:headEnd/>
                <a:tailEnd/>
              </a:ln>
              <a:effectLst/>
            </p:spPr>
            <p:txBody>
              <a:bodyPr/>
              <a:lstStyle/>
              <a:p>
                <a:endParaRPr lang="en-US"/>
              </a:p>
            </p:txBody>
          </p:sp>
          <p:sp>
            <p:nvSpPr>
              <p:cNvPr id="90" name="Line 309"/>
              <p:cNvSpPr>
                <a:spLocks noChangeShapeType="1"/>
              </p:cNvSpPr>
              <p:nvPr/>
            </p:nvSpPr>
            <p:spPr bwMode="auto">
              <a:xfrm>
                <a:off x="1920" y="1346"/>
                <a:ext cx="0" cy="720"/>
              </a:xfrm>
              <a:prstGeom prst="line">
                <a:avLst/>
              </a:prstGeom>
              <a:noFill/>
              <a:ln w="9525">
                <a:solidFill>
                  <a:schemeClr val="tx1"/>
                </a:solidFill>
                <a:round/>
                <a:headEnd/>
                <a:tailEnd/>
              </a:ln>
              <a:effectLst/>
            </p:spPr>
            <p:txBody>
              <a:bodyPr/>
              <a:lstStyle/>
              <a:p>
                <a:endParaRPr lang="en-US"/>
              </a:p>
            </p:txBody>
          </p:sp>
          <p:sp>
            <p:nvSpPr>
              <p:cNvPr id="91" name="Line 310"/>
              <p:cNvSpPr>
                <a:spLocks noChangeShapeType="1"/>
              </p:cNvSpPr>
              <p:nvPr/>
            </p:nvSpPr>
            <p:spPr bwMode="auto">
              <a:xfrm>
                <a:off x="2256" y="1346"/>
                <a:ext cx="0" cy="720"/>
              </a:xfrm>
              <a:prstGeom prst="line">
                <a:avLst/>
              </a:prstGeom>
              <a:noFill/>
              <a:ln w="9525">
                <a:solidFill>
                  <a:schemeClr val="tx1"/>
                </a:solidFill>
                <a:round/>
                <a:headEnd/>
                <a:tailEnd/>
              </a:ln>
              <a:effectLst/>
            </p:spPr>
            <p:txBody>
              <a:bodyPr/>
              <a:lstStyle/>
              <a:p>
                <a:endParaRPr lang="en-US"/>
              </a:p>
            </p:txBody>
          </p:sp>
          <p:sp>
            <p:nvSpPr>
              <p:cNvPr id="92" name="Line 311"/>
              <p:cNvSpPr>
                <a:spLocks noChangeShapeType="1"/>
              </p:cNvSpPr>
              <p:nvPr/>
            </p:nvSpPr>
            <p:spPr bwMode="auto">
              <a:xfrm flipV="1">
                <a:off x="1104" y="1538"/>
                <a:ext cx="48" cy="48"/>
              </a:xfrm>
              <a:prstGeom prst="line">
                <a:avLst/>
              </a:prstGeom>
              <a:noFill/>
              <a:ln w="9525">
                <a:solidFill>
                  <a:schemeClr val="tx1"/>
                </a:solidFill>
                <a:round/>
                <a:headEnd/>
                <a:tailEnd/>
              </a:ln>
              <a:effectLst/>
            </p:spPr>
            <p:txBody>
              <a:bodyPr/>
              <a:lstStyle/>
              <a:p>
                <a:endParaRPr lang="en-US"/>
              </a:p>
            </p:txBody>
          </p:sp>
          <p:sp>
            <p:nvSpPr>
              <p:cNvPr id="93" name="Line 312"/>
              <p:cNvSpPr>
                <a:spLocks noChangeShapeType="1"/>
              </p:cNvSpPr>
              <p:nvPr/>
            </p:nvSpPr>
            <p:spPr bwMode="auto">
              <a:xfrm flipV="1">
                <a:off x="1152" y="1490"/>
                <a:ext cx="1" cy="48"/>
              </a:xfrm>
              <a:prstGeom prst="line">
                <a:avLst/>
              </a:prstGeom>
              <a:noFill/>
              <a:ln w="9525">
                <a:solidFill>
                  <a:schemeClr val="tx1"/>
                </a:solidFill>
                <a:round/>
                <a:headEnd/>
                <a:tailEnd/>
              </a:ln>
              <a:effectLst/>
            </p:spPr>
            <p:txBody>
              <a:bodyPr/>
              <a:lstStyle/>
              <a:p>
                <a:endParaRPr lang="en-US"/>
              </a:p>
            </p:txBody>
          </p:sp>
          <p:sp>
            <p:nvSpPr>
              <p:cNvPr id="94" name="Line 313"/>
              <p:cNvSpPr>
                <a:spLocks noChangeShapeType="1"/>
              </p:cNvSpPr>
              <p:nvPr/>
            </p:nvSpPr>
            <p:spPr bwMode="auto">
              <a:xfrm flipV="1">
                <a:off x="1200" y="1442"/>
                <a:ext cx="48" cy="48"/>
              </a:xfrm>
              <a:prstGeom prst="line">
                <a:avLst/>
              </a:prstGeom>
              <a:noFill/>
              <a:ln w="9525">
                <a:solidFill>
                  <a:schemeClr val="tx1"/>
                </a:solidFill>
                <a:round/>
                <a:headEnd/>
                <a:tailEnd/>
              </a:ln>
              <a:effectLst/>
            </p:spPr>
            <p:txBody>
              <a:bodyPr/>
              <a:lstStyle/>
              <a:p>
                <a:endParaRPr lang="en-US"/>
              </a:p>
            </p:txBody>
          </p:sp>
          <p:sp>
            <p:nvSpPr>
              <p:cNvPr id="95" name="Oval 314"/>
              <p:cNvSpPr>
                <a:spLocks noChangeArrowheads="1"/>
              </p:cNvSpPr>
              <p:nvPr/>
            </p:nvSpPr>
            <p:spPr bwMode="auto">
              <a:xfrm>
                <a:off x="1074" y="15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96" name="Oval 315"/>
              <p:cNvSpPr>
                <a:spLocks noChangeArrowheads="1"/>
              </p:cNvSpPr>
              <p:nvPr/>
            </p:nvSpPr>
            <p:spPr bwMode="auto">
              <a:xfrm>
                <a:off x="1221" y="141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97" name="Line 316"/>
              <p:cNvSpPr>
                <a:spLocks noChangeShapeType="1"/>
              </p:cNvSpPr>
              <p:nvPr/>
            </p:nvSpPr>
            <p:spPr bwMode="auto">
              <a:xfrm flipV="1">
                <a:off x="1443" y="1538"/>
                <a:ext cx="48" cy="48"/>
              </a:xfrm>
              <a:prstGeom prst="line">
                <a:avLst/>
              </a:prstGeom>
              <a:noFill/>
              <a:ln w="9525">
                <a:solidFill>
                  <a:schemeClr val="tx1"/>
                </a:solidFill>
                <a:round/>
                <a:headEnd/>
                <a:tailEnd/>
              </a:ln>
              <a:effectLst/>
            </p:spPr>
            <p:txBody>
              <a:bodyPr/>
              <a:lstStyle/>
              <a:p>
                <a:endParaRPr lang="en-US"/>
              </a:p>
            </p:txBody>
          </p:sp>
          <p:sp>
            <p:nvSpPr>
              <p:cNvPr id="98" name="Line 317"/>
              <p:cNvSpPr>
                <a:spLocks noChangeShapeType="1"/>
              </p:cNvSpPr>
              <p:nvPr/>
            </p:nvSpPr>
            <p:spPr bwMode="auto">
              <a:xfrm flipV="1">
                <a:off x="1491" y="1490"/>
                <a:ext cx="1" cy="48"/>
              </a:xfrm>
              <a:prstGeom prst="line">
                <a:avLst/>
              </a:prstGeom>
              <a:noFill/>
              <a:ln w="9525">
                <a:solidFill>
                  <a:schemeClr val="tx1"/>
                </a:solidFill>
                <a:round/>
                <a:headEnd/>
                <a:tailEnd/>
              </a:ln>
              <a:effectLst/>
            </p:spPr>
            <p:txBody>
              <a:bodyPr/>
              <a:lstStyle/>
              <a:p>
                <a:endParaRPr lang="en-US"/>
              </a:p>
            </p:txBody>
          </p:sp>
          <p:sp>
            <p:nvSpPr>
              <p:cNvPr id="99" name="Line 318"/>
              <p:cNvSpPr>
                <a:spLocks noChangeShapeType="1"/>
              </p:cNvSpPr>
              <p:nvPr/>
            </p:nvSpPr>
            <p:spPr bwMode="auto">
              <a:xfrm flipV="1">
                <a:off x="1539" y="1442"/>
                <a:ext cx="48" cy="48"/>
              </a:xfrm>
              <a:prstGeom prst="line">
                <a:avLst/>
              </a:prstGeom>
              <a:noFill/>
              <a:ln w="9525">
                <a:solidFill>
                  <a:schemeClr val="tx1"/>
                </a:solidFill>
                <a:round/>
                <a:headEnd/>
                <a:tailEnd/>
              </a:ln>
              <a:effectLst/>
            </p:spPr>
            <p:txBody>
              <a:bodyPr/>
              <a:lstStyle/>
              <a:p>
                <a:endParaRPr lang="en-US"/>
              </a:p>
            </p:txBody>
          </p:sp>
          <p:sp>
            <p:nvSpPr>
              <p:cNvPr id="100" name="Oval 319"/>
              <p:cNvSpPr>
                <a:spLocks noChangeArrowheads="1"/>
              </p:cNvSpPr>
              <p:nvPr/>
            </p:nvSpPr>
            <p:spPr bwMode="auto">
              <a:xfrm>
                <a:off x="1413" y="15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01" name="Oval 320"/>
              <p:cNvSpPr>
                <a:spLocks noChangeArrowheads="1"/>
              </p:cNvSpPr>
              <p:nvPr/>
            </p:nvSpPr>
            <p:spPr bwMode="auto">
              <a:xfrm>
                <a:off x="1560" y="141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02" name="Line 321"/>
              <p:cNvSpPr>
                <a:spLocks noChangeShapeType="1"/>
              </p:cNvSpPr>
              <p:nvPr/>
            </p:nvSpPr>
            <p:spPr bwMode="auto">
              <a:xfrm flipV="1">
                <a:off x="1776" y="1541"/>
                <a:ext cx="48" cy="48"/>
              </a:xfrm>
              <a:prstGeom prst="line">
                <a:avLst/>
              </a:prstGeom>
              <a:noFill/>
              <a:ln w="9525">
                <a:solidFill>
                  <a:schemeClr val="tx1"/>
                </a:solidFill>
                <a:round/>
                <a:headEnd/>
                <a:tailEnd/>
              </a:ln>
              <a:effectLst/>
            </p:spPr>
            <p:txBody>
              <a:bodyPr/>
              <a:lstStyle/>
              <a:p>
                <a:endParaRPr lang="en-US"/>
              </a:p>
            </p:txBody>
          </p:sp>
          <p:sp>
            <p:nvSpPr>
              <p:cNvPr id="103" name="Line 322"/>
              <p:cNvSpPr>
                <a:spLocks noChangeShapeType="1"/>
              </p:cNvSpPr>
              <p:nvPr/>
            </p:nvSpPr>
            <p:spPr bwMode="auto">
              <a:xfrm flipV="1">
                <a:off x="1824" y="1493"/>
                <a:ext cx="1" cy="48"/>
              </a:xfrm>
              <a:prstGeom prst="line">
                <a:avLst/>
              </a:prstGeom>
              <a:noFill/>
              <a:ln w="9525">
                <a:solidFill>
                  <a:schemeClr val="tx1"/>
                </a:solidFill>
                <a:round/>
                <a:headEnd/>
                <a:tailEnd/>
              </a:ln>
              <a:effectLst/>
            </p:spPr>
            <p:txBody>
              <a:bodyPr/>
              <a:lstStyle/>
              <a:p>
                <a:endParaRPr lang="en-US"/>
              </a:p>
            </p:txBody>
          </p:sp>
          <p:sp>
            <p:nvSpPr>
              <p:cNvPr id="104" name="Line 323"/>
              <p:cNvSpPr>
                <a:spLocks noChangeShapeType="1"/>
              </p:cNvSpPr>
              <p:nvPr/>
            </p:nvSpPr>
            <p:spPr bwMode="auto">
              <a:xfrm flipV="1">
                <a:off x="1872" y="1445"/>
                <a:ext cx="48" cy="48"/>
              </a:xfrm>
              <a:prstGeom prst="line">
                <a:avLst/>
              </a:prstGeom>
              <a:noFill/>
              <a:ln w="9525">
                <a:solidFill>
                  <a:schemeClr val="tx1"/>
                </a:solidFill>
                <a:round/>
                <a:headEnd/>
                <a:tailEnd/>
              </a:ln>
              <a:effectLst/>
            </p:spPr>
            <p:txBody>
              <a:bodyPr/>
              <a:lstStyle/>
              <a:p>
                <a:endParaRPr lang="en-US"/>
              </a:p>
            </p:txBody>
          </p:sp>
          <p:sp>
            <p:nvSpPr>
              <p:cNvPr id="105" name="Oval 324"/>
              <p:cNvSpPr>
                <a:spLocks noChangeArrowheads="1"/>
              </p:cNvSpPr>
              <p:nvPr/>
            </p:nvSpPr>
            <p:spPr bwMode="auto">
              <a:xfrm>
                <a:off x="1746" y="156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06" name="Oval 325"/>
              <p:cNvSpPr>
                <a:spLocks noChangeArrowheads="1"/>
              </p:cNvSpPr>
              <p:nvPr/>
            </p:nvSpPr>
            <p:spPr bwMode="auto">
              <a:xfrm>
                <a:off x="1893" y="141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07" name="Line 326"/>
              <p:cNvSpPr>
                <a:spLocks noChangeShapeType="1"/>
              </p:cNvSpPr>
              <p:nvPr/>
            </p:nvSpPr>
            <p:spPr bwMode="auto">
              <a:xfrm flipV="1">
                <a:off x="2115" y="1535"/>
                <a:ext cx="48" cy="48"/>
              </a:xfrm>
              <a:prstGeom prst="line">
                <a:avLst/>
              </a:prstGeom>
              <a:noFill/>
              <a:ln w="9525">
                <a:solidFill>
                  <a:schemeClr val="tx1"/>
                </a:solidFill>
                <a:round/>
                <a:headEnd/>
                <a:tailEnd/>
              </a:ln>
              <a:effectLst/>
            </p:spPr>
            <p:txBody>
              <a:bodyPr/>
              <a:lstStyle/>
              <a:p>
                <a:endParaRPr lang="en-US"/>
              </a:p>
            </p:txBody>
          </p:sp>
          <p:sp>
            <p:nvSpPr>
              <p:cNvPr id="108" name="Line 327"/>
              <p:cNvSpPr>
                <a:spLocks noChangeShapeType="1"/>
              </p:cNvSpPr>
              <p:nvPr/>
            </p:nvSpPr>
            <p:spPr bwMode="auto">
              <a:xfrm flipV="1">
                <a:off x="2163" y="1487"/>
                <a:ext cx="1" cy="48"/>
              </a:xfrm>
              <a:prstGeom prst="line">
                <a:avLst/>
              </a:prstGeom>
              <a:noFill/>
              <a:ln w="9525">
                <a:solidFill>
                  <a:schemeClr val="tx1"/>
                </a:solidFill>
                <a:round/>
                <a:headEnd/>
                <a:tailEnd/>
              </a:ln>
              <a:effectLst/>
            </p:spPr>
            <p:txBody>
              <a:bodyPr/>
              <a:lstStyle/>
              <a:p>
                <a:endParaRPr lang="en-US"/>
              </a:p>
            </p:txBody>
          </p:sp>
          <p:sp>
            <p:nvSpPr>
              <p:cNvPr id="109" name="Line 328"/>
              <p:cNvSpPr>
                <a:spLocks noChangeShapeType="1"/>
              </p:cNvSpPr>
              <p:nvPr/>
            </p:nvSpPr>
            <p:spPr bwMode="auto">
              <a:xfrm flipV="1">
                <a:off x="2211" y="1439"/>
                <a:ext cx="48" cy="48"/>
              </a:xfrm>
              <a:prstGeom prst="line">
                <a:avLst/>
              </a:prstGeom>
              <a:noFill/>
              <a:ln w="9525">
                <a:solidFill>
                  <a:schemeClr val="tx1"/>
                </a:solidFill>
                <a:round/>
                <a:headEnd/>
                <a:tailEnd/>
              </a:ln>
              <a:effectLst/>
            </p:spPr>
            <p:txBody>
              <a:bodyPr/>
              <a:lstStyle/>
              <a:p>
                <a:endParaRPr lang="en-US"/>
              </a:p>
            </p:txBody>
          </p:sp>
          <p:sp>
            <p:nvSpPr>
              <p:cNvPr id="110" name="Oval 329"/>
              <p:cNvSpPr>
                <a:spLocks noChangeArrowheads="1"/>
              </p:cNvSpPr>
              <p:nvPr/>
            </p:nvSpPr>
            <p:spPr bwMode="auto">
              <a:xfrm>
                <a:off x="2085" y="155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11" name="Oval 330"/>
              <p:cNvSpPr>
                <a:spLocks noChangeArrowheads="1"/>
              </p:cNvSpPr>
              <p:nvPr/>
            </p:nvSpPr>
            <p:spPr bwMode="auto">
              <a:xfrm>
                <a:off x="2232" y="141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12" name="Line 331"/>
              <p:cNvSpPr>
                <a:spLocks noChangeShapeType="1"/>
              </p:cNvSpPr>
              <p:nvPr/>
            </p:nvSpPr>
            <p:spPr bwMode="auto">
              <a:xfrm flipV="1">
                <a:off x="1107" y="1778"/>
                <a:ext cx="48" cy="48"/>
              </a:xfrm>
              <a:prstGeom prst="line">
                <a:avLst/>
              </a:prstGeom>
              <a:noFill/>
              <a:ln w="9525">
                <a:solidFill>
                  <a:schemeClr val="tx1"/>
                </a:solidFill>
                <a:round/>
                <a:headEnd/>
                <a:tailEnd/>
              </a:ln>
              <a:effectLst/>
            </p:spPr>
            <p:txBody>
              <a:bodyPr/>
              <a:lstStyle/>
              <a:p>
                <a:endParaRPr lang="en-US"/>
              </a:p>
            </p:txBody>
          </p:sp>
          <p:sp>
            <p:nvSpPr>
              <p:cNvPr id="113" name="Line 332"/>
              <p:cNvSpPr>
                <a:spLocks noChangeShapeType="1"/>
              </p:cNvSpPr>
              <p:nvPr/>
            </p:nvSpPr>
            <p:spPr bwMode="auto">
              <a:xfrm flipV="1">
                <a:off x="1155" y="1730"/>
                <a:ext cx="1" cy="48"/>
              </a:xfrm>
              <a:prstGeom prst="line">
                <a:avLst/>
              </a:prstGeom>
              <a:noFill/>
              <a:ln w="9525">
                <a:solidFill>
                  <a:schemeClr val="tx1"/>
                </a:solidFill>
                <a:round/>
                <a:headEnd/>
                <a:tailEnd/>
              </a:ln>
              <a:effectLst/>
            </p:spPr>
            <p:txBody>
              <a:bodyPr/>
              <a:lstStyle/>
              <a:p>
                <a:endParaRPr lang="en-US"/>
              </a:p>
            </p:txBody>
          </p:sp>
          <p:sp>
            <p:nvSpPr>
              <p:cNvPr id="114" name="Line 333"/>
              <p:cNvSpPr>
                <a:spLocks noChangeShapeType="1"/>
              </p:cNvSpPr>
              <p:nvPr/>
            </p:nvSpPr>
            <p:spPr bwMode="auto">
              <a:xfrm flipV="1">
                <a:off x="1203" y="1682"/>
                <a:ext cx="48" cy="48"/>
              </a:xfrm>
              <a:prstGeom prst="line">
                <a:avLst/>
              </a:prstGeom>
              <a:noFill/>
              <a:ln w="9525">
                <a:solidFill>
                  <a:schemeClr val="tx1"/>
                </a:solidFill>
                <a:round/>
                <a:headEnd/>
                <a:tailEnd/>
              </a:ln>
              <a:effectLst/>
            </p:spPr>
            <p:txBody>
              <a:bodyPr/>
              <a:lstStyle/>
              <a:p>
                <a:endParaRPr lang="en-US"/>
              </a:p>
            </p:txBody>
          </p:sp>
          <p:sp>
            <p:nvSpPr>
              <p:cNvPr id="115" name="Oval 334"/>
              <p:cNvSpPr>
                <a:spLocks noChangeArrowheads="1"/>
              </p:cNvSpPr>
              <p:nvPr/>
            </p:nvSpPr>
            <p:spPr bwMode="auto">
              <a:xfrm>
                <a:off x="1077" y="17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16" name="Oval 335"/>
              <p:cNvSpPr>
                <a:spLocks noChangeArrowheads="1"/>
              </p:cNvSpPr>
              <p:nvPr/>
            </p:nvSpPr>
            <p:spPr bwMode="auto">
              <a:xfrm>
                <a:off x="1224" y="165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17" name="Line 336"/>
              <p:cNvSpPr>
                <a:spLocks noChangeShapeType="1"/>
              </p:cNvSpPr>
              <p:nvPr/>
            </p:nvSpPr>
            <p:spPr bwMode="auto">
              <a:xfrm flipV="1">
                <a:off x="1446" y="1778"/>
                <a:ext cx="48" cy="48"/>
              </a:xfrm>
              <a:prstGeom prst="line">
                <a:avLst/>
              </a:prstGeom>
              <a:noFill/>
              <a:ln w="9525">
                <a:solidFill>
                  <a:schemeClr val="tx1"/>
                </a:solidFill>
                <a:round/>
                <a:headEnd/>
                <a:tailEnd/>
              </a:ln>
              <a:effectLst/>
            </p:spPr>
            <p:txBody>
              <a:bodyPr/>
              <a:lstStyle/>
              <a:p>
                <a:endParaRPr lang="en-US"/>
              </a:p>
            </p:txBody>
          </p:sp>
          <p:sp>
            <p:nvSpPr>
              <p:cNvPr id="118" name="Line 337"/>
              <p:cNvSpPr>
                <a:spLocks noChangeShapeType="1"/>
              </p:cNvSpPr>
              <p:nvPr/>
            </p:nvSpPr>
            <p:spPr bwMode="auto">
              <a:xfrm flipV="1">
                <a:off x="1494" y="1730"/>
                <a:ext cx="1" cy="48"/>
              </a:xfrm>
              <a:prstGeom prst="line">
                <a:avLst/>
              </a:prstGeom>
              <a:noFill/>
              <a:ln w="9525">
                <a:solidFill>
                  <a:schemeClr val="tx1"/>
                </a:solidFill>
                <a:round/>
                <a:headEnd/>
                <a:tailEnd/>
              </a:ln>
              <a:effectLst/>
            </p:spPr>
            <p:txBody>
              <a:bodyPr/>
              <a:lstStyle/>
              <a:p>
                <a:endParaRPr lang="en-US"/>
              </a:p>
            </p:txBody>
          </p:sp>
          <p:sp>
            <p:nvSpPr>
              <p:cNvPr id="119" name="Line 338"/>
              <p:cNvSpPr>
                <a:spLocks noChangeShapeType="1"/>
              </p:cNvSpPr>
              <p:nvPr/>
            </p:nvSpPr>
            <p:spPr bwMode="auto">
              <a:xfrm flipV="1">
                <a:off x="1542" y="1682"/>
                <a:ext cx="48" cy="48"/>
              </a:xfrm>
              <a:prstGeom prst="line">
                <a:avLst/>
              </a:prstGeom>
              <a:noFill/>
              <a:ln w="9525">
                <a:solidFill>
                  <a:schemeClr val="tx1"/>
                </a:solidFill>
                <a:round/>
                <a:headEnd/>
                <a:tailEnd/>
              </a:ln>
              <a:effectLst/>
            </p:spPr>
            <p:txBody>
              <a:bodyPr/>
              <a:lstStyle/>
              <a:p>
                <a:endParaRPr lang="en-US"/>
              </a:p>
            </p:txBody>
          </p:sp>
          <p:sp>
            <p:nvSpPr>
              <p:cNvPr id="120" name="Oval 339"/>
              <p:cNvSpPr>
                <a:spLocks noChangeArrowheads="1"/>
              </p:cNvSpPr>
              <p:nvPr/>
            </p:nvSpPr>
            <p:spPr bwMode="auto">
              <a:xfrm>
                <a:off x="1416" y="17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1" name="Oval 340"/>
              <p:cNvSpPr>
                <a:spLocks noChangeArrowheads="1"/>
              </p:cNvSpPr>
              <p:nvPr/>
            </p:nvSpPr>
            <p:spPr bwMode="auto">
              <a:xfrm>
                <a:off x="1563" y="165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2" name="Line 341"/>
              <p:cNvSpPr>
                <a:spLocks noChangeShapeType="1"/>
              </p:cNvSpPr>
              <p:nvPr/>
            </p:nvSpPr>
            <p:spPr bwMode="auto">
              <a:xfrm flipV="1">
                <a:off x="1779" y="1781"/>
                <a:ext cx="48" cy="48"/>
              </a:xfrm>
              <a:prstGeom prst="line">
                <a:avLst/>
              </a:prstGeom>
              <a:noFill/>
              <a:ln w="9525">
                <a:solidFill>
                  <a:schemeClr val="tx1"/>
                </a:solidFill>
                <a:round/>
                <a:headEnd/>
                <a:tailEnd/>
              </a:ln>
              <a:effectLst/>
            </p:spPr>
            <p:txBody>
              <a:bodyPr/>
              <a:lstStyle/>
              <a:p>
                <a:endParaRPr lang="en-US"/>
              </a:p>
            </p:txBody>
          </p:sp>
          <p:sp>
            <p:nvSpPr>
              <p:cNvPr id="123" name="Line 342"/>
              <p:cNvSpPr>
                <a:spLocks noChangeShapeType="1"/>
              </p:cNvSpPr>
              <p:nvPr/>
            </p:nvSpPr>
            <p:spPr bwMode="auto">
              <a:xfrm flipV="1">
                <a:off x="1827" y="1733"/>
                <a:ext cx="1" cy="48"/>
              </a:xfrm>
              <a:prstGeom prst="line">
                <a:avLst/>
              </a:prstGeom>
              <a:noFill/>
              <a:ln w="9525">
                <a:solidFill>
                  <a:schemeClr val="tx1"/>
                </a:solidFill>
                <a:round/>
                <a:headEnd/>
                <a:tailEnd/>
              </a:ln>
              <a:effectLst/>
            </p:spPr>
            <p:txBody>
              <a:bodyPr/>
              <a:lstStyle/>
              <a:p>
                <a:endParaRPr lang="en-US"/>
              </a:p>
            </p:txBody>
          </p:sp>
          <p:sp>
            <p:nvSpPr>
              <p:cNvPr id="124" name="Line 343"/>
              <p:cNvSpPr>
                <a:spLocks noChangeShapeType="1"/>
              </p:cNvSpPr>
              <p:nvPr/>
            </p:nvSpPr>
            <p:spPr bwMode="auto">
              <a:xfrm flipV="1">
                <a:off x="1875" y="1685"/>
                <a:ext cx="48" cy="48"/>
              </a:xfrm>
              <a:prstGeom prst="line">
                <a:avLst/>
              </a:prstGeom>
              <a:noFill/>
              <a:ln w="9525">
                <a:solidFill>
                  <a:schemeClr val="tx1"/>
                </a:solidFill>
                <a:round/>
                <a:headEnd/>
                <a:tailEnd/>
              </a:ln>
              <a:effectLst/>
            </p:spPr>
            <p:txBody>
              <a:bodyPr/>
              <a:lstStyle/>
              <a:p>
                <a:endParaRPr lang="en-US"/>
              </a:p>
            </p:txBody>
          </p:sp>
          <p:sp>
            <p:nvSpPr>
              <p:cNvPr id="125" name="Oval 344"/>
              <p:cNvSpPr>
                <a:spLocks noChangeArrowheads="1"/>
              </p:cNvSpPr>
              <p:nvPr/>
            </p:nvSpPr>
            <p:spPr bwMode="auto">
              <a:xfrm>
                <a:off x="1749" y="180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6" name="Oval 345"/>
              <p:cNvSpPr>
                <a:spLocks noChangeArrowheads="1"/>
              </p:cNvSpPr>
              <p:nvPr/>
            </p:nvSpPr>
            <p:spPr bwMode="auto">
              <a:xfrm>
                <a:off x="1896" y="165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27" name="Line 346"/>
              <p:cNvSpPr>
                <a:spLocks noChangeShapeType="1"/>
              </p:cNvSpPr>
              <p:nvPr/>
            </p:nvSpPr>
            <p:spPr bwMode="auto">
              <a:xfrm flipV="1">
                <a:off x="2118" y="1775"/>
                <a:ext cx="48" cy="48"/>
              </a:xfrm>
              <a:prstGeom prst="line">
                <a:avLst/>
              </a:prstGeom>
              <a:noFill/>
              <a:ln w="9525">
                <a:solidFill>
                  <a:schemeClr val="tx1"/>
                </a:solidFill>
                <a:round/>
                <a:headEnd/>
                <a:tailEnd/>
              </a:ln>
              <a:effectLst/>
            </p:spPr>
            <p:txBody>
              <a:bodyPr/>
              <a:lstStyle/>
              <a:p>
                <a:endParaRPr lang="en-US"/>
              </a:p>
            </p:txBody>
          </p:sp>
          <p:sp>
            <p:nvSpPr>
              <p:cNvPr id="128" name="Line 347"/>
              <p:cNvSpPr>
                <a:spLocks noChangeShapeType="1"/>
              </p:cNvSpPr>
              <p:nvPr/>
            </p:nvSpPr>
            <p:spPr bwMode="auto">
              <a:xfrm flipV="1">
                <a:off x="2166" y="1727"/>
                <a:ext cx="1" cy="48"/>
              </a:xfrm>
              <a:prstGeom prst="line">
                <a:avLst/>
              </a:prstGeom>
              <a:noFill/>
              <a:ln w="9525">
                <a:solidFill>
                  <a:schemeClr val="tx1"/>
                </a:solidFill>
                <a:round/>
                <a:headEnd/>
                <a:tailEnd/>
              </a:ln>
              <a:effectLst/>
            </p:spPr>
            <p:txBody>
              <a:bodyPr/>
              <a:lstStyle/>
              <a:p>
                <a:endParaRPr lang="en-US"/>
              </a:p>
            </p:txBody>
          </p:sp>
          <p:sp>
            <p:nvSpPr>
              <p:cNvPr id="129" name="Line 348"/>
              <p:cNvSpPr>
                <a:spLocks noChangeShapeType="1"/>
              </p:cNvSpPr>
              <p:nvPr/>
            </p:nvSpPr>
            <p:spPr bwMode="auto">
              <a:xfrm flipV="1">
                <a:off x="2214" y="1679"/>
                <a:ext cx="48" cy="48"/>
              </a:xfrm>
              <a:prstGeom prst="line">
                <a:avLst/>
              </a:prstGeom>
              <a:noFill/>
              <a:ln w="9525">
                <a:solidFill>
                  <a:schemeClr val="tx1"/>
                </a:solidFill>
                <a:round/>
                <a:headEnd/>
                <a:tailEnd/>
              </a:ln>
              <a:effectLst/>
            </p:spPr>
            <p:txBody>
              <a:bodyPr/>
              <a:lstStyle/>
              <a:p>
                <a:endParaRPr lang="en-US"/>
              </a:p>
            </p:txBody>
          </p:sp>
          <p:sp>
            <p:nvSpPr>
              <p:cNvPr id="130" name="Oval 349"/>
              <p:cNvSpPr>
                <a:spLocks noChangeArrowheads="1"/>
              </p:cNvSpPr>
              <p:nvPr/>
            </p:nvSpPr>
            <p:spPr bwMode="auto">
              <a:xfrm>
                <a:off x="2088" y="179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31" name="Oval 350"/>
              <p:cNvSpPr>
                <a:spLocks noChangeArrowheads="1"/>
              </p:cNvSpPr>
              <p:nvPr/>
            </p:nvSpPr>
            <p:spPr bwMode="auto">
              <a:xfrm>
                <a:off x="2235" y="165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32" name="Line 351"/>
              <p:cNvSpPr>
                <a:spLocks noChangeShapeType="1"/>
              </p:cNvSpPr>
              <p:nvPr/>
            </p:nvSpPr>
            <p:spPr bwMode="auto">
              <a:xfrm flipV="1">
                <a:off x="1104" y="2018"/>
                <a:ext cx="48" cy="48"/>
              </a:xfrm>
              <a:prstGeom prst="line">
                <a:avLst/>
              </a:prstGeom>
              <a:noFill/>
              <a:ln w="9525">
                <a:solidFill>
                  <a:schemeClr val="tx1"/>
                </a:solidFill>
                <a:round/>
                <a:headEnd/>
                <a:tailEnd/>
              </a:ln>
              <a:effectLst/>
            </p:spPr>
            <p:txBody>
              <a:bodyPr/>
              <a:lstStyle/>
              <a:p>
                <a:endParaRPr lang="en-US"/>
              </a:p>
            </p:txBody>
          </p:sp>
          <p:sp>
            <p:nvSpPr>
              <p:cNvPr id="133" name="Line 352"/>
              <p:cNvSpPr>
                <a:spLocks noChangeShapeType="1"/>
              </p:cNvSpPr>
              <p:nvPr/>
            </p:nvSpPr>
            <p:spPr bwMode="auto">
              <a:xfrm flipV="1">
                <a:off x="1152" y="1970"/>
                <a:ext cx="1" cy="48"/>
              </a:xfrm>
              <a:prstGeom prst="line">
                <a:avLst/>
              </a:prstGeom>
              <a:noFill/>
              <a:ln w="9525">
                <a:solidFill>
                  <a:schemeClr val="tx1"/>
                </a:solidFill>
                <a:round/>
                <a:headEnd/>
                <a:tailEnd/>
              </a:ln>
              <a:effectLst/>
            </p:spPr>
            <p:txBody>
              <a:bodyPr/>
              <a:lstStyle/>
              <a:p>
                <a:endParaRPr lang="en-US"/>
              </a:p>
            </p:txBody>
          </p:sp>
          <p:sp>
            <p:nvSpPr>
              <p:cNvPr id="134" name="Line 353"/>
              <p:cNvSpPr>
                <a:spLocks noChangeShapeType="1"/>
              </p:cNvSpPr>
              <p:nvPr/>
            </p:nvSpPr>
            <p:spPr bwMode="auto">
              <a:xfrm flipV="1">
                <a:off x="1200" y="1922"/>
                <a:ext cx="48" cy="48"/>
              </a:xfrm>
              <a:prstGeom prst="line">
                <a:avLst/>
              </a:prstGeom>
              <a:noFill/>
              <a:ln w="9525">
                <a:solidFill>
                  <a:schemeClr val="tx1"/>
                </a:solidFill>
                <a:round/>
                <a:headEnd/>
                <a:tailEnd/>
              </a:ln>
              <a:effectLst/>
            </p:spPr>
            <p:txBody>
              <a:bodyPr/>
              <a:lstStyle/>
              <a:p>
                <a:endParaRPr lang="en-US"/>
              </a:p>
            </p:txBody>
          </p:sp>
          <p:sp>
            <p:nvSpPr>
              <p:cNvPr id="135" name="Oval 354"/>
              <p:cNvSpPr>
                <a:spLocks noChangeArrowheads="1"/>
              </p:cNvSpPr>
              <p:nvPr/>
            </p:nvSpPr>
            <p:spPr bwMode="auto">
              <a:xfrm>
                <a:off x="1074" y="203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36" name="Oval 355"/>
              <p:cNvSpPr>
                <a:spLocks noChangeArrowheads="1"/>
              </p:cNvSpPr>
              <p:nvPr/>
            </p:nvSpPr>
            <p:spPr bwMode="auto">
              <a:xfrm>
                <a:off x="1221" y="189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37" name="Line 356"/>
              <p:cNvSpPr>
                <a:spLocks noChangeShapeType="1"/>
              </p:cNvSpPr>
              <p:nvPr/>
            </p:nvSpPr>
            <p:spPr bwMode="auto">
              <a:xfrm flipV="1">
                <a:off x="1443" y="2018"/>
                <a:ext cx="48" cy="48"/>
              </a:xfrm>
              <a:prstGeom prst="line">
                <a:avLst/>
              </a:prstGeom>
              <a:noFill/>
              <a:ln w="9525">
                <a:solidFill>
                  <a:schemeClr val="tx1"/>
                </a:solidFill>
                <a:round/>
                <a:headEnd/>
                <a:tailEnd/>
              </a:ln>
              <a:effectLst/>
            </p:spPr>
            <p:txBody>
              <a:bodyPr/>
              <a:lstStyle/>
              <a:p>
                <a:endParaRPr lang="en-US"/>
              </a:p>
            </p:txBody>
          </p:sp>
          <p:sp>
            <p:nvSpPr>
              <p:cNvPr id="138" name="Line 357"/>
              <p:cNvSpPr>
                <a:spLocks noChangeShapeType="1"/>
              </p:cNvSpPr>
              <p:nvPr/>
            </p:nvSpPr>
            <p:spPr bwMode="auto">
              <a:xfrm flipV="1">
                <a:off x="1491" y="1970"/>
                <a:ext cx="1" cy="48"/>
              </a:xfrm>
              <a:prstGeom prst="line">
                <a:avLst/>
              </a:prstGeom>
              <a:noFill/>
              <a:ln w="9525">
                <a:solidFill>
                  <a:schemeClr val="tx1"/>
                </a:solidFill>
                <a:round/>
                <a:headEnd/>
                <a:tailEnd/>
              </a:ln>
              <a:effectLst/>
            </p:spPr>
            <p:txBody>
              <a:bodyPr/>
              <a:lstStyle/>
              <a:p>
                <a:endParaRPr lang="en-US"/>
              </a:p>
            </p:txBody>
          </p:sp>
          <p:sp>
            <p:nvSpPr>
              <p:cNvPr id="139" name="Line 358"/>
              <p:cNvSpPr>
                <a:spLocks noChangeShapeType="1"/>
              </p:cNvSpPr>
              <p:nvPr/>
            </p:nvSpPr>
            <p:spPr bwMode="auto">
              <a:xfrm flipV="1">
                <a:off x="1539" y="1922"/>
                <a:ext cx="48" cy="48"/>
              </a:xfrm>
              <a:prstGeom prst="line">
                <a:avLst/>
              </a:prstGeom>
              <a:noFill/>
              <a:ln w="9525">
                <a:solidFill>
                  <a:schemeClr val="tx1"/>
                </a:solidFill>
                <a:round/>
                <a:headEnd/>
                <a:tailEnd/>
              </a:ln>
              <a:effectLst/>
            </p:spPr>
            <p:txBody>
              <a:bodyPr/>
              <a:lstStyle/>
              <a:p>
                <a:endParaRPr lang="en-US"/>
              </a:p>
            </p:txBody>
          </p:sp>
          <p:sp>
            <p:nvSpPr>
              <p:cNvPr id="140" name="Oval 359"/>
              <p:cNvSpPr>
                <a:spLocks noChangeArrowheads="1"/>
              </p:cNvSpPr>
              <p:nvPr/>
            </p:nvSpPr>
            <p:spPr bwMode="auto">
              <a:xfrm>
                <a:off x="1413" y="203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41" name="Oval 360"/>
              <p:cNvSpPr>
                <a:spLocks noChangeArrowheads="1"/>
              </p:cNvSpPr>
              <p:nvPr/>
            </p:nvSpPr>
            <p:spPr bwMode="auto">
              <a:xfrm>
                <a:off x="1560" y="189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42" name="Line 361"/>
              <p:cNvSpPr>
                <a:spLocks noChangeShapeType="1"/>
              </p:cNvSpPr>
              <p:nvPr/>
            </p:nvSpPr>
            <p:spPr bwMode="auto">
              <a:xfrm flipV="1">
                <a:off x="1776" y="2021"/>
                <a:ext cx="48" cy="48"/>
              </a:xfrm>
              <a:prstGeom prst="line">
                <a:avLst/>
              </a:prstGeom>
              <a:noFill/>
              <a:ln w="9525">
                <a:solidFill>
                  <a:schemeClr val="tx1"/>
                </a:solidFill>
                <a:round/>
                <a:headEnd/>
                <a:tailEnd/>
              </a:ln>
              <a:effectLst/>
            </p:spPr>
            <p:txBody>
              <a:bodyPr/>
              <a:lstStyle/>
              <a:p>
                <a:endParaRPr lang="en-US"/>
              </a:p>
            </p:txBody>
          </p:sp>
          <p:sp>
            <p:nvSpPr>
              <p:cNvPr id="143" name="Line 362"/>
              <p:cNvSpPr>
                <a:spLocks noChangeShapeType="1"/>
              </p:cNvSpPr>
              <p:nvPr/>
            </p:nvSpPr>
            <p:spPr bwMode="auto">
              <a:xfrm flipV="1">
                <a:off x="1824" y="1973"/>
                <a:ext cx="1" cy="48"/>
              </a:xfrm>
              <a:prstGeom prst="line">
                <a:avLst/>
              </a:prstGeom>
              <a:noFill/>
              <a:ln w="9525">
                <a:solidFill>
                  <a:schemeClr val="tx1"/>
                </a:solidFill>
                <a:round/>
                <a:headEnd/>
                <a:tailEnd/>
              </a:ln>
              <a:effectLst/>
            </p:spPr>
            <p:txBody>
              <a:bodyPr/>
              <a:lstStyle/>
              <a:p>
                <a:endParaRPr lang="en-US"/>
              </a:p>
            </p:txBody>
          </p:sp>
          <p:sp>
            <p:nvSpPr>
              <p:cNvPr id="144" name="Line 363"/>
              <p:cNvSpPr>
                <a:spLocks noChangeShapeType="1"/>
              </p:cNvSpPr>
              <p:nvPr/>
            </p:nvSpPr>
            <p:spPr bwMode="auto">
              <a:xfrm flipV="1">
                <a:off x="1872" y="1925"/>
                <a:ext cx="48" cy="48"/>
              </a:xfrm>
              <a:prstGeom prst="line">
                <a:avLst/>
              </a:prstGeom>
              <a:noFill/>
              <a:ln w="9525">
                <a:solidFill>
                  <a:schemeClr val="tx1"/>
                </a:solidFill>
                <a:round/>
                <a:headEnd/>
                <a:tailEnd/>
              </a:ln>
              <a:effectLst/>
            </p:spPr>
            <p:txBody>
              <a:bodyPr/>
              <a:lstStyle/>
              <a:p>
                <a:endParaRPr lang="en-US"/>
              </a:p>
            </p:txBody>
          </p:sp>
          <p:sp>
            <p:nvSpPr>
              <p:cNvPr id="145" name="Oval 364"/>
              <p:cNvSpPr>
                <a:spLocks noChangeArrowheads="1"/>
              </p:cNvSpPr>
              <p:nvPr/>
            </p:nvSpPr>
            <p:spPr bwMode="auto">
              <a:xfrm>
                <a:off x="1746" y="204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46" name="Oval 365"/>
              <p:cNvSpPr>
                <a:spLocks noChangeArrowheads="1"/>
              </p:cNvSpPr>
              <p:nvPr/>
            </p:nvSpPr>
            <p:spPr bwMode="auto">
              <a:xfrm>
                <a:off x="1893" y="189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47" name="Line 366"/>
              <p:cNvSpPr>
                <a:spLocks noChangeShapeType="1"/>
              </p:cNvSpPr>
              <p:nvPr/>
            </p:nvSpPr>
            <p:spPr bwMode="auto">
              <a:xfrm flipV="1">
                <a:off x="2115" y="2015"/>
                <a:ext cx="48" cy="48"/>
              </a:xfrm>
              <a:prstGeom prst="line">
                <a:avLst/>
              </a:prstGeom>
              <a:noFill/>
              <a:ln w="9525">
                <a:solidFill>
                  <a:schemeClr val="tx1"/>
                </a:solidFill>
                <a:round/>
                <a:headEnd/>
                <a:tailEnd/>
              </a:ln>
              <a:effectLst/>
            </p:spPr>
            <p:txBody>
              <a:bodyPr/>
              <a:lstStyle/>
              <a:p>
                <a:endParaRPr lang="en-US"/>
              </a:p>
            </p:txBody>
          </p:sp>
          <p:sp>
            <p:nvSpPr>
              <p:cNvPr id="148" name="Line 367"/>
              <p:cNvSpPr>
                <a:spLocks noChangeShapeType="1"/>
              </p:cNvSpPr>
              <p:nvPr/>
            </p:nvSpPr>
            <p:spPr bwMode="auto">
              <a:xfrm flipV="1">
                <a:off x="2163" y="1967"/>
                <a:ext cx="1" cy="48"/>
              </a:xfrm>
              <a:prstGeom prst="line">
                <a:avLst/>
              </a:prstGeom>
              <a:noFill/>
              <a:ln w="9525">
                <a:solidFill>
                  <a:schemeClr val="tx1"/>
                </a:solidFill>
                <a:round/>
                <a:headEnd/>
                <a:tailEnd/>
              </a:ln>
              <a:effectLst/>
            </p:spPr>
            <p:txBody>
              <a:bodyPr/>
              <a:lstStyle/>
              <a:p>
                <a:endParaRPr lang="en-US"/>
              </a:p>
            </p:txBody>
          </p:sp>
          <p:sp>
            <p:nvSpPr>
              <p:cNvPr id="149" name="Line 368"/>
              <p:cNvSpPr>
                <a:spLocks noChangeShapeType="1"/>
              </p:cNvSpPr>
              <p:nvPr/>
            </p:nvSpPr>
            <p:spPr bwMode="auto">
              <a:xfrm flipV="1">
                <a:off x="2211" y="1919"/>
                <a:ext cx="48" cy="48"/>
              </a:xfrm>
              <a:prstGeom prst="line">
                <a:avLst/>
              </a:prstGeom>
              <a:noFill/>
              <a:ln w="9525">
                <a:solidFill>
                  <a:schemeClr val="tx1"/>
                </a:solidFill>
                <a:round/>
                <a:headEnd/>
                <a:tailEnd/>
              </a:ln>
              <a:effectLst/>
            </p:spPr>
            <p:txBody>
              <a:bodyPr/>
              <a:lstStyle/>
              <a:p>
                <a:endParaRPr lang="en-US"/>
              </a:p>
            </p:txBody>
          </p:sp>
          <p:sp>
            <p:nvSpPr>
              <p:cNvPr id="150" name="Oval 369"/>
              <p:cNvSpPr>
                <a:spLocks noChangeArrowheads="1"/>
              </p:cNvSpPr>
              <p:nvPr/>
            </p:nvSpPr>
            <p:spPr bwMode="auto">
              <a:xfrm>
                <a:off x="2085" y="203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51" name="Oval 370"/>
              <p:cNvSpPr>
                <a:spLocks noChangeArrowheads="1"/>
              </p:cNvSpPr>
              <p:nvPr/>
            </p:nvSpPr>
            <p:spPr bwMode="auto">
              <a:xfrm>
                <a:off x="2232" y="189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grpSp>
        <p:sp>
          <p:nvSpPr>
            <p:cNvPr id="9" name="Line 371"/>
            <p:cNvSpPr>
              <a:spLocks noChangeShapeType="1"/>
            </p:cNvSpPr>
            <p:nvPr/>
          </p:nvSpPr>
          <p:spPr bwMode="auto">
            <a:xfrm>
              <a:off x="3120" y="2556"/>
              <a:ext cx="1392" cy="0"/>
            </a:xfrm>
            <a:prstGeom prst="line">
              <a:avLst/>
            </a:prstGeom>
            <a:noFill/>
            <a:ln w="9525">
              <a:solidFill>
                <a:schemeClr val="tx1"/>
              </a:solidFill>
              <a:round/>
              <a:headEnd/>
              <a:tailEnd/>
            </a:ln>
            <a:effectLst/>
          </p:spPr>
          <p:txBody>
            <a:bodyPr/>
            <a:lstStyle/>
            <a:p>
              <a:endParaRPr lang="en-US"/>
            </a:p>
          </p:txBody>
        </p:sp>
        <p:sp>
          <p:nvSpPr>
            <p:cNvPr id="10" name="Line 372"/>
            <p:cNvSpPr>
              <a:spLocks noChangeShapeType="1"/>
            </p:cNvSpPr>
            <p:nvPr/>
          </p:nvSpPr>
          <p:spPr bwMode="auto">
            <a:xfrm>
              <a:off x="3120" y="2796"/>
              <a:ext cx="1392" cy="0"/>
            </a:xfrm>
            <a:prstGeom prst="line">
              <a:avLst/>
            </a:prstGeom>
            <a:noFill/>
            <a:ln w="9525">
              <a:solidFill>
                <a:schemeClr val="tx1"/>
              </a:solidFill>
              <a:round/>
              <a:headEnd/>
              <a:tailEnd/>
            </a:ln>
            <a:effectLst/>
          </p:spPr>
          <p:txBody>
            <a:bodyPr/>
            <a:lstStyle/>
            <a:p>
              <a:endParaRPr lang="en-US"/>
            </a:p>
          </p:txBody>
        </p:sp>
        <p:sp>
          <p:nvSpPr>
            <p:cNvPr id="11" name="Line 373"/>
            <p:cNvSpPr>
              <a:spLocks noChangeShapeType="1"/>
            </p:cNvSpPr>
            <p:nvPr/>
          </p:nvSpPr>
          <p:spPr bwMode="auto">
            <a:xfrm>
              <a:off x="3120" y="3036"/>
              <a:ext cx="1392" cy="0"/>
            </a:xfrm>
            <a:prstGeom prst="line">
              <a:avLst/>
            </a:prstGeom>
            <a:noFill/>
            <a:ln w="9525">
              <a:solidFill>
                <a:schemeClr val="tx1"/>
              </a:solidFill>
              <a:round/>
              <a:headEnd/>
              <a:tailEnd/>
            </a:ln>
            <a:effectLst/>
          </p:spPr>
          <p:txBody>
            <a:bodyPr/>
            <a:lstStyle/>
            <a:p>
              <a:endParaRPr lang="en-US"/>
            </a:p>
          </p:txBody>
        </p:sp>
        <p:sp>
          <p:nvSpPr>
            <p:cNvPr id="12" name="Line 374"/>
            <p:cNvSpPr>
              <a:spLocks noChangeShapeType="1"/>
            </p:cNvSpPr>
            <p:nvPr/>
          </p:nvSpPr>
          <p:spPr bwMode="auto">
            <a:xfrm>
              <a:off x="3504" y="2316"/>
              <a:ext cx="0" cy="720"/>
            </a:xfrm>
            <a:prstGeom prst="line">
              <a:avLst/>
            </a:prstGeom>
            <a:noFill/>
            <a:ln w="9525">
              <a:solidFill>
                <a:schemeClr val="tx1"/>
              </a:solidFill>
              <a:round/>
              <a:headEnd/>
              <a:tailEnd/>
            </a:ln>
            <a:effectLst/>
          </p:spPr>
          <p:txBody>
            <a:bodyPr/>
            <a:lstStyle/>
            <a:p>
              <a:endParaRPr lang="en-US"/>
            </a:p>
          </p:txBody>
        </p:sp>
        <p:sp>
          <p:nvSpPr>
            <p:cNvPr id="13" name="Line 375"/>
            <p:cNvSpPr>
              <a:spLocks noChangeShapeType="1"/>
            </p:cNvSpPr>
            <p:nvPr/>
          </p:nvSpPr>
          <p:spPr bwMode="auto">
            <a:xfrm>
              <a:off x="3840" y="2316"/>
              <a:ext cx="0" cy="720"/>
            </a:xfrm>
            <a:prstGeom prst="line">
              <a:avLst/>
            </a:prstGeom>
            <a:noFill/>
            <a:ln w="9525">
              <a:solidFill>
                <a:schemeClr val="tx1"/>
              </a:solidFill>
              <a:round/>
              <a:headEnd/>
              <a:tailEnd/>
            </a:ln>
            <a:effectLst/>
          </p:spPr>
          <p:txBody>
            <a:bodyPr/>
            <a:lstStyle/>
            <a:p>
              <a:endParaRPr lang="en-US"/>
            </a:p>
          </p:txBody>
        </p:sp>
        <p:sp>
          <p:nvSpPr>
            <p:cNvPr id="14" name="Line 376"/>
            <p:cNvSpPr>
              <a:spLocks noChangeShapeType="1"/>
            </p:cNvSpPr>
            <p:nvPr/>
          </p:nvSpPr>
          <p:spPr bwMode="auto">
            <a:xfrm>
              <a:off x="4176" y="2316"/>
              <a:ext cx="0" cy="720"/>
            </a:xfrm>
            <a:prstGeom prst="line">
              <a:avLst/>
            </a:prstGeom>
            <a:noFill/>
            <a:ln w="9525">
              <a:solidFill>
                <a:schemeClr val="tx1"/>
              </a:solidFill>
              <a:round/>
              <a:headEnd/>
              <a:tailEnd/>
            </a:ln>
            <a:effectLst/>
          </p:spPr>
          <p:txBody>
            <a:bodyPr/>
            <a:lstStyle/>
            <a:p>
              <a:endParaRPr lang="en-US"/>
            </a:p>
          </p:txBody>
        </p:sp>
        <p:sp>
          <p:nvSpPr>
            <p:cNvPr id="15" name="Line 377"/>
            <p:cNvSpPr>
              <a:spLocks noChangeShapeType="1"/>
            </p:cNvSpPr>
            <p:nvPr/>
          </p:nvSpPr>
          <p:spPr bwMode="auto">
            <a:xfrm>
              <a:off x="4512" y="2316"/>
              <a:ext cx="0" cy="720"/>
            </a:xfrm>
            <a:prstGeom prst="line">
              <a:avLst/>
            </a:prstGeom>
            <a:noFill/>
            <a:ln w="9525">
              <a:solidFill>
                <a:schemeClr val="tx1"/>
              </a:solidFill>
              <a:round/>
              <a:headEnd/>
              <a:tailEnd/>
            </a:ln>
            <a:effectLst/>
          </p:spPr>
          <p:txBody>
            <a:bodyPr/>
            <a:lstStyle/>
            <a:p>
              <a:endParaRPr lang="en-US"/>
            </a:p>
          </p:txBody>
        </p:sp>
        <p:sp>
          <p:nvSpPr>
            <p:cNvPr id="16" name="Line 378"/>
            <p:cNvSpPr>
              <a:spLocks noChangeShapeType="1"/>
            </p:cNvSpPr>
            <p:nvPr/>
          </p:nvSpPr>
          <p:spPr bwMode="auto">
            <a:xfrm flipV="1">
              <a:off x="3360" y="2508"/>
              <a:ext cx="48" cy="48"/>
            </a:xfrm>
            <a:prstGeom prst="line">
              <a:avLst/>
            </a:prstGeom>
            <a:noFill/>
            <a:ln w="9525">
              <a:solidFill>
                <a:schemeClr val="tx1"/>
              </a:solidFill>
              <a:round/>
              <a:headEnd/>
              <a:tailEnd/>
            </a:ln>
            <a:effectLst/>
          </p:spPr>
          <p:txBody>
            <a:bodyPr/>
            <a:lstStyle/>
            <a:p>
              <a:endParaRPr lang="en-US"/>
            </a:p>
          </p:txBody>
        </p:sp>
        <p:sp>
          <p:nvSpPr>
            <p:cNvPr id="17" name="Line 379"/>
            <p:cNvSpPr>
              <a:spLocks noChangeShapeType="1"/>
            </p:cNvSpPr>
            <p:nvPr/>
          </p:nvSpPr>
          <p:spPr bwMode="auto">
            <a:xfrm flipV="1">
              <a:off x="3408" y="2460"/>
              <a:ext cx="1" cy="48"/>
            </a:xfrm>
            <a:prstGeom prst="line">
              <a:avLst/>
            </a:prstGeom>
            <a:noFill/>
            <a:ln w="9525">
              <a:solidFill>
                <a:schemeClr val="tx1"/>
              </a:solidFill>
              <a:round/>
              <a:headEnd/>
              <a:tailEnd/>
            </a:ln>
            <a:effectLst/>
          </p:spPr>
          <p:txBody>
            <a:bodyPr/>
            <a:lstStyle/>
            <a:p>
              <a:endParaRPr lang="en-US"/>
            </a:p>
          </p:txBody>
        </p:sp>
        <p:sp>
          <p:nvSpPr>
            <p:cNvPr id="18" name="Line 380"/>
            <p:cNvSpPr>
              <a:spLocks noChangeShapeType="1"/>
            </p:cNvSpPr>
            <p:nvPr/>
          </p:nvSpPr>
          <p:spPr bwMode="auto">
            <a:xfrm flipV="1">
              <a:off x="3456" y="2412"/>
              <a:ext cx="48" cy="48"/>
            </a:xfrm>
            <a:prstGeom prst="line">
              <a:avLst/>
            </a:prstGeom>
            <a:noFill/>
            <a:ln w="9525">
              <a:solidFill>
                <a:schemeClr val="tx1"/>
              </a:solidFill>
              <a:round/>
              <a:headEnd/>
              <a:tailEnd/>
            </a:ln>
            <a:effectLst/>
          </p:spPr>
          <p:txBody>
            <a:bodyPr/>
            <a:lstStyle/>
            <a:p>
              <a:endParaRPr lang="en-US"/>
            </a:p>
          </p:txBody>
        </p:sp>
        <p:sp>
          <p:nvSpPr>
            <p:cNvPr id="19" name="Oval 381"/>
            <p:cNvSpPr>
              <a:spLocks noChangeArrowheads="1"/>
            </p:cNvSpPr>
            <p:nvPr/>
          </p:nvSpPr>
          <p:spPr bwMode="auto">
            <a:xfrm>
              <a:off x="3331" y="252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0" name="Oval 382"/>
            <p:cNvSpPr>
              <a:spLocks noChangeArrowheads="1"/>
            </p:cNvSpPr>
            <p:nvPr/>
          </p:nvSpPr>
          <p:spPr bwMode="auto">
            <a:xfrm>
              <a:off x="3477" y="238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1" name="Line 383"/>
            <p:cNvSpPr>
              <a:spLocks noChangeShapeType="1"/>
            </p:cNvSpPr>
            <p:nvPr/>
          </p:nvSpPr>
          <p:spPr bwMode="auto">
            <a:xfrm flipV="1">
              <a:off x="3699" y="2508"/>
              <a:ext cx="48" cy="48"/>
            </a:xfrm>
            <a:prstGeom prst="line">
              <a:avLst/>
            </a:prstGeom>
            <a:noFill/>
            <a:ln w="9525">
              <a:solidFill>
                <a:schemeClr val="tx1"/>
              </a:solidFill>
              <a:round/>
              <a:headEnd/>
              <a:tailEnd/>
            </a:ln>
            <a:effectLst/>
          </p:spPr>
          <p:txBody>
            <a:bodyPr/>
            <a:lstStyle/>
            <a:p>
              <a:endParaRPr lang="en-US"/>
            </a:p>
          </p:txBody>
        </p:sp>
        <p:sp>
          <p:nvSpPr>
            <p:cNvPr id="22" name="Line 384"/>
            <p:cNvSpPr>
              <a:spLocks noChangeShapeType="1"/>
            </p:cNvSpPr>
            <p:nvPr/>
          </p:nvSpPr>
          <p:spPr bwMode="auto">
            <a:xfrm flipV="1">
              <a:off x="3747" y="2460"/>
              <a:ext cx="1" cy="48"/>
            </a:xfrm>
            <a:prstGeom prst="line">
              <a:avLst/>
            </a:prstGeom>
            <a:noFill/>
            <a:ln w="9525">
              <a:solidFill>
                <a:schemeClr val="tx1"/>
              </a:solidFill>
              <a:round/>
              <a:headEnd/>
              <a:tailEnd/>
            </a:ln>
            <a:effectLst/>
          </p:spPr>
          <p:txBody>
            <a:bodyPr/>
            <a:lstStyle/>
            <a:p>
              <a:endParaRPr lang="en-US"/>
            </a:p>
          </p:txBody>
        </p:sp>
        <p:sp>
          <p:nvSpPr>
            <p:cNvPr id="23" name="Line 385"/>
            <p:cNvSpPr>
              <a:spLocks noChangeShapeType="1"/>
            </p:cNvSpPr>
            <p:nvPr/>
          </p:nvSpPr>
          <p:spPr bwMode="auto">
            <a:xfrm flipV="1">
              <a:off x="3795" y="2412"/>
              <a:ext cx="48" cy="48"/>
            </a:xfrm>
            <a:prstGeom prst="line">
              <a:avLst/>
            </a:prstGeom>
            <a:noFill/>
            <a:ln w="9525">
              <a:solidFill>
                <a:schemeClr val="tx1"/>
              </a:solidFill>
              <a:round/>
              <a:headEnd/>
              <a:tailEnd/>
            </a:ln>
            <a:effectLst/>
          </p:spPr>
          <p:txBody>
            <a:bodyPr/>
            <a:lstStyle/>
            <a:p>
              <a:endParaRPr lang="en-US"/>
            </a:p>
          </p:txBody>
        </p:sp>
        <p:sp>
          <p:nvSpPr>
            <p:cNvPr id="24" name="Oval 386"/>
            <p:cNvSpPr>
              <a:spLocks noChangeArrowheads="1"/>
            </p:cNvSpPr>
            <p:nvPr/>
          </p:nvSpPr>
          <p:spPr bwMode="auto">
            <a:xfrm>
              <a:off x="3669" y="252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5" name="Oval 387"/>
            <p:cNvSpPr>
              <a:spLocks noChangeArrowheads="1"/>
            </p:cNvSpPr>
            <p:nvPr/>
          </p:nvSpPr>
          <p:spPr bwMode="auto">
            <a:xfrm>
              <a:off x="3816" y="238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6" name="Line 388"/>
            <p:cNvSpPr>
              <a:spLocks noChangeShapeType="1"/>
            </p:cNvSpPr>
            <p:nvPr/>
          </p:nvSpPr>
          <p:spPr bwMode="auto">
            <a:xfrm flipV="1">
              <a:off x="4032" y="2511"/>
              <a:ext cx="48" cy="48"/>
            </a:xfrm>
            <a:prstGeom prst="line">
              <a:avLst/>
            </a:prstGeom>
            <a:noFill/>
            <a:ln w="9525">
              <a:solidFill>
                <a:schemeClr val="tx1"/>
              </a:solidFill>
              <a:round/>
              <a:headEnd/>
              <a:tailEnd/>
            </a:ln>
            <a:effectLst/>
          </p:spPr>
          <p:txBody>
            <a:bodyPr/>
            <a:lstStyle/>
            <a:p>
              <a:endParaRPr lang="en-US"/>
            </a:p>
          </p:txBody>
        </p:sp>
        <p:sp>
          <p:nvSpPr>
            <p:cNvPr id="27" name="Line 389"/>
            <p:cNvSpPr>
              <a:spLocks noChangeShapeType="1"/>
            </p:cNvSpPr>
            <p:nvPr/>
          </p:nvSpPr>
          <p:spPr bwMode="auto">
            <a:xfrm flipV="1">
              <a:off x="4080" y="2463"/>
              <a:ext cx="1" cy="48"/>
            </a:xfrm>
            <a:prstGeom prst="line">
              <a:avLst/>
            </a:prstGeom>
            <a:noFill/>
            <a:ln w="9525">
              <a:solidFill>
                <a:schemeClr val="tx1"/>
              </a:solidFill>
              <a:round/>
              <a:headEnd/>
              <a:tailEnd/>
            </a:ln>
            <a:effectLst/>
          </p:spPr>
          <p:txBody>
            <a:bodyPr/>
            <a:lstStyle/>
            <a:p>
              <a:endParaRPr lang="en-US"/>
            </a:p>
          </p:txBody>
        </p:sp>
        <p:sp>
          <p:nvSpPr>
            <p:cNvPr id="28" name="Line 390"/>
            <p:cNvSpPr>
              <a:spLocks noChangeShapeType="1"/>
            </p:cNvSpPr>
            <p:nvPr/>
          </p:nvSpPr>
          <p:spPr bwMode="auto">
            <a:xfrm flipV="1">
              <a:off x="4128" y="2415"/>
              <a:ext cx="48" cy="48"/>
            </a:xfrm>
            <a:prstGeom prst="line">
              <a:avLst/>
            </a:prstGeom>
            <a:noFill/>
            <a:ln w="9525">
              <a:solidFill>
                <a:schemeClr val="tx1"/>
              </a:solidFill>
              <a:round/>
              <a:headEnd/>
              <a:tailEnd/>
            </a:ln>
            <a:effectLst/>
          </p:spPr>
          <p:txBody>
            <a:bodyPr/>
            <a:lstStyle/>
            <a:p>
              <a:endParaRPr lang="en-US"/>
            </a:p>
          </p:txBody>
        </p:sp>
        <p:sp>
          <p:nvSpPr>
            <p:cNvPr id="29" name="Oval 391"/>
            <p:cNvSpPr>
              <a:spLocks noChangeArrowheads="1"/>
            </p:cNvSpPr>
            <p:nvPr/>
          </p:nvSpPr>
          <p:spPr bwMode="auto">
            <a:xfrm>
              <a:off x="4003" y="253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0" name="Oval 392"/>
            <p:cNvSpPr>
              <a:spLocks noChangeArrowheads="1"/>
            </p:cNvSpPr>
            <p:nvPr/>
          </p:nvSpPr>
          <p:spPr bwMode="auto">
            <a:xfrm>
              <a:off x="4149" y="238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1" name="Line 393"/>
            <p:cNvSpPr>
              <a:spLocks noChangeShapeType="1"/>
            </p:cNvSpPr>
            <p:nvPr/>
          </p:nvSpPr>
          <p:spPr bwMode="auto">
            <a:xfrm flipV="1">
              <a:off x="4371" y="2505"/>
              <a:ext cx="48" cy="48"/>
            </a:xfrm>
            <a:prstGeom prst="line">
              <a:avLst/>
            </a:prstGeom>
            <a:noFill/>
            <a:ln w="9525">
              <a:solidFill>
                <a:schemeClr val="tx1"/>
              </a:solidFill>
              <a:round/>
              <a:headEnd/>
              <a:tailEnd/>
            </a:ln>
            <a:effectLst/>
          </p:spPr>
          <p:txBody>
            <a:bodyPr/>
            <a:lstStyle/>
            <a:p>
              <a:endParaRPr lang="en-US"/>
            </a:p>
          </p:txBody>
        </p:sp>
        <p:sp>
          <p:nvSpPr>
            <p:cNvPr id="32" name="Line 394"/>
            <p:cNvSpPr>
              <a:spLocks noChangeShapeType="1"/>
            </p:cNvSpPr>
            <p:nvPr/>
          </p:nvSpPr>
          <p:spPr bwMode="auto">
            <a:xfrm flipV="1">
              <a:off x="4419" y="2457"/>
              <a:ext cx="1" cy="48"/>
            </a:xfrm>
            <a:prstGeom prst="line">
              <a:avLst/>
            </a:prstGeom>
            <a:noFill/>
            <a:ln w="9525">
              <a:solidFill>
                <a:schemeClr val="tx1"/>
              </a:solidFill>
              <a:round/>
              <a:headEnd/>
              <a:tailEnd/>
            </a:ln>
            <a:effectLst/>
          </p:spPr>
          <p:txBody>
            <a:bodyPr/>
            <a:lstStyle/>
            <a:p>
              <a:endParaRPr lang="en-US"/>
            </a:p>
          </p:txBody>
        </p:sp>
        <p:sp>
          <p:nvSpPr>
            <p:cNvPr id="33" name="Line 395"/>
            <p:cNvSpPr>
              <a:spLocks noChangeShapeType="1"/>
            </p:cNvSpPr>
            <p:nvPr/>
          </p:nvSpPr>
          <p:spPr bwMode="auto">
            <a:xfrm flipV="1">
              <a:off x="4467" y="2409"/>
              <a:ext cx="48" cy="48"/>
            </a:xfrm>
            <a:prstGeom prst="line">
              <a:avLst/>
            </a:prstGeom>
            <a:noFill/>
            <a:ln w="9525">
              <a:solidFill>
                <a:schemeClr val="tx1"/>
              </a:solidFill>
              <a:round/>
              <a:headEnd/>
              <a:tailEnd/>
            </a:ln>
            <a:effectLst/>
          </p:spPr>
          <p:txBody>
            <a:bodyPr/>
            <a:lstStyle/>
            <a:p>
              <a:endParaRPr lang="en-US"/>
            </a:p>
          </p:txBody>
        </p:sp>
        <p:sp>
          <p:nvSpPr>
            <p:cNvPr id="34" name="Oval 396"/>
            <p:cNvSpPr>
              <a:spLocks noChangeArrowheads="1"/>
            </p:cNvSpPr>
            <p:nvPr/>
          </p:nvSpPr>
          <p:spPr bwMode="auto">
            <a:xfrm>
              <a:off x="4341" y="252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5" name="Oval 397"/>
            <p:cNvSpPr>
              <a:spLocks noChangeArrowheads="1"/>
            </p:cNvSpPr>
            <p:nvPr/>
          </p:nvSpPr>
          <p:spPr bwMode="auto">
            <a:xfrm>
              <a:off x="4488" y="238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36" name="Line 398"/>
            <p:cNvSpPr>
              <a:spLocks noChangeShapeType="1"/>
            </p:cNvSpPr>
            <p:nvPr/>
          </p:nvSpPr>
          <p:spPr bwMode="auto">
            <a:xfrm flipV="1">
              <a:off x="3363" y="2748"/>
              <a:ext cx="48" cy="48"/>
            </a:xfrm>
            <a:prstGeom prst="line">
              <a:avLst/>
            </a:prstGeom>
            <a:noFill/>
            <a:ln w="9525">
              <a:solidFill>
                <a:schemeClr val="tx1"/>
              </a:solidFill>
              <a:round/>
              <a:headEnd/>
              <a:tailEnd/>
            </a:ln>
            <a:effectLst/>
          </p:spPr>
          <p:txBody>
            <a:bodyPr/>
            <a:lstStyle/>
            <a:p>
              <a:endParaRPr lang="en-US"/>
            </a:p>
          </p:txBody>
        </p:sp>
        <p:sp>
          <p:nvSpPr>
            <p:cNvPr id="37" name="Line 399"/>
            <p:cNvSpPr>
              <a:spLocks noChangeShapeType="1"/>
            </p:cNvSpPr>
            <p:nvPr/>
          </p:nvSpPr>
          <p:spPr bwMode="auto">
            <a:xfrm flipV="1">
              <a:off x="3411" y="2700"/>
              <a:ext cx="1" cy="48"/>
            </a:xfrm>
            <a:prstGeom prst="line">
              <a:avLst/>
            </a:prstGeom>
            <a:noFill/>
            <a:ln w="9525">
              <a:solidFill>
                <a:schemeClr val="tx1"/>
              </a:solidFill>
              <a:round/>
              <a:headEnd/>
              <a:tailEnd/>
            </a:ln>
            <a:effectLst/>
          </p:spPr>
          <p:txBody>
            <a:bodyPr/>
            <a:lstStyle/>
            <a:p>
              <a:endParaRPr lang="en-US"/>
            </a:p>
          </p:txBody>
        </p:sp>
        <p:sp>
          <p:nvSpPr>
            <p:cNvPr id="38" name="Line 400"/>
            <p:cNvSpPr>
              <a:spLocks noChangeShapeType="1"/>
            </p:cNvSpPr>
            <p:nvPr/>
          </p:nvSpPr>
          <p:spPr bwMode="auto">
            <a:xfrm flipV="1">
              <a:off x="3459" y="2652"/>
              <a:ext cx="48" cy="48"/>
            </a:xfrm>
            <a:prstGeom prst="line">
              <a:avLst/>
            </a:prstGeom>
            <a:noFill/>
            <a:ln w="9525">
              <a:solidFill>
                <a:schemeClr val="tx1"/>
              </a:solidFill>
              <a:round/>
              <a:headEnd/>
              <a:tailEnd/>
            </a:ln>
            <a:effectLst/>
          </p:spPr>
          <p:txBody>
            <a:bodyPr/>
            <a:lstStyle/>
            <a:p>
              <a:endParaRPr lang="en-US"/>
            </a:p>
          </p:txBody>
        </p:sp>
        <p:sp>
          <p:nvSpPr>
            <p:cNvPr id="39" name="Oval 401"/>
            <p:cNvSpPr>
              <a:spLocks noChangeArrowheads="1"/>
            </p:cNvSpPr>
            <p:nvPr/>
          </p:nvSpPr>
          <p:spPr bwMode="auto">
            <a:xfrm>
              <a:off x="3333" y="276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0" name="Oval 402"/>
            <p:cNvSpPr>
              <a:spLocks noChangeArrowheads="1"/>
            </p:cNvSpPr>
            <p:nvPr/>
          </p:nvSpPr>
          <p:spPr bwMode="auto">
            <a:xfrm>
              <a:off x="3480" y="262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1" name="Line 403"/>
            <p:cNvSpPr>
              <a:spLocks noChangeShapeType="1"/>
            </p:cNvSpPr>
            <p:nvPr/>
          </p:nvSpPr>
          <p:spPr bwMode="auto">
            <a:xfrm flipV="1">
              <a:off x="3703" y="2748"/>
              <a:ext cx="48" cy="48"/>
            </a:xfrm>
            <a:prstGeom prst="line">
              <a:avLst/>
            </a:prstGeom>
            <a:noFill/>
            <a:ln w="9525">
              <a:solidFill>
                <a:schemeClr val="tx1"/>
              </a:solidFill>
              <a:round/>
              <a:headEnd/>
              <a:tailEnd/>
            </a:ln>
            <a:effectLst/>
          </p:spPr>
          <p:txBody>
            <a:bodyPr/>
            <a:lstStyle/>
            <a:p>
              <a:endParaRPr lang="en-US"/>
            </a:p>
          </p:txBody>
        </p:sp>
        <p:sp>
          <p:nvSpPr>
            <p:cNvPr id="42" name="Line 404"/>
            <p:cNvSpPr>
              <a:spLocks noChangeShapeType="1"/>
            </p:cNvSpPr>
            <p:nvPr/>
          </p:nvSpPr>
          <p:spPr bwMode="auto">
            <a:xfrm flipV="1">
              <a:off x="3751" y="2700"/>
              <a:ext cx="0" cy="48"/>
            </a:xfrm>
            <a:prstGeom prst="line">
              <a:avLst/>
            </a:prstGeom>
            <a:noFill/>
            <a:ln w="9525">
              <a:solidFill>
                <a:schemeClr val="tx1"/>
              </a:solidFill>
              <a:round/>
              <a:headEnd/>
              <a:tailEnd/>
            </a:ln>
            <a:effectLst/>
          </p:spPr>
          <p:txBody>
            <a:bodyPr/>
            <a:lstStyle/>
            <a:p>
              <a:endParaRPr lang="en-US"/>
            </a:p>
          </p:txBody>
        </p:sp>
        <p:sp>
          <p:nvSpPr>
            <p:cNvPr id="43" name="Line 405"/>
            <p:cNvSpPr>
              <a:spLocks noChangeShapeType="1"/>
            </p:cNvSpPr>
            <p:nvPr/>
          </p:nvSpPr>
          <p:spPr bwMode="auto">
            <a:xfrm flipV="1">
              <a:off x="3799" y="2652"/>
              <a:ext cx="48" cy="48"/>
            </a:xfrm>
            <a:prstGeom prst="line">
              <a:avLst/>
            </a:prstGeom>
            <a:noFill/>
            <a:ln w="9525">
              <a:solidFill>
                <a:schemeClr val="tx1"/>
              </a:solidFill>
              <a:round/>
              <a:headEnd/>
              <a:tailEnd/>
            </a:ln>
            <a:effectLst/>
          </p:spPr>
          <p:txBody>
            <a:bodyPr/>
            <a:lstStyle/>
            <a:p>
              <a:endParaRPr lang="en-US"/>
            </a:p>
          </p:txBody>
        </p:sp>
        <p:sp>
          <p:nvSpPr>
            <p:cNvPr id="44" name="Oval 406"/>
            <p:cNvSpPr>
              <a:spLocks noChangeArrowheads="1"/>
            </p:cNvSpPr>
            <p:nvPr/>
          </p:nvSpPr>
          <p:spPr bwMode="auto">
            <a:xfrm>
              <a:off x="3672" y="276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5" name="Oval 407"/>
            <p:cNvSpPr>
              <a:spLocks noChangeArrowheads="1"/>
            </p:cNvSpPr>
            <p:nvPr/>
          </p:nvSpPr>
          <p:spPr bwMode="auto">
            <a:xfrm>
              <a:off x="3819" y="262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46" name="Line 408"/>
            <p:cNvSpPr>
              <a:spLocks noChangeShapeType="1"/>
            </p:cNvSpPr>
            <p:nvPr/>
          </p:nvSpPr>
          <p:spPr bwMode="auto">
            <a:xfrm flipV="1">
              <a:off x="4035" y="2751"/>
              <a:ext cx="48" cy="48"/>
            </a:xfrm>
            <a:prstGeom prst="line">
              <a:avLst/>
            </a:prstGeom>
            <a:noFill/>
            <a:ln w="9525">
              <a:solidFill>
                <a:schemeClr val="tx1"/>
              </a:solidFill>
              <a:round/>
              <a:headEnd/>
              <a:tailEnd/>
            </a:ln>
            <a:effectLst/>
          </p:spPr>
          <p:txBody>
            <a:bodyPr/>
            <a:lstStyle/>
            <a:p>
              <a:endParaRPr lang="en-US"/>
            </a:p>
          </p:txBody>
        </p:sp>
        <p:sp>
          <p:nvSpPr>
            <p:cNvPr id="47" name="Line 409"/>
            <p:cNvSpPr>
              <a:spLocks noChangeShapeType="1"/>
            </p:cNvSpPr>
            <p:nvPr/>
          </p:nvSpPr>
          <p:spPr bwMode="auto">
            <a:xfrm flipV="1">
              <a:off x="4083" y="2703"/>
              <a:ext cx="1" cy="48"/>
            </a:xfrm>
            <a:prstGeom prst="line">
              <a:avLst/>
            </a:prstGeom>
            <a:noFill/>
            <a:ln w="9525">
              <a:solidFill>
                <a:schemeClr val="tx1"/>
              </a:solidFill>
              <a:round/>
              <a:headEnd/>
              <a:tailEnd/>
            </a:ln>
            <a:effectLst/>
          </p:spPr>
          <p:txBody>
            <a:bodyPr/>
            <a:lstStyle/>
            <a:p>
              <a:endParaRPr lang="en-US"/>
            </a:p>
          </p:txBody>
        </p:sp>
        <p:sp>
          <p:nvSpPr>
            <p:cNvPr id="48" name="Line 410"/>
            <p:cNvSpPr>
              <a:spLocks noChangeShapeType="1"/>
            </p:cNvSpPr>
            <p:nvPr/>
          </p:nvSpPr>
          <p:spPr bwMode="auto">
            <a:xfrm flipV="1">
              <a:off x="4131" y="2655"/>
              <a:ext cx="48" cy="48"/>
            </a:xfrm>
            <a:prstGeom prst="line">
              <a:avLst/>
            </a:prstGeom>
            <a:noFill/>
            <a:ln w="9525">
              <a:solidFill>
                <a:schemeClr val="tx1"/>
              </a:solidFill>
              <a:round/>
              <a:headEnd/>
              <a:tailEnd/>
            </a:ln>
            <a:effectLst/>
          </p:spPr>
          <p:txBody>
            <a:bodyPr/>
            <a:lstStyle/>
            <a:p>
              <a:endParaRPr lang="en-US"/>
            </a:p>
          </p:txBody>
        </p:sp>
        <p:sp>
          <p:nvSpPr>
            <p:cNvPr id="49" name="Oval 411"/>
            <p:cNvSpPr>
              <a:spLocks noChangeArrowheads="1"/>
            </p:cNvSpPr>
            <p:nvPr/>
          </p:nvSpPr>
          <p:spPr bwMode="auto">
            <a:xfrm>
              <a:off x="4005" y="277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0" name="Oval 412"/>
            <p:cNvSpPr>
              <a:spLocks noChangeArrowheads="1"/>
            </p:cNvSpPr>
            <p:nvPr/>
          </p:nvSpPr>
          <p:spPr bwMode="auto">
            <a:xfrm>
              <a:off x="4152" y="262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1" name="Line 413"/>
            <p:cNvSpPr>
              <a:spLocks noChangeShapeType="1"/>
            </p:cNvSpPr>
            <p:nvPr/>
          </p:nvSpPr>
          <p:spPr bwMode="auto">
            <a:xfrm flipV="1">
              <a:off x="4375" y="2745"/>
              <a:ext cx="48" cy="48"/>
            </a:xfrm>
            <a:prstGeom prst="line">
              <a:avLst/>
            </a:prstGeom>
            <a:noFill/>
            <a:ln w="9525">
              <a:solidFill>
                <a:schemeClr val="tx1"/>
              </a:solidFill>
              <a:round/>
              <a:headEnd/>
              <a:tailEnd/>
            </a:ln>
            <a:effectLst/>
          </p:spPr>
          <p:txBody>
            <a:bodyPr/>
            <a:lstStyle/>
            <a:p>
              <a:endParaRPr lang="en-US"/>
            </a:p>
          </p:txBody>
        </p:sp>
        <p:sp>
          <p:nvSpPr>
            <p:cNvPr id="52" name="Line 414"/>
            <p:cNvSpPr>
              <a:spLocks noChangeShapeType="1"/>
            </p:cNvSpPr>
            <p:nvPr/>
          </p:nvSpPr>
          <p:spPr bwMode="auto">
            <a:xfrm flipV="1">
              <a:off x="4423" y="2697"/>
              <a:ext cx="0" cy="48"/>
            </a:xfrm>
            <a:prstGeom prst="line">
              <a:avLst/>
            </a:prstGeom>
            <a:noFill/>
            <a:ln w="9525">
              <a:solidFill>
                <a:schemeClr val="tx1"/>
              </a:solidFill>
              <a:round/>
              <a:headEnd/>
              <a:tailEnd/>
            </a:ln>
            <a:effectLst/>
          </p:spPr>
          <p:txBody>
            <a:bodyPr/>
            <a:lstStyle/>
            <a:p>
              <a:endParaRPr lang="en-US"/>
            </a:p>
          </p:txBody>
        </p:sp>
        <p:sp>
          <p:nvSpPr>
            <p:cNvPr id="53" name="Line 415"/>
            <p:cNvSpPr>
              <a:spLocks noChangeShapeType="1"/>
            </p:cNvSpPr>
            <p:nvPr/>
          </p:nvSpPr>
          <p:spPr bwMode="auto">
            <a:xfrm flipV="1">
              <a:off x="4471" y="2649"/>
              <a:ext cx="48" cy="48"/>
            </a:xfrm>
            <a:prstGeom prst="line">
              <a:avLst/>
            </a:prstGeom>
            <a:noFill/>
            <a:ln w="9525">
              <a:solidFill>
                <a:schemeClr val="tx1"/>
              </a:solidFill>
              <a:round/>
              <a:headEnd/>
              <a:tailEnd/>
            </a:ln>
            <a:effectLst/>
          </p:spPr>
          <p:txBody>
            <a:bodyPr/>
            <a:lstStyle/>
            <a:p>
              <a:endParaRPr lang="en-US"/>
            </a:p>
          </p:txBody>
        </p:sp>
        <p:sp>
          <p:nvSpPr>
            <p:cNvPr id="54" name="Oval 416"/>
            <p:cNvSpPr>
              <a:spLocks noChangeArrowheads="1"/>
            </p:cNvSpPr>
            <p:nvPr/>
          </p:nvSpPr>
          <p:spPr bwMode="auto">
            <a:xfrm>
              <a:off x="4344" y="276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5" name="Oval 417"/>
            <p:cNvSpPr>
              <a:spLocks noChangeArrowheads="1"/>
            </p:cNvSpPr>
            <p:nvPr/>
          </p:nvSpPr>
          <p:spPr bwMode="auto">
            <a:xfrm>
              <a:off x="4491" y="262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56" name="Line 418"/>
            <p:cNvSpPr>
              <a:spLocks noChangeShapeType="1"/>
            </p:cNvSpPr>
            <p:nvPr/>
          </p:nvSpPr>
          <p:spPr bwMode="auto">
            <a:xfrm flipV="1">
              <a:off x="3360" y="2988"/>
              <a:ext cx="48" cy="48"/>
            </a:xfrm>
            <a:prstGeom prst="line">
              <a:avLst/>
            </a:prstGeom>
            <a:noFill/>
            <a:ln w="9525">
              <a:solidFill>
                <a:schemeClr val="tx1"/>
              </a:solidFill>
              <a:round/>
              <a:headEnd/>
              <a:tailEnd/>
            </a:ln>
            <a:effectLst/>
          </p:spPr>
          <p:txBody>
            <a:bodyPr/>
            <a:lstStyle/>
            <a:p>
              <a:endParaRPr lang="en-US"/>
            </a:p>
          </p:txBody>
        </p:sp>
        <p:sp>
          <p:nvSpPr>
            <p:cNvPr id="57" name="Line 419"/>
            <p:cNvSpPr>
              <a:spLocks noChangeShapeType="1"/>
            </p:cNvSpPr>
            <p:nvPr/>
          </p:nvSpPr>
          <p:spPr bwMode="auto">
            <a:xfrm flipV="1">
              <a:off x="3408" y="2940"/>
              <a:ext cx="1" cy="48"/>
            </a:xfrm>
            <a:prstGeom prst="line">
              <a:avLst/>
            </a:prstGeom>
            <a:noFill/>
            <a:ln w="9525">
              <a:solidFill>
                <a:schemeClr val="tx1"/>
              </a:solidFill>
              <a:round/>
              <a:headEnd/>
              <a:tailEnd/>
            </a:ln>
            <a:effectLst/>
          </p:spPr>
          <p:txBody>
            <a:bodyPr/>
            <a:lstStyle/>
            <a:p>
              <a:endParaRPr lang="en-US"/>
            </a:p>
          </p:txBody>
        </p:sp>
        <p:sp>
          <p:nvSpPr>
            <p:cNvPr id="58" name="Line 420"/>
            <p:cNvSpPr>
              <a:spLocks noChangeShapeType="1"/>
            </p:cNvSpPr>
            <p:nvPr/>
          </p:nvSpPr>
          <p:spPr bwMode="auto">
            <a:xfrm flipV="1">
              <a:off x="3456" y="2892"/>
              <a:ext cx="48" cy="48"/>
            </a:xfrm>
            <a:prstGeom prst="line">
              <a:avLst/>
            </a:prstGeom>
            <a:noFill/>
            <a:ln w="9525">
              <a:solidFill>
                <a:schemeClr val="tx1"/>
              </a:solidFill>
              <a:round/>
              <a:headEnd/>
              <a:tailEnd/>
            </a:ln>
            <a:effectLst/>
          </p:spPr>
          <p:txBody>
            <a:bodyPr/>
            <a:lstStyle/>
            <a:p>
              <a:endParaRPr lang="en-US"/>
            </a:p>
          </p:txBody>
        </p:sp>
        <p:sp>
          <p:nvSpPr>
            <p:cNvPr id="59" name="Oval 421"/>
            <p:cNvSpPr>
              <a:spLocks noChangeArrowheads="1"/>
            </p:cNvSpPr>
            <p:nvPr/>
          </p:nvSpPr>
          <p:spPr bwMode="auto">
            <a:xfrm>
              <a:off x="3331" y="300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60" name="Oval 422"/>
            <p:cNvSpPr>
              <a:spLocks noChangeArrowheads="1"/>
            </p:cNvSpPr>
            <p:nvPr/>
          </p:nvSpPr>
          <p:spPr bwMode="auto">
            <a:xfrm>
              <a:off x="3477" y="286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61" name="Line 423"/>
            <p:cNvSpPr>
              <a:spLocks noChangeShapeType="1"/>
            </p:cNvSpPr>
            <p:nvPr/>
          </p:nvSpPr>
          <p:spPr bwMode="auto">
            <a:xfrm flipV="1">
              <a:off x="3699" y="2988"/>
              <a:ext cx="48" cy="48"/>
            </a:xfrm>
            <a:prstGeom prst="line">
              <a:avLst/>
            </a:prstGeom>
            <a:noFill/>
            <a:ln w="9525">
              <a:solidFill>
                <a:schemeClr val="tx1"/>
              </a:solidFill>
              <a:round/>
              <a:headEnd/>
              <a:tailEnd/>
            </a:ln>
            <a:effectLst/>
          </p:spPr>
          <p:txBody>
            <a:bodyPr/>
            <a:lstStyle/>
            <a:p>
              <a:endParaRPr lang="en-US"/>
            </a:p>
          </p:txBody>
        </p:sp>
        <p:sp>
          <p:nvSpPr>
            <p:cNvPr id="62" name="Line 424"/>
            <p:cNvSpPr>
              <a:spLocks noChangeShapeType="1"/>
            </p:cNvSpPr>
            <p:nvPr/>
          </p:nvSpPr>
          <p:spPr bwMode="auto">
            <a:xfrm flipV="1">
              <a:off x="3747" y="2940"/>
              <a:ext cx="1" cy="48"/>
            </a:xfrm>
            <a:prstGeom prst="line">
              <a:avLst/>
            </a:prstGeom>
            <a:noFill/>
            <a:ln w="9525">
              <a:solidFill>
                <a:schemeClr val="tx1"/>
              </a:solidFill>
              <a:round/>
              <a:headEnd/>
              <a:tailEnd/>
            </a:ln>
            <a:effectLst/>
          </p:spPr>
          <p:txBody>
            <a:bodyPr/>
            <a:lstStyle/>
            <a:p>
              <a:endParaRPr lang="en-US"/>
            </a:p>
          </p:txBody>
        </p:sp>
        <p:sp>
          <p:nvSpPr>
            <p:cNvPr id="63" name="Line 425"/>
            <p:cNvSpPr>
              <a:spLocks noChangeShapeType="1"/>
            </p:cNvSpPr>
            <p:nvPr/>
          </p:nvSpPr>
          <p:spPr bwMode="auto">
            <a:xfrm flipV="1">
              <a:off x="3795" y="2892"/>
              <a:ext cx="48" cy="48"/>
            </a:xfrm>
            <a:prstGeom prst="line">
              <a:avLst/>
            </a:prstGeom>
            <a:noFill/>
            <a:ln w="9525">
              <a:solidFill>
                <a:schemeClr val="tx1"/>
              </a:solidFill>
              <a:round/>
              <a:headEnd/>
              <a:tailEnd/>
            </a:ln>
            <a:effectLst/>
          </p:spPr>
          <p:txBody>
            <a:bodyPr/>
            <a:lstStyle/>
            <a:p>
              <a:endParaRPr lang="en-US"/>
            </a:p>
          </p:txBody>
        </p:sp>
        <p:sp>
          <p:nvSpPr>
            <p:cNvPr id="64" name="Oval 426"/>
            <p:cNvSpPr>
              <a:spLocks noChangeArrowheads="1"/>
            </p:cNvSpPr>
            <p:nvPr/>
          </p:nvSpPr>
          <p:spPr bwMode="auto">
            <a:xfrm>
              <a:off x="3669" y="300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65" name="Oval 427"/>
            <p:cNvSpPr>
              <a:spLocks noChangeArrowheads="1"/>
            </p:cNvSpPr>
            <p:nvPr/>
          </p:nvSpPr>
          <p:spPr bwMode="auto">
            <a:xfrm>
              <a:off x="3816" y="286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66" name="Line 428"/>
            <p:cNvSpPr>
              <a:spLocks noChangeShapeType="1"/>
            </p:cNvSpPr>
            <p:nvPr/>
          </p:nvSpPr>
          <p:spPr bwMode="auto">
            <a:xfrm flipV="1">
              <a:off x="4032" y="2991"/>
              <a:ext cx="48" cy="48"/>
            </a:xfrm>
            <a:prstGeom prst="line">
              <a:avLst/>
            </a:prstGeom>
            <a:noFill/>
            <a:ln w="9525">
              <a:solidFill>
                <a:schemeClr val="tx1"/>
              </a:solidFill>
              <a:round/>
              <a:headEnd/>
              <a:tailEnd/>
            </a:ln>
            <a:effectLst/>
          </p:spPr>
          <p:txBody>
            <a:bodyPr/>
            <a:lstStyle/>
            <a:p>
              <a:endParaRPr lang="en-US"/>
            </a:p>
          </p:txBody>
        </p:sp>
        <p:sp>
          <p:nvSpPr>
            <p:cNvPr id="67" name="Line 429"/>
            <p:cNvSpPr>
              <a:spLocks noChangeShapeType="1"/>
            </p:cNvSpPr>
            <p:nvPr/>
          </p:nvSpPr>
          <p:spPr bwMode="auto">
            <a:xfrm flipV="1">
              <a:off x="4080" y="2943"/>
              <a:ext cx="1" cy="48"/>
            </a:xfrm>
            <a:prstGeom prst="line">
              <a:avLst/>
            </a:prstGeom>
            <a:noFill/>
            <a:ln w="9525">
              <a:solidFill>
                <a:schemeClr val="tx1"/>
              </a:solidFill>
              <a:round/>
              <a:headEnd/>
              <a:tailEnd/>
            </a:ln>
            <a:effectLst/>
          </p:spPr>
          <p:txBody>
            <a:bodyPr/>
            <a:lstStyle/>
            <a:p>
              <a:endParaRPr lang="en-US"/>
            </a:p>
          </p:txBody>
        </p:sp>
        <p:sp>
          <p:nvSpPr>
            <p:cNvPr id="68" name="Line 430"/>
            <p:cNvSpPr>
              <a:spLocks noChangeShapeType="1"/>
            </p:cNvSpPr>
            <p:nvPr/>
          </p:nvSpPr>
          <p:spPr bwMode="auto">
            <a:xfrm flipV="1">
              <a:off x="4128" y="2895"/>
              <a:ext cx="48" cy="48"/>
            </a:xfrm>
            <a:prstGeom prst="line">
              <a:avLst/>
            </a:prstGeom>
            <a:noFill/>
            <a:ln w="9525">
              <a:solidFill>
                <a:schemeClr val="tx1"/>
              </a:solidFill>
              <a:round/>
              <a:headEnd/>
              <a:tailEnd/>
            </a:ln>
            <a:effectLst/>
          </p:spPr>
          <p:txBody>
            <a:bodyPr/>
            <a:lstStyle/>
            <a:p>
              <a:endParaRPr lang="en-US"/>
            </a:p>
          </p:txBody>
        </p:sp>
        <p:sp>
          <p:nvSpPr>
            <p:cNvPr id="69" name="Oval 431"/>
            <p:cNvSpPr>
              <a:spLocks noChangeArrowheads="1"/>
            </p:cNvSpPr>
            <p:nvPr/>
          </p:nvSpPr>
          <p:spPr bwMode="auto">
            <a:xfrm>
              <a:off x="4003" y="301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70" name="Oval 432"/>
            <p:cNvSpPr>
              <a:spLocks noChangeArrowheads="1"/>
            </p:cNvSpPr>
            <p:nvPr/>
          </p:nvSpPr>
          <p:spPr bwMode="auto">
            <a:xfrm>
              <a:off x="4149" y="286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71" name="Line 433"/>
            <p:cNvSpPr>
              <a:spLocks noChangeShapeType="1"/>
            </p:cNvSpPr>
            <p:nvPr/>
          </p:nvSpPr>
          <p:spPr bwMode="auto">
            <a:xfrm flipV="1">
              <a:off x="4371" y="2985"/>
              <a:ext cx="48" cy="48"/>
            </a:xfrm>
            <a:prstGeom prst="line">
              <a:avLst/>
            </a:prstGeom>
            <a:noFill/>
            <a:ln w="9525">
              <a:solidFill>
                <a:schemeClr val="tx1"/>
              </a:solidFill>
              <a:round/>
              <a:headEnd/>
              <a:tailEnd/>
            </a:ln>
            <a:effectLst/>
          </p:spPr>
          <p:txBody>
            <a:bodyPr/>
            <a:lstStyle/>
            <a:p>
              <a:endParaRPr lang="en-US"/>
            </a:p>
          </p:txBody>
        </p:sp>
        <p:sp>
          <p:nvSpPr>
            <p:cNvPr id="72" name="Line 434"/>
            <p:cNvSpPr>
              <a:spLocks noChangeShapeType="1"/>
            </p:cNvSpPr>
            <p:nvPr/>
          </p:nvSpPr>
          <p:spPr bwMode="auto">
            <a:xfrm flipV="1">
              <a:off x="4419" y="2937"/>
              <a:ext cx="1" cy="48"/>
            </a:xfrm>
            <a:prstGeom prst="line">
              <a:avLst/>
            </a:prstGeom>
            <a:noFill/>
            <a:ln w="9525">
              <a:solidFill>
                <a:schemeClr val="tx1"/>
              </a:solidFill>
              <a:round/>
              <a:headEnd/>
              <a:tailEnd/>
            </a:ln>
            <a:effectLst/>
          </p:spPr>
          <p:txBody>
            <a:bodyPr/>
            <a:lstStyle/>
            <a:p>
              <a:endParaRPr lang="en-US"/>
            </a:p>
          </p:txBody>
        </p:sp>
        <p:sp>
          <p:nvSpPr>
            <p:cNvPr id="73" name="Line 435"/>
            <p:cNvSpPr>
              <a:spLocks noChangeShapeType="1"/>
            </p:cNvSpPr>
            <p:nvPr/>
          </p:nvSpPr>
          <p:spPr bwMode="auto">
            <a:xfrm flipV="1">
              <a:off x="4467" y="2889"/>
              <a:ext cx="48" cy="48"/>
            </a:xfrm>
            <a:prstGeom prst="line">
              <a:avLst/>
            </a:prstGeom>
            <a:noFill/>
            <a:ln w="9525">
              <a:solidFill>
                <a:schemeClr val="tx1"/>
              </a:solidFill>
              <a:round/>
              <a:headEnd/>
              <a:tailEnd/>
            </a:ln>
            <a:effectLst/>
          </p:spPr>
          <p:txBody>
            <a:bodyPr/>
            <a:lstStyle/>
            <a:p>
              <a:endParaRPr lang="en-US"/>
            </a:p>
          </p:txBody>
        </p:sp>
        <p:sp>
          <p:nvSpPr>
            <p:cNvPr id="74" name="Oval 436"/>
            <p:cNvSpPr>
              <a:spLocks noChangeArrowheads="1"/>
            </p:cNvSpPr>
            <p:nvPr/>
          </p:nvSpPr>
          <p:spPr bwMode="auto">
            <a:xfrm>
              <a:off x="4341" y="300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75" name="Oval 437"/>
            <p:cNvSpPr>
              <a:spLocks noChangeArrowheads="1"/>
            </p:cNvSpPr>
            <p:nvPr/>
          </p:nvSpPr>
          <p:spPr bwMode="auto">
            <a:xfrm>
              <a:off x="4488" y="286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grpSp>
          <p:nvGrpSpPr>
            <p:cNvPr id="4" name="Group 438"/>
            <p:cNvGrpSpPr>
              <a:grpSpLocks/>
            </p:cNvGrpSpPr>
            <p:nvPr/>
          </p:nvGrpSpPr>
          <p:grpSpPr bwMode="auto">
            <a:xfrm>
              <a:off x="3378" y="2094"/>
              <a:ext cx="1251" cy="210"/>
              <a:chOff x="3378" y="2094"/>
              <a:chExt cx="1251" cy="210"/>
            </a:xfrm>
          </p:grpSpPr>
          <p:sp>
            <p:nvSpPr>
              <p:cNvPr id="81" name="Text Box 439"/>
              <p:cNvSpPr txBox="1">
                <a:spLocks noChangeArrowheads="1"/>
              </p:cNvSpPr>
              <p:nvPr/>
            </p:nvSpPr>
            <p:spPr bwMode="auto">
              <a:xfrm>
                <a:off x="3378"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C0</a:t>
                </a:r>
              </a:p>
            </p:txBody>
          </p:sp>
          <p:sp>
            <p:nvSpPr>
              <p:cNvPr id="82" name="Text Box 440"/>
              <p:cNvSpPr txBox="1">
                <a:spLocks noChangeArrowheads="1"/>
              </p:cNvSpPr>
              <p:nvPr/>
            </p:nvSpPr>
            <p:spPr bwMode="auto">
              <a:xfrm>
                <a:off x="3720"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C1</a:t>
                </a:r>
              </a:p>
            </p:txBody>
          </p:sp>
          <p:sp>
            <p:nvSpPr>
              <p:cNvPr id="83" name="Text Box 441"/>
              <p:cNvSpPr txBox="1">
                <a:spLocks noChangeArrowheads="1"/>
              </p:cNvSpPr>
              <p:nvPr/>
            </p:nvSpPr>
            <p:spPr bwMode="auto">
              <a:xfrm>
                <a:off x="4056"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C2</a:t>
                </a:r>
              </a:p>
            </p:txBody>
          </p:sp>
          <p:sp>
            <p:nvSpPr>
              <p:cNvPr id="84" name="Text Box 442"/>
              <p:cNvSpPr txBox="1">
                <a:spLocks noChangeArrowheads="1"/>
              </p:cNvSpPr>
              <p:nvPr/>
            </p:nvSpPr>
            <p:spPr bwMode="auto">
              <a:xfrm>
                <a:off x="4389"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C3</a:t>
                </a:r>
              </a:p>
            </p:txBody>
          </p:sp>
        </p:grpSp>
        <p:grpSp>
          <p:nvGrpSpPr>
            <p:cNvPr id="7" name="Group 443"/>
            <p:cNvGrpSpPr>
              <a:grpSpLocks/>
            </p:cNvGrpSpPr>
            <p:nvPr/>
          </p:nvGrpSpPr>
          <p:grpSpPr bwMode="auto">
            <a:xfrm>
              <a:off x="2880" y="2448"/>
              <a:ext cx="240" cy="690"/>
              <a:chOff x="768" y="2448"/>
              <a:chExt cx="240" cy="690"/>
            </a:xfrm>
          </p:grpSpPr>
          <p:sp>
            <p:nvSpPr>
              <p:cNvPr id="78" name="Text Box 444"/>
              <p:cNvSpPr txBox="1">
                <a:spLocks noChangeArrowheads="1"/>
              </p:cNvSpPr>
              <p:nvPr/>
            </p:nvSpPr>
            <p:spPr bwMode="auto">
              <a:xfrm>
                <a:off x="768" y="244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R0</a:t>
                </a:r>
              </a:p>
            </p:txBody>
          </p:sp>
          <p:sp>
            <p:nvSpPr>
              <p:cNvPr id="79" name="Text Box 445"/>
              <p:cNvSpPr txBox="1">
                <a:spLocks noChangeArrowheads="1"/>
              </p:cNvSpPr>
              <p:nvPr/>
            </p:nvSpPr>
            <p:spPr bwMode="auto">
              <a:xfrm>
                <a:off x="768" y="268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R1</a:t>
                </a:r>
              </a:p>
            </p:txBody>
          </p:sp>
          <p:sp>
            <p:nvSpPr>
              <p:cNvPr id="80" name="Text Box 446"/>
              <p:cNvSpPr txBox="1">
                <a:spLocks noChangeArrowheads="1"/>
              </p:cNvSpPr>
              <p:nvPr/>
            </p:nvSpPr>
            <p:spPr bwMode="auto">
              <a:xfrm>
                <a:off x="768" y="292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R2</a:t>
                </a:r>
              </a:p>
            </p:txBody>
          </p:sp>
        </p:grpSp>
      </p:grpSp>
      <p:grpSp>
        <p:nvGrpSpPr>
          <p:cNvPr id="8" name="Group 602"/>
          <p:cNvGrpSpPr>
            <a:grpSpLocks/>
          </p:cNvGrpSpPr>
          <p:nvPr/>
        </p:nvGrpSpPr>
        <p:grpSpPr bwMode="auto">
          <a:xfrm>
            <a:off x="3795792" y="4365554"/>
            <a:ext cx="2776537" cy="1657350"/>
            <a:chOff x="1741" y="2628"/>
            <a:chExt cx="1749" cy="1044"/>
          </a:xfrm>
        </p:grpSpPr>
        <p:grpSp>
          <p:nvGrpSpPr>
            <p:cNvPr id="76" name="Group 448"/>
            <p:cNvGrpSpPr>
              <a:grpSpLocks/>
            </p:cNvGrpSpPr>
            <p:nvPr/>
          </p:nvGrpSpPr>
          <p:grpSpPr bwMode="auto">
            <a:xfrm>
              <a:off x="1981" y="2850"/>
              <a:ext cx="1419" cy="744"/>
              <a:chOff x="864" y="1346"/>
              <a:chExt cx="1419" cy="744"/>
            </a:xfrm>
          </p:grpSpPr>
          <p:sp>
            <p:nvSpPr>
              <p:cNvPr id="230" name="Line 449"/>
              <p:cNvSpPr>
                <a:spLocks noChangeShapeType="1"/>
              </p:cNvSpPr>
              <p:nvPr/>
            </p:nvSpPr>
            <p:spPr bwMode="auto">
              <a:xfrm>
                <a:off x="864" y="1586"/>
                <a:ext cx="1392" cy="0"/>
              </a:xfrm>
              <a:prstGeom prst="line">
                <a:avLst/>
              </a:prstGeom>
              <a:noFill/>
              <a:ln w="9525">
                <a:solidFill>
                  <a:schemeClr val="tx1"/>
                </a:solidFill>
                <a:round/>
                <a:headEnd/>
                <a:tailEnd/>
              </a:ln>
              <a:effectLst/>
            </p:spPr>
            <p:txBody>
              <a:bodyPr/>
              <a:lstStyle/>
              <a:p>
                <a:endParaRPr lang="en-US"/>
              </a:p>
            </p:txBody>
          </p:sp>
          <p:sp>
            <p:nvSpPr>
              <p:cNvPr id="231" name="Line 450"/>
              <p:cNvSpPr>
                <a:spLocks noChangeShapeType="1"/>
              </p:cNvSpPr>
              <p:nvPr/>
            </p:nvSpPr>
            <p:spPr bwMode="auto">
              <a:xfrm>
                <a:off x="864" y="1826"/>
                <a:ext cx="1392" cy="0"/>
              </a:xfrm>
              <a:prstGeom prst="line">
                <a:avLst/>
              </a:prstGeom>
              <a:noFill/>
              <a:ln w="9525">
                <a:solidFill>
                  <a:schemeClr val="tx1"/>
                </a:solidFill>
                <a:round/>
                <a:headEnd/>
                <a:tailEnd/>
              </a:ln>
              <a:effectLst/>
            </p:spPr>
            <p:txBody>
              <a:bodyPr/>
              <a:lstStyle/>
              <a:p>
                <a:endParaRPr lang="en-US"/>
              </a:p>
            </p:txBody>
          </p:sp>
          <p:sp>
            <p:nvSpPr>
              <p:cNvPr id="232" name="Line 451"/>
              <p:cNvSpPr>
                <a:spLocks noChangeShapeType="1"/>
              </p:cNvSpPr>
              <p:nvPr/>
            </p:nvSpPr>
            <p:spPr bwMode="auto">
              <a:xfrm>
                <a:off x="864" y="2066"/>
                <a:ext cx="1392" cy="0"/>
              </a:xfrm>
              <a:prstGeom prst="line">
                <a:avLst/>
              </a:prstGeom>
              <a:noFill/>
              <a:ln w="9525">
                <a:solidFill>
                  <a:schemeClr val="tx1"/>
                </a:solidFill>
                <a:round/>
                <a:headEnd/>
                <a:tailEnd/>
              </a:ln>
              <a:effectLst/>
            </p:spPr>
            <p:txBody>
              <a:bodyPr/>
              <a:lstStyle/>
              <a:p>
                <a:endParaRPr lang="en-US"/>
              </a:p>
            </p:txBody>
          </p:sp>
          <p:sp>
            <p:nvSpPr>
              <p:cNvPr id="233" name="Line 452"/>
              <p:cNvSpPr>
                <a:spLocks noChangeShapeType="1"/>
              </p:cNvSpPr>
              <p:nvPr/>
            </p:nvSpPr>
            <p:spPr bwMode="auto">
              <a:xfrm>
                <a:off x="1248" y="1346"/>
                <a:ext cx="0" cy="720"/>
              </a:xfrm>
              <a:prstGeom prst="line">
                <a:avLst/>
              </a:prstGeom>
              <a:noFill/>
              <a:ln w="9525">
                <a:solidFill>
                  <a:schemeClr val="tx1"/>
                </a:solidFill>
                <a:round/>
                <a:headEnd/>
                <a:tailEnd/>
              </a:ln>
              <a:effectLst/>
            </p:spPr>
            <p:txBody>
              <a:bodyPr/>
              <a:lstStyle/>
              <a:p>
                <a:endParaRPr lang="en-US"/>
              </a:p>
            </p:txBody>
          </p:sp>
          <p:sp>
            <p:nvSpPr>
              <p:cNvPr id="234" name="Line 453"/>
              <p:cNvSpPr>
                <a:spLocks noChangeShapeType="1"/>
              </p:cNvSpPr>
              <p:nvPr/>
            </p:nvSpPr>
            <p:spPr bwMode="auto">
              <a:xfrm>
                <a:off x="1584" y="1346"/>
                <a:ext cx="0" cy="720"/>
              </a:xfrm>
              <a:prstGeom prst="line">
                <a:avLst/>
              </a:prstGeom>
              <a:noFill/>
              <a:ln w="9525">
                <a:solidFill>
                  <a:schemeClr val="tx1"/>
                </a:solidFill>
                <a:round/>
                <a:headEnd/>
                <a:tailEnd/>
              </a:ln>
              <a:effectLst/>
            </p:spPr>
            <p:txBody>
              <a:bodyPr/>
              <a:lstStyle/>
              <a:p>
                <a:endParaRPr lang="en-US"/>
              </a:p>
            </p:txBody>
          </p:sp>
          <p:sp>
            <p:nvSpPr>
              <p:cNvPr id="235" name="Line 454"/>
              <p:cNvSpPr>
                <a:spLocks noChangeShapeType="1"/>
              </p:cNvSpPr>
              <p:nvPr/>
            </p:nvSpPr>
            <p:spPr bwMode="auto">
              <a:xfrm>
                <a:off x="1920" y="1346"/>
                <a:ext cx="0" cy="720"/>
              </a:xfrm>
              <a:prstGeom prst="line">
                <a:avLst/>
              </a:prstGeom>
              <a:noFill/>
              <a:ln w="9525">
                <a:solidFill>
                  <a:schemeClr val="tx1"/>
                </a:solidFill>
                <a:round/>
                <a:headEnd/>
                <a:tailEnd/>
              </a:ln>
              <a:effectLst/>
            </p:spPr>
            <p:txBody>
              <a:bodyPr/>
              <a:lstStyle/>
              <a:p>
                <a:endParaRPr lang="en-US"/>
              </a:p>
            </p:txBody>
          </p:sp>
          <p:sp>
            <p:nvSpPr>
              <p:cNvPr id="236" name="Line 455"/>
              <p:cNvSpPr>
                <a:spLocks noChangeShapeType="1"/>
              </p:cNvSpPr>
              <p:nvPr/>
            </p:nvSpPr>
            <p:spPr bwMode="auto">
              <a:xfrm>
                <a:off x="2256" y="1346"/>
                <a:ext cx="0" cy="720"/>
              </a:xfrm>
              <a:prstGeom prst="line">
                <a:avLst/>
              </a:prstGeom>
              <a:noFill/>
              <a:ln w="9525">
                <a:solidFill>
                  <a:schemeClr val="tx1"/>
                </a:solidFill>
                <a:round/>
                <a:headEnd/>
                <a:tailEnd/>
              </a:ln>
              <a:effectLst/>
            </p:spPr>
            <p:txBody>
              <a:bodyPr/>
              <a:lstStyle/>
              <a:p>
                <a:endParaRPr lang="en-US"/>
              </a:p>
            </p:txBody>
          </p:sp>
          <p:sp>
            <p:nvSpPr>
              <p:cNvPr id="237" name="Line 456"/>
              <p:cNvSpPr>
                <a:spLocks noChangeShapeType="1"/>
              </p:cNvSpPr>
              <p:nvPr/>
            </p:nvSpPr>
            <p:spPr bwMode="auto">
              <a:xfrm flipV="1">
                <a:off x="1104" y="1538"/>
                <a:ext cx="48" cy="48"/>
              </a:xfrm>
              <a:prstGeom prst="line">
                <a:avLst/>
              </a:prstGeom>
              <a:noFill/>
              <a:ln w="9525">
                <a:solidFill>
                  <a:schemeClr val="tx1"/>
                </a:solidFill>
                <a:round/>
                <a:headEnd/>
                <a:tailEnd/>
              </a:ln>
              <a:effectLst/>
            </p:spPr>
            <p:txBody>
              <a:bodyPr/>
              <a:lstStyle/>
              <a:p>
                <a:endParaRPr lang="en-US"/>
              </a:p>
            </p:txBody>
          </p:sp>
          <p:sp>
            <p:nvSpPr>
              <p:cNvPr id="238" name="Line 457"/>
              <p:cNvSpPr>
                <a:spLocks noChangeShapeType="1"/>
              </p:cNvSpPr>
              <p:nvPr/>
            </p:nvSpPr>
            <p:spPr bwMode="auto">
              <a:xfrm flipV="1">
                <a:off x="1152" y="1490"/>
                <a:ext cx="1" cy="48"/>
              </a:xfrm>
              <a:prstGeom prst="line">
                <a:avLst/>
              </a:prstGeom>
              <a:noFill/>
              <a:ln w="9525">
                <a:solidFill>
                  <a:schemeClr val="tx1"/>
                </a:solidFill>
                <a:round/>
                <a:headEnd/>
                <a:tailEnd/>
              </a:ln>
              <a:effectLst/>
            </p:spPr>
            <p:txBody>
              <a:bodyPr/>
              <a:lstStyle/>
              <a:p>
                <a:endParaRPr lang="en-US"/>
              </a:p>
            </p:txBody>
          </p:sp>
          <p:sp>
            <p:nvSpPr>
              <p:cNvPr id="239" name="Line 458"/>
              <p:cNvSpPr>
                <a:spLocks noChangeShapeType="1"/>
              </p:cNvSpPr>
              <p:nvPr/>
            </p:nvSpPr>
            <p:spPr bwMode="auto">
              <a:xfrm flipV="1">
                <a:off x="1200" y="1442"/>
                <a:ext cx="48" cy="48"/>
              </a:xfrm>
              <a:prstGeom prst="line">
                <a:avLst/>
              </a:prstGeom>
              <a:noFill/>
              <a:ln w="9525">
                <a:solidFill>
                  <a:schemeClr val="tx1"/>
                </a:solidFill>
                <a:round/>
                <a:headEnd/>
                <a:tailEnd/>
              </a:ln>
              <a:effectLst/>
            </p:spPr>
            <p:txBody>
              <a:bodyPr/>
              <a:lstStyle/>
              <a:p>
                <a:endParaRPr lang="en-US"/>
              </a:p>
            </p:txBody>
          </p:sp>
          <p:sp>
            <p:nvSpPr>
              <p:cNvPr id="240" name="Oval 459"/>
              <p:cNvSpPr>
                <a:spLocks noChangeArrowheads="1"/>
              </p:cNvSpPr>
              <p:nvPr/>
            </p:nvSpPr>
            <p:spPr bwMode="auto">
              <a:xfrm>
                <a:off x="1074" y="15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41" name="Oval 460"/>
              <p:cNvSpPr>
                <a:spLocks noChangeArrowheads="1"/>
              </p:cNvSpPr>
              <p:nvPr/>
            </p:nvSpPr>
            <p:spPr bwMode="auto">
              <a:xfrm>
                <a:off x="1221" y="141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42" name="Line 461"/>
              <p:cNvSpPr>
                <a:spLocks noChangeShapeType="1"/>
              </p:cNvSpPr>
              <p:nvPr/>
            </p:nvSpPr>
            <p:spPr bwMode="auto">
              <a:xfrm flipV="1">
                <a:off x="1443" y="1538"/>
                <a:ext cx="48" cy="48"/>
              </a:xfrm>
              <a:prstGeom prst="line">
                <a:avLst/>
              </a:prstGeom>
              <a:noFill/>
              <a:ln w="9525">
                <a:solidFill>
                  <a:schemeClr val="tx1"/>
                </a:solidFill>
                <a:round/>
                <a:headEnd/>
                <a:tailEnd/>
              </a:ln>
              <a:effectLst/>
            </p:spPr>
            <p:txBody>
              <a:bodyPr/>
              <a:lstStyle/>
              <a:p>
                <a:endParaRPr lang="en-US"/>
              </a:p>
            </p:txBody>
          </p:sp>
          <p:sp>
            <p:nvSpPr>
              <p:cNvPr id="243" name="Line 462"/>
              <p:cNvSpPr>
                <a:spLocks noChangeShapeType="1"/>
              </p:cNvSpPr>
              <p:nvPr/>
            </p:nvSpPr>
            <p:spPr bwMode="auto">
              <a:xfrm flipV="1">
                <a:off x="1491" y="1490"/>
                <a:ext cx="1" cy="48"/>
              </a:xfrm>
              <a:prstGeom prst="line">
                <a:avLst/>
              </a:prstGeom>
              <a:noFill/>
              <a:ln w="9525">
                <a:solidFill>
                  <a:schemeClr val="tx1"/>
                </a:solidFill>
                <a:round/>
                <a:headEnd/>
                <a:tailEnd/>
              </a:ln>
              <a:effectLst/>
            </p:spPr>
            <p:txBody>
              <a:bodyPr/>
              <a:lstStyle/>
              <a:p>
                <a:endParaRPr lang="en-US"/>
              </a:p>
            </p:txBody>
          </p:sp>
          <p:sp>
            <p:nvSpPr>
              <p:cNvPr id="244" name="Line 463"/>
              <p:cNvSpPr>
                <a:spLocks noChangeShapeType="1"/>
              </p:cNvSpPr>
              <p:nvPr/>
            </p:nvSpPr>
            <p:spPr bwMode="auto">
              <a:xfrm flipV="1">
                <a:off x="1539" y="1442"/>
                <a:ext cx="48" cy="48"/>
              </a:xfrm>
              <a:prstGeom prst="line">
                <a:avLst/>
              </a:prstGeom>
              <a:noFill/>
              <a:ln w="9525">
                <a:solidFill>
                  <a:schemeClr val="tx1"/>
                </a:solidFill>
                <a:round/>
                <a:headEnd/>
                <a:tailEnd/>
              </a:ln>
              <a:effectLst/>
            </p:spPr>
            <p:txBody>
              <a:bodyPr/>
              <a:lstStyle/>
              <a:p>
                <a:endParaRPr lang="en-US"/>
              </a:p>
            </p:txBody>
          </p:sp>
          <p:sp>
            <p:nvSpPr>
              <p:cNvPr id="245" name="Oval 464"/>
              <p:cNvSpPr>
                <a:spLocks noChangeArrowheads="1"/>
              </p:cNvSpPr>
              <p:nvPr/>
            </p:nvSpPr>
            <p:spPr bwMode="auto">
              <a:xfrm>
                <a:off x="1413" y="15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46" name="Oval 465"/>
              <p:cNvSpPr>
                <a:spLocks noChangeArrowheads="1"/>
              </p:cNvSpPr>
              <p:nvPr/>
            </p:nvSpPr>
            <p:spPr bwMode="auto">
              <a:xfrm>
                <a:off x="1560" y="141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47" name="Line 466"/>
              <p:cNvSpPr>
                <a:spLocks noChangeShapeType="1"/>
              </p:cNvSpPr>
              <p:nvPr/>
            </p:nvSpPr>
            <p:spPr bwMode="auto">
              <a:xfrm flipV="1">
                <a:off x="1776" y="1541"/>
                <a:ext cx="48" cy="48"/>
              </a:xfrm>
              <a:prstGeom prst="line">
                <a:avLst/>
              </a:prstGeom>
              <a:noFill/>
              <a:ln w="9525">
                <a:solidFill>
                  <a:schemeClr val="tx1"/>
                </a:solidFill>
                <a:round/>
                <a:headEnd/>
                <a:tailEnd/>
              </a:ln>
              <a:effectLst/>
            </p:spPr>
            <p:txBody>
              <a:bodyPr/>
              <a:lstStyle/>
              <a:p>
                <a:endParaRPr lang="en-US"/>
              </a:p>
            </p:txBody>
          </p:sp>
          <p:sp>
            <p:nvSpPr>
              <p:cNvPr id="248" name="Line 467"/>
              <p:cNvSpPr>
                <a:spLocks noChangeShapeType="1"/>
              </p:cNvSpPr>
              <p:nvPr/>
            </p:nvSpPr>
            <p:spPr bwMode="auto">
              <a:xfrm flipV="1">
                <a:off x="1824" y="1493"/>
                <a:ext cx="1" cy="48"/>
              </a:xfrm>
              <a:prstGeom prst="line">
                <a:avLst/>
              </a:prstGeom>
              <a:noFill/>
              <a:ln w="9525">
                <a:solidFill>
                  <a:schemeClr val="tx1"/>
                </a:solidFill>
                <a:round/>
                <a:headEnd/>
                <a:tailEnd/>
              </a:ln>
              <a:effectLst/>
            </p:spPr>
            <p:txBody>
              <a:bodyPr/>
              <a:lstStyle/>
              <a:p>
                <a:endParaRPr lang="en-US"/>
              </a:p>
            </p:txBody>
          </p:sp>
          <p:sp>
            <p:nvSpPr>
              <p:cNvPr id="249" name="Line 468"/>
              <p:cNvSpPr>
                <a:spLocks noChangeShapeType="1"/>
              </p:cNvSpPr>
              <p:nvPr/>
            </p:nvSpPr>
            <p:spPr bwMode="auto">
              <a:xfrm flipV="1">
                <a:off x="1872" y="1445"/>
                <a:ext cx="48" cy="48"/>
              </a:xfrm>
              <a:prstGeom prst="line">
                <a:avLst/>
              </a:prstGeom>
              <a:noFill/>
              <a:ln w="9525">
                <a:solidFill>
                  <a:schemeClr val="tx1"/>
                </a:solidFill>
                <a:round/>
                <a:headEnd/>
                <a:tailEnd/>
              </a:ln>
              <a:effectLst/>
            </p:spPr>
            <p:txBody>
              <a:bodyPr/>
              <a:lstStyle/>
              <a:p>
                <a:endParaRPr lang="en-US"/>
              </a:p>
            </p:txBody>
          </p:sp>
          <p:sp>
            <p:nvSpPr>
              <p:cNvPr id="250" name="Oval 469"/>
              <p:cNvSpPr>
                <a:spLocks noChangeArrowheads="1"/>
              </p:cNvSpPr>
              <p:nvPr/>
            </p:nvSpPr>
            <p:spPr bwMode="auto">
              <a:xfrm>
                <a:off x="1746" y="156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51" name="Oval 470"/>
              <p:cNvSpPr>
                <a:spLocks noChangeArrowheads="1"/>
              </p:cNvSpPr>
              <p:nvPr/>
            </p:nvSpPr>
            <p:spPr bwMode="auto">
              <a:xfrm>
                <a:off x="1893" y="141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52" name="Line 471"/>
              <p:cNvSpPr>
                <a:spLocks noChangeShapeType="1"/>
              </p:cNvSpPr>
              <p:nvPr/>
            </p:nvSpPr>
            <p:spPr bwMode="auto">
              <a:xfrm flipV="1">
                <a:off x="2115" y="1535"/>
                <a:ext cx="48" cy="48"/>
              </a:xfrm>
              <a:prstGeom prst="line">
                <a:avLst/>
              </a:prstGeom>
              <a:noFill/>
              <a:ln w="9525">
                <a:solidFill>
                  <a:schemeClr val="tx1"/>
                </a:solidFill>
                <a:round/>
                <a:headEnd/>
                <a:tailEnd/>
              </a:ln>
              <a:effectLst/>
            </p:spPr>
            <p:txBody>
              <a:bodyPr/>
              <a:lstStyle/>
              <a:p>
                <a:endParaRPr lang="en-US"/>
              </a:p>
            </p:txBody>
          </p:sp>
          <p:sp>
            <p:nvSpPr>
              <p:cNvPr id="253" name="Line 472"/>
              <p:cNvSpPr>
                <a:spLocks noChangeShapeType="1"/>
              </p:cNvSpPr>
              <p:nvPr/>
            </p:nvSpPr>
            <p:spPr bwMode="auto">
              <a:xfrm flipV="1">
                <a:off x="2163" y="1487"/>
                <a:ext cx="1" cy="48"/>
              </a:xfrm>
              <a:prstGeom prst="line">
                <a:avLst/>
              </a:prstGeom>
              <a:noFill/>
              <a:ln w="9525">
                <a:solidFill>
                  <a:schemeClr val="tx1"/>
                </a:solidFill>
                <a:round/>
                <a:headEnd/>
                <a:tailEnd/>
              </a:ln>
              <a:effectLst/>
            </p:spPr>
            <p:txBody>
              <a:bodyPr/>
              <a:lstStyle/>
              <a:p>
                <a:endParaRPr lang="en-US"/>
              </a:p>
            </p:txBody>
          </p:sp>
          <p:sp>
            <p:nvSpPr>
              <p:cNvPr id="254" name="Line 473"/>
              <p:cNvSpPr>
                <a:spLocks noChangeShapeType="1"/>
              </p:cNvSpPr>
              <p:nvPr/>
            </p:nvSpPr>
            <p:spPr bwMode="auto">
              <a:xfrm flipV="1">
                <a:off x="2211" y="1439"/>
                <a:ext cx="48" cy="48"/>
              </a:xfrm>
              <a:prstGeom prst="line">
                <a:avLst/>
              </a:prstGeom>
              <a:noFill/>
              <a:ln w="9525">
                <a:solidFill>
                  <a:schemeClr val="tx1"/>
                </a:solidFill>
                <a:round/>
                <a:headEnd/>
                <a:tailEnd/>
              </a:ln>
              <a:effectLst/>
            </p:spPr>
            <p:txBody>
              <a:bodyPr/>
              <a:lstStyle/>
              <a:p>
                <a:endParaRPr lang="en-US"/>
              </a:p>
            </p:txBody>
          </p:sp>
          <p:sp>
            <p:nvSpPr>
              <p:cNvPr id="255" name="Oval 474"/>
              <p:cNvSpPr>
                <a:spLocks noChangeArrowheads="1"/>
              </p:cNvSpPr>
              <p:nvPr/>
            </p:nvSpPr>
            <p:spPr bwMode="auto">
              <a:xfrm>
                <a:off x="2085" y="155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56" name="Oval 475"/>
              <p:cNvSpPr>
                <a:spLocks noChangeArrowheads="1"/>
              </p:cNvSpPr>
              <p:nvPr/>
            </p:nvSpPr>
            <p:spPr bwMode="auto">
              <a:xfrm>
                <a:off x="2232" y="141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57" name="Line 476"/>
              <p:cNvSpPr>
                <a:spLocks noChangeShapeType="1"/>
              </p:cNvSpPr>
              <p:nvPr/>
            </p:nvSpPr>
            <p:spPr bwMode="auto">
              <a:xfrm flipV="1">
                <a:off x="1107" y="1778"/>
                <a:ext cx="48" cy="48"/>
              </a:xfrm>
              <a:prstGeom prst="line">
                <a:avLst/>
              </a:prstGeom>
              <a:noFill/>
              <a:ln w="9525">
                <a:solidFill>
                  <a:schemeClr val="tx1"/>
                </a:solidFill>
                <a:round/>
                <a:headEnd/>
                <a:tailEnd/>
              </a:ln>
              <a:effectLst/>
            </p:spPr>
            <p:txBody>
              <a:bodyPr/>
              <a:lstStyle/>
              <a:p>
                <a:endParaRPr lang="en-US"/>
              </a:p>
            </p:txBody>
          </p:sp>
          <p:sp>
            <p:nvSpPr>
              <p:cNvPr id="258" name="Line 477"/>
              <p:cNvSpPr>
                <a:spLocks noChangeShapeType="1"/>
              </p:cNvSpPr>
              <p:nvPr/>
            </p:nvSpPr>
            <p:spPr bwMode="auto">
              <a:xfrm flipV="1">
                <a:off x="1155" y="1730"/>
                <a:ext cx="1" cy="48"/>
              </a:xfrm>
              <a:prstGeom prst="line">
                <a:avLst/>
              </a:prstGeom>
              <a:noFill/>
              <a:ln w="9525">
                <a:solidFill>
                  <a:schemeClr val="tx1"/>
                </a:solidFill>
                <a:round/>
                <a:headEnd/>
                <a:tailEnd/>
              </a:ln>
              <a:effectLst/>
            </p:spPr>
            <p:txBody>
              <a:bodyPr/>
              <a:lstStyle/>
              <a:p>
                <a:endParaRPr lang="en-US"/>
              </a:p>
            </p:txBody>
          </p:sp>
          <p:sp>
            <p:nvSpPr>
              <p:cNvPr id="259" name="Line 478"/>
              <p:cNvSpPr>
                <a:spLocks noChangeShapeType="1"/>
              </p:cNvSpPr>
              <p:nvPr/>
            </p:nvSpPr>
            <p:spPr bwMode="auto">
              <a:xfrm flipV="1">
                <a:off x="1203" y="1682"/>
                <a:ext cx="48" cy="48"/>
              </a:xfrm>
              <a:prstGeom prst="line">
                <a:avLst/>
              </a:prstGeom>
              <a:noFill/>
              <a:ln w="9525">
                <a:solidFill>
                  <a:schemeClr val="tx1"/>
                </a:solidFill>
                <a:round/>
                <a:headEnd/>
                <a:tailEnd/>
              </a:ln>
              <a:effectLst/>
            </p:spPr>
            <p:txBody>
              <a:bodyPr/>
              <a:lstStyle/>
              <a:p>
                <a:endParaRPr lang="en-US"/>
              </a:p>
            </p:txBody>
          </p:sp>
          <p:sp>
            <p:nvSpPr>
              <p:cNvPr id="260" name="Oval 479"/>
              <p:cNvSpPr>
                <a:spLocks noChangeArrowheads="1"/>
              </p:cNvSpPr>
              <p:nvPr/>
            </p:nvSpPr>
            <p:spPr bwMode="auto">
              <a:xfrm>
                <a:off x="1077" y="17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61" name="Oval 480"/>
              <p:cNvSpPr>
                <a:spLocks noChangeArrowheads="1"/>
              </p:cNvSpPr>
              <p:nvPr/>
            </p:nvSpPr>
            <p:spPr bwMode="auto">
              <a:xfrm>
                <a:off x="1224" y="165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62" name="Line 481"/>
              <p:cNvSpPr>
                <a:spLocks noChangeShapeType="1"/>
              </p:cNvSpPr>
              <p:nvPr/>
            </p:nvSpPr>
            <p:spPr bwMode="auto">
              <a:xfrm flipV="1">
                <a:off x="1446" y="1778"/>
                <a:ext cx="48" cy="48"/>
              </a:xfrm>
              <a:prstGeom prst="line">
                <a:avLst/>
              </a:prstGeom>
              <a:noFill/>
              <a:ln w="9525">
                <a:solidFill>
                  <a:schemeClr val="tx1"/>
                </a:solidFill>
                <a:round/>
                <a:headEnd/>
                <a:tailEnd/>
              </a:ln>
              <a:effectLst/>
            </p:spPr>
            <p:txBody>
              <a:bodyPr/>
              <a:lstStyle/>
              <a:p>
                <a:endParaRPr lang="en-US"/>
              </a:p>
            </p:txBody>
          </p:sp>
          <p:sp>
            <p:nvSpPr>
              <p:cNvPr id="263" name="Line 482"/>
              <p:cNvSpPr>
                <a:spLocks noChangeShapeType="1"/>
              </p:cNvSpPr>
              <p:nvPr/>
            </p:nvSpPr>
            <p:spPr bwMode="auto">
              <a:xfrm flipV="1">
                <a:off x="1494" y="1730"/>
                <a:ext cx="1" cy="48"/>
              </a:xfrm>
              <a:prstGeom prst="line">
                <a:avLst/>
              </a:prstGeom>
              <a:noFill/>
              <a:ln w="9525">
                <a:solidFill>
                  <a:schemeClr val="tx1"/>
                </a:solidFill>
                <a:round/>
                <a:headEnd/>
                <a:tailEnd/>
              </a:ln>
              <a:effectLst/>
            </p:spPr>
            <p:txBody>
              <a:bodyPr/>
              <a:lstStyle/>
              <a:p>
                <a:endParaRPr lang="en-US"/>
              </a:p>
            </p:txBody>
          </p:sp>
          <p:sp>
            <p:nvSpPr>
              <p:cNvPr id="264" name="Line 483"/>
              <p:cNvSpPr>
                <a:spLocks noChangeShapeType="1"/>
              </p:cNvSpPr>
              <p:nvPr/>
            </p:nvSpPr>
            <p:spPr bwMode="auto">
              <a:xfrm flipV="1">
                <a:off x="1542" y="1682"/>
                <a:ext cx="48" cy="48"/>
              </a:xfrm>
              <a:prstGeom prst="line">
                <a:avLst/>
              </a:prstGeom>
              <a:noFill/>
              <a:ln w="9525">
                <a:solidFill>
                  <a:schemeClr val="tx1"/>
                </a:solidFill>
                <a:round/>
                <a:headEnd/>
                <a:tailEnd/>
              </a:ln>
              <a:effectLst/>
            </p:spPr>
            <p:txBody>
              <a:bodyPr/>
              <a:lstStyle/>
              <a:p>
                <a:endParaRPr lang="en-US"/>
              </a:p>
            </p:txBody>
          </p:sp>
          <p:sp>
            <p:nvSpPr>
              <p:cNvPr id="265" name="Oval 484"/>
              <p:cNvSpPr>
                <a:spLocks noChangeArrowheads="1"/>
              </p:cNvSpPr>
              <p:nvPr/>
            </p:nvSpPr>
            <p:spPr bwMode="auto">
              <a:xfrm>
                <a:off x="1416" y="17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66" name="Oval 485"/>
              <p:cNvSpPr>
                <a:spLocks noChangeArrowheads="1"/>
              </p:cNvSpPr>
              <p:nvPr/>
            </p:nvSpPr>
            <p:spPr bwMode="auto">
              <a:xfrm>
                <a:off x="1563" y="165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67" name="Line 486"/>
              <p:cNvSpPr>
                <a:spLocks noChangeShapeType="1"/>
              </p:cNvSpPr>
              <p:nvPr/>
            </p:nvSpPr>
            <p:spPr bwMode="auto">
              <a:xfrm flipV="1">
                <a:off x="1779" y="1781"/>
                <a:ext cx="48" cy="48"/>
              </a:xfrm>
              <a:prstGeom prst="line">
                <a:avLst/>
              </a:prstGeom>
              <a:noFill/>
              <a:ln w="9525">
                <a:solidFill>
                  <a:schemeClr val="tx1"/>
                </a:solidFill>
                <a:round/>
                <a:headEnd/>
                <a:tailEnd/>
              </a:ln>
              <a:effectLst/>
            </p:spPr>
            <p:txBody>
              <a:bodyPr/>
              <a:lstStyle/>
              <a:p>
                <a:endParaRPr lang="en-US"/>
              </a:p>
            </p:txBody>
          </p:sp>
          <p:sp>
            <p:nvSpPr>
              <p:cNvPr id="268" name="Line 487"/>
              <p:cNvSpPr>
                <a:spLocks noChangeShapeType="1"/>
              </p:cNvSpPr>
              <p:nvPr/>
            </p:nvSpPr>
            <p:spPr bwMode="auto">
              <a:xfrm flipV="1">
                <a:off x="1827" y="1733"/>
                <a:ext cx="1" cy="48"/>
              </a:xfrm>
              <a:prstGeom prst="line">
                <a:avLst/>
              </a:prstGeom>
              <a:noFill/>
              <a:ln w="9525">
                <a:solidFill>
                  <a:schemeClr val="tx1"/>
                </a:solidFill>
                <a:round/>
                <a:headEnd/>
                <a:tailEnd/>
              </a:ln>
              <a:effectLst/>
            </p:spPr>
            <p:txBody>
              <a:bodyPr/>
              <a:lstStyle/>
              <a:p>
                <a:endParaRPr lang="en-US"/>
              </a:p>
            </p:txBody>
          </p:sp>
          <p:sp>
            <p:nvSpPr>
              <p:cNvPr id="269" name="Line 488"/>
              <p:cNvSpPr>
                <a:spLocks noChangeShapeType="1"/>
              </p:cNvSpPr>
              <p:nvPr/>
            </p:nvSpPr>
            <p:spPr bwMode="auto">
              <a:xfrm flipV="1">
                <a:off x="1875" y="1685"/>
                <a:ext cx="48" cy="48"/>
              </a:xfrm>
              <a:prstGeom prst="line">
                <a:avLst/>
              </a:prstGeom>
              <a:noFill/>
              <a:ln w="9525">
                <a:solidFill>
                  <a:schemeClr val="tx1"/>
                </a:solidFill>
                <a:round/>
                <a:headEnd/>
                <a:tailEnd/>
              </a:ln>
              <a:effectLst/>
            </p:spPr>
            <p:txBody>
              <a:bodyPr/>
              <a:lstStyle/>
              <a:p>
                <a:endParaRPr lang="en-US"/>
              </a:p>
            </p:txBody>
          </p:sp>
          <p:sp>
            <p:nvSpPr>
              <p:cNvPr id="270" name="Oval 489"/>
              <p:cNvSpPr>
                <a:spLocks noChangeArrowheads="1"/>
              </p:cNvSpPr>
              <p:nvPr/>
            </p:nvSpPr>
            <p:spPr bwMode="auto">
              <a:xfrm>
                <a:off x="1749" y="180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71" name="Oval 490"/>
              <p:cNvSpPr>
                <a:spLocks noChangeArrowheads="1"/>
              </p:cNvSpPr>
              <p:nvPr/>
            </p:nvSpPr>
            <p:spPr bwMode="auto">
              <a:xfrm>
                <a:off x="1896" y="165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72" name="Line 491"/>
              <p:cNvSpPr>
                <a:spLocks noChangeShapeType="1"/>
              </p:cNvSpPr>
              <p:nvPr/>
            </p:nvSpPr>
            <p:spPr bwMode="auto">
              <a:xfrm flipV="1">
                <a:off x="2118" y="1775"/>
                <a:ext cx="48" cy="48"/>
              </a:xfrm>
              <a:prstGeom prst="line">
                <a:avLst/>
              </a:prstGeom>
              <a:noFill/>
              <a:ln w="9525">
                <a:solidFill>
                  <a:schemeClr val="tx1"/>
                </a:solidFill>
                <a:round/>
                <a:headEnd/>
                <a:tailEnd/>
              </a:ln>
              <a:effectLst/>
            </p:spPr>
            <p:txBody>
              <a:bodyPr/>
              <a:lstStyle/>
              <a:p>
                <a:endParaRPr lang="en-US"/>
              </a:p>
            </p:txBody>
          </p:sp>
          <p:sp>
            <p:nvSpPr>
              <p:cNvPr id="273" name="Line 492"/>
              <p:cNvSpPr>
                <a:spLocks noChangeShapeType="1"/>
              </p:cNvSpPr>
              <p:nvPr/>
            </p:nvSpPr>
            <p:spPr bwMode="auto">
              <a:xfrm flipV="1">
                <a:off x="2166" y="1727"/>
                <a:ext cx="1" cy="48"/>
              </a:xfrm>
              <a:prstGeom prst="line">
                <a:avLst/>
              </a:prstGeom>
              <a:noFill/>
              <a:ln w="9525">
                <a:solidFill>
                  <a:schemeClr val="tx1"/>
                </a:solidFill>
                <a:round/>
                <a:headEnd/>
                <a:tailEnd/>
              </a:ln>
              <a:effectLst/>
            </p:spPr>
            <p:txBody>
              <a:bodyPr/>
              <a:lstStyle/>
              <a:p>
                <a:endParaRPr lang="en-US"/>
              </a:p>
            </p:txBody>
          </p:sp>
          <p:sp>
            <p:nvSpPr>
              <p:cNvPr id="274" name="Line 493"/>
              <p:cNvSpPr>
                <a:spLocks noChangeShapeType="1"/>
              </p:cNvSpPr>
              <p:nvPr/>
            </p:nvSpPr>
            <p:spPr bwMode="auto">
              <a:xfrm flipV="1">
                <a:off x="2214" y="1679"/>
                <a:ext cx="48" cy="48"/>
              </a:xfrm>
              <a:prstGeom prst="line">
                <a:avLst/>
              </a:prstGeom>
              <a:noFill/>
              <a:ln w="9525">
                <a:solidFill>
                  <a:schemeClr val="tx1"/>
                </a:solidFill>
                <a:round/>
                <a:headEnd/>
                <a:tailEnd/>
              </a:ln>
              <a:effectLst/>
            </p:spPr>
            <p:txBody>
              <a:bodyPr/>
              <a:lstStyle/>
              <a:p>
                <a:endParaRPr lang="en-US"/>
              </a:p>
            </p:txBody>
          </p:sp>
          <p:sp>
            <p:nvSpPr>
              <p:cNvPr id="275" name="Oval 494"/>
              <p:cNvSpPr>
                <a:spLocks noChangeArrowheads="1"/>
              </p:cNvSpPr>
              <p:nvPr/>
            </p:nvSpPr>
            <p:spPr bwMode="auto">
              <a:xfrm>
                <a:off x="2088" y="179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76" name="Oval 495"/>
              <p:cNvSpPr>
                <a:spLocks noChangeArrowheads="1"/>
              </p:cNvSpPr>
              <p:nvPr/>
            </p:nvSpPr>
            <p:spPr bwMode="auto">
              <a:xfrm>
                <a:off x="2235" y="165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77" name="Line 496"/>
              <p:cNvSpPr>
                <a:spLocks noChangeShapeType="1"/>
              </p:cNvSpPr>
              <p:nvPr/>
            </p:nvSpPr>
            <p:spPr bwMode="auto">
              <a:xfrm flipV="1">
                <a:off x="1104" y="2018"/>
                <a:ext cx="48" cy="48"/>
              </a:xfrm>
              <a:prstGeom prst="line">
                <a:avLst/>
              </a:prstGeom>
              <a:noFill/>
              <a:ln w="9525">
                <a:solidFill>
                  <a:schemeClr val="tx1"/>
                </a:solidFill>
                <a:round/>
                <a:headEnd/>
                <a:tailEnd/>
              </a:ln>
              <a:effectLst/>
            </p:spPr>
            <p:txBody>
              <a:bodyPr/>
              <a:lstStyle/>
              <a:p>
                <a:endParaRPr lang="en-US"/>
              </a:p>
            </p:txBody>
          </p:sp>
          <p:sp>
            <p:nvSpPr>
              <p:cNvPr id="278" name="Line 497"/>
              <p:cNvSpPr>
                <a:spLocks noChangeShapeType="1"/>
              </p:cNvSpPr>
              <p:nvPr/>
            </p:nvSpPr>
            <p:spPr bwMode="auto">
              <a:xfrm flipV="1">
                <a:off x="1152" y="1970"/>
                <a:ext cx="1" cy="48"/>
              </a:xfrm>
              <a:prstGeom prst="line">
                <a:avLst/>
              </a:prstGeom>
              <a:noFill/>
              <a:ln w="9525">
                <a:solidFill>
                  <a:schemeClr val="tx1"/>
                </a:solidFill>
                <a:round/>
                <a:headEnd/>
                <a:tailEnd/>
              </a:ln>
              <a:effectLst/>
            </p:spPr>
            <p:txBody>
              <a:bodyPr/>
              <a:lstStyle/>
              <a:p>
                <a:endParaRPr lang="en-US"/>
              </a:p>
            </p:txBody>
          </p:sp>
          <p:sp>
            <p:nvSpPr>
              <p:cNvPr id="279" name="Line 498"/>
              <p:cNvSpPr>
                <a:spLocks noChangeShapeType="1"/>
              </p:cNvSpPr>
              <p:nvPr/>
            </p:nvSpPr>
            <p:spPr bwMode="auto">
              <a:xfrm flipV="1">
                <a:off x="1200" y="1922"/>
                <a:ext cx="48" cy="48"/>
              </a:xfrm>
              <a:prstGeom prst="line">
                <a:avLst/>
              </a:prstGeom>
              <a:noFill/>
              <a:ln w="9525">
                <a:solidFill>
                  <a:schemeClr val="tx1"/>
                </a:solidFill>
                <a:round/>
                <a:headEnd/>
                <a:tailEnd/>
              </a:ln>
              <a:effectLst/>
            </p:spPr>
            <p:txBody>
              <a:bodyPr/>
              <a:lstStyle/>
              <a:p>
                <a:endParaRPr lang="en-US"/>
              </a:p>
            </p:txBody>
          </p:sp>
          <p:sp>
            <p:nvSpPr>
              <p:cNvPr id="280" name="Oval 499"/>
              <p:cNvSpPr>
                <a:spLocks noChangeArrowheads="1"/>
              </p:cNvSpPr>
              <p:nvPr/>
            </p:nvSpPr>
            <p:spPr bwMode="auto">
              <a:xfrm>
                <a:off x="1074" y="203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81" name="Oval 500"/>
              <p:cNvSpPr>
                <a:spLocks noChangeArrowheads="1"/>
              </p:cNvSpPr>
              <p:nvPr/>
            </p:nvSpPr>
            <p:spPr bwMode="auto">
              <a:xfrm>
                <a:off x="1221" y="189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82" name="Line 501"/>
              <p:cNvSpPr>
                <a:spLocks noChangeShapeType="1"/>
              </p:cNvSpPr>
              <p:nvPr/>
            </p:nvSpPr>
            <p:spPr bwMode="auto">
              <a:xfrm flipV="1">
                <a:off x="1443" y="2018"/>
                <a:ext cx="48" cy="48"/>
              </a:xfrm>
              <a:prstGeom prst="line">
                <a:avLst/>
              </a:prstGeom>
              <a:noFill/>
              <a:ln w="9525">
                <a:solidFill>
                  <a:schemeClr val="tx1"/>
                </a:solidFill>
                <a:round/>
                <a:headEnd/>
                <a:tailEnd/>
              </a:ln>
              <a:effectLst/>
            </p:spPr>
            <p:txBody>
              <a:bodyPr/>
              <a:lstStyle/>
              <a:p>
                <a:endParaRPr lang="en-US"/>
              </a:p>
            </p:txBody>
          </p:sp>
          <p:sp>
            <p:nvSpPr>
              <p:cNvPr id="283" name="Line 502"/>
              <p:cNvSpPr>
                <a:spLocks noChangeShapeType="1"/>
              </p:cNvSpPr>
              <p:nvPr/>
            </p:nvSpPr>
            <p:spPr bwMode="auto">
              <a:xfrm flipV="1">
                <a:off x="1491" y="1970"/>
                <a:ext cx="1" cy="48"/>
              </a:xfrm>
              <a:prstGeom prst="line">
                <a:avLst/>
              </a:prstGeom>
              <a:noFill/>
              <a:ln w="9525">
                <a:solidFill>
                  <a:schemeClr val="tx1"/>
                </a:solidFill>
                <a:round/>
                <a:headEnd/>
                <a:tailEnd/>
              </a:ln>
              <a:effectLst/>
            </p:spPr>
            <p:txBody>
              <a:bodyPr/>
              <a:lstStyle/>
              <a:p>
                <a:endParaRPr lang="en-US"/>
              </a:p>
            </p:txBody>
          </p:sp>
          <p:sp>
            <p:nvSpPr>
              <p:cNvPr id="284" name="Line 503"/>
              <p:cNvSpPr>
                <a:spLocks noChangeShapeType="1"/>
              </p:cNvSpPr>
              <p:nvPr/>
            </p:nvSpPr>
            <p:spPr bwMode="auto">
              <a:xfrm flipV="1">
                <a:off x="1539" y="1922"/>
                <a:ext cx="48" cy="48"/>
              </a:xfrm>
              <a:prstGeom prst="line">
                <a:avLst/>
              </a:prstGeom>
              <a:noFill/>
              <a:ln w="9525">
                <a:solidFill>
                  <a:schemeClr val="tx1"/>
                </a:solidFill>
                <a:round/>
                <a:headEnd/>
                <a:tailEnd/>
              </a:ln>
              <a:effectLst/>
            </p:spPr>
            <p:txBody>
              <a:bodyPr/>
              <a:lstStyle/>
              <a:p>
                <a:endParaRPr lang="en-US"/>
              </a:p>
            </p:txBody>
          </p:sp>
          <p:sp>
            <p:nvSpPr>
              <p:cNvPr id="285" name="Oval 504"/>
              <p:cNvSpPr>
                <a:spLocks noChangeArrowheads="1"/>
              </p:cNvSpPr>
              <p:nvPr/>
            </p:nvSpPr>
            <p:spPr bwMode="auto">
              <a:xfrm>
                <a:off x="1413" y="203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86" name="Oval 505"/>
              <p:cNvSpPr>
                <a:spLocks noChangeArrowheads="1"/>
              </p:cNvSpPr>
              <p:nvPr/>
            </p:nvSpPr>
            <p:spPr bwMode="auto">
              <a:xfrm>
                <a:off x="1560" y="1895"/>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87" name="Line 506"/>
              <p:cNvSpPr>
                <a:spLocks noChangeShapeType="1"/>
              </p:cNvSpPr>
              <p:nvPr/>
            </p:nvSpPr>
            <p:spPr bwMode="auto">
              <a:xfrm flipV="1">
                <a:off x="1776" y="2021"/>
                <a:ext cx="48" cy="48"/>
              </a:xfrm>
              <a:prstGeom prst="line">
                <a:avLst/>
              </a:prstGeom>
              <a:noFill/>
              <a:ln w="9525">
                <a:solidFill>
                  <a:schemeClr val="tx1"/>
                </a:solidFill>
                <a:round/>
                <a:headEnd/>
                <a:tailEnd/>
              </a:ln>
              <a:effectLst/>
            </p:spPr>
            <p:txBody>
              <a:bodyPr/>
              <a:lstStyle/>
              <a:p>
                <a:endParaRPr lang="en-US"/>
              </a:p>
            </p:txBody>
          </p:sp>
          <p:sp>
            <p:nvSpPr>
              <p:cNvPr id="288" name="Line 507"/>
              <p:cNvSpPr>
                <a:spLocks noChangeShapeType="1"/>
              </p:cNvSpPr>
              <p:nvPr/>
            </p:nvSpPr>
            <p:spPr bwMode="auto">
              <a:xfrm flipV="1">
                <a:off x="1824" y="1973"/>
                <a:ext cx="1" cy="48"/>
              </a:xfrm>
              <a:prstGeom prst="line">
                <a:avLst/>
              </a:prstGeom>
              <a:noFill/>
              <a:ln w="9525">
                <a:solidFill>
                  <a:schemeClr val="tx1"/>
                </a:solidFill>
                <a:round/>
                <a:headEnd/>
                <a:tailEnd/>
              </a:ln>
              <a:effectLst/>
            </p:spPr>
            <p:txBody>
              <a:bodyPr/>
              <a:lstStyle/>
              <a:p>
                <a:endParaRPr lang="en-US"/>
              </a:p>
            </p:txBody>
          </p:sp>
          <p:sp>
            <p:nvSpPr>
              <p:cNvPr id="289" name="Line 508"/>
              <p:cNvSpPr>
                <a:spLocks noChangeShapeType="1"/>
              </p:cNvSpPr>
              <p:nvPr/>
            </p:nvSpPr>
            <p:spPr bwMode="auto">
              <a:xfrm flipV="1">
                <a:off x="1872" y="1925"/>
                <a:ext cx="48" cy="48"/>
              </a:xfrm>
              <a:prstGeom prst="line">
                <a:avLst/>
              </a:prstGeom>
              <a:noFill/>
              <a:ln w="9525">
                <a:solidFill>
                  <a:schemeClr val="tx1"/>
                </a:solidFill>
                <a:round/>
                <a:headEnd/>
                <a:tailEnd/>
              </a:ln>
              <a:effectLst/>
            </p:spPr>
            <p:txBody>
              <a:bodyPr/>
              <a:lstStyle/>
              <a:p>
                <a:endParaRPr lang="en-US"/>
              </a:p>
            </p:txBody>
          </p:sp>
          <p:sp>
            <p:nvSpPr>
              <p:cNvPr id="290" name="Oval 509"/>
              <p:cNvSpPr>
                <a:spLocks noChangeArrowheads="1"/>
              </p:cNvSpPr>
              <p:nvPr/>
            </p:nvSpPr>
            <p:spPr bwMode="auto">
              <a:xfrm>
                <a:off x="1746" y="204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91" name="Oval 510"/>
              <p:cNvSpPr>
                <a:spLocks noChangeArrowheads="1"/>
              </p:cNvSpPr>
              <p:nvPr/>
            </p:nvSpPr>
            <p:spPr bwMode="auto">
              <a:xfrm>
                <a:off x="1893" y="1898"/>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92" name="Line 511"/>
              <p:cNvSpPr>
                <a:spLocks noChangeShapeType="1"/>
              </p:cNvSpPr>
              <p:nvPr/>
            </p:nvSpPr>
            <p:spPr bwMode="auto">
              <a:xfrm flipV="1">
                <a:off x="2115" y="2015"/>
                <a:ext cx="48" cy="48"/>
              </a:xfrm>
              <a:prstGeom prst="line">
                <a:avLst/>
              </a:prstGeom>
              <a:noFill/>
              <a:ln w="9525">
                <a:solidFill>
                  <a:schemeClr val="tx1"/>
                </a:solidFill>
                <a:round/>
                <a:headEnd/>
                <a:tailEnd/>
              </a:ln>
              <a:effectLst/>
            </p:spPr>
            <p:txBody>
              <a:bodyPr/>
              <a:lstStyle/>
              <a:p>
                <a:endParaRPr lang="en-US"/>
              </a:p>
            </p:txBody>
          </p:sp>
          <p:sp>
            <p:nvSpPr>
              <p:cNvPr id="293" name="Line 512"/>
              <p:cNvSpPr>
                <a:spLocks noChangeShapeType="1"/>
              </p:cNvSpPr>
              <p:nvPr/>
            </p:nvSpPr>
            <p:spPr bwMode="auto">
              <a:xfrm flipV="1">
                <a:off x="2163" y="1967"/>
                <a:ext cx="1" cy="48"/>
              </a:xfrm>
              <a:prstGeom prst="line">
                <a:avLst/>
              </a:prstGeom>
              <a:noFill/>
              <a:ln w="9525">
                <a:solidFill>
                  <a:schemeClr val="tx1"/>
                </a:solidFill>
                <a:round/>
                <a:headEnd/>
                <a:tailEnd/>
              </a:ln>
              <a:effectLst/>
            </p:spPr>
            <p:txBody>
              <a:bodyPr/>
              <a:lstStyle/>
              <a:p>
                <a:endParaRPr lang="en-US"/>
              </a:p>
            </p:txBody>
          </p:sp>
          <p:sp>
            <p:nvSpPr>
              <p:cNvPr id="294" name="Line 513"/>
              <p:cNvSpPr>
                <a:spLocks noChangeShapeType="1"/>
              </p:cNvSpPr>
              <p:nvPr/>
            </p:nvSpPr>
            <p:spPr bwMode="auto">
              <a:xfrm flipV="1">
                <a:off x="2211" y="1919"/>
                <a:ext cx="48" cy="48"/>
              </a:xfrm>
              <a:prstGeom prst="line">
                <a:avLst/>
              </a:prstGeom>
              <a:noFill/>
              <a:ln w="9525">
                <a:solidFill>
                  <a:schemeClr val="tx1"/>
                </a:solidFill>
                <a:round/>
                <a:headEnd/>
                <a:tailEnd/>
              </a:ln>
              <a:effectLst/>
            </p:spPr>
            <p:txBody>
              <a:bodyPr/>
              <a:lstStyle/>
              <a:p>
                <a:endParaRPr lang="en-US"/>
              </a:p>
            </p:txBody>
          </p:sp>
          <p:sp>
            <p:nvSpPr>
              <p:cNvPr id="295" name="Oval 514"/>
              <p:cNvSpPr>
                <a:spLocks noChangeArrowheads="1"/>
              </p:cNvSpPr>
              <p:nvPr/>
            </p:nvSpPr>
            <p:spPr bwMode="auto">
              <a:xfrm>
                <a:off x="2085" y="203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96" name="Oval 515"/>
              <p:cNvSpPr>
                <a:spLocks noChangeArrowheads="1"/>
              </p:cNvSpPr>
              <p:nvPr/>
            </p:nvSpPr>
            <p:spPr bwMode="auto">
              <a:xfrm>
                <a:off x="2232" y="189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grpSp>
        <p:sp>
          <p:nvSpPr>
            <p:cNvPr id="154" name="Line 516"/>
            <p:cNvSpPr>
              <a:spLocks noChangeShapeType="1"/>
            </p:cNvSpPr>
            <p:nvPr/>
          </p:nvSpPr>
          <p:spPr bwMode="auto">
            <a:xfrm>
              <a:off x="1981" y="3090"/>
              <a:ext cx="1392" cy="0"/>
            </a:xfrm>
            <a:prstGeom prst="line">
              <a:avLst/>
            </a:prstGeom>
            <a:noFill/>
            <a:ln w="9525">
              <a:solidFill>
                <a:schemeClr val="tx1"/>
              </a:solidFill>
              <a:round/>
              <a:headEnd/>
              <a:tailEnd/>
            </a:ln>
            <a:effectLst/>
          </p:spPr>
          <p:txBody>
            <a:bodyPr/>
            <a:lstStyle/>
            <a:p>
              <a:endParaRPr lang="en-US"/>
            </a:p>
          </p:txBody>
        </p:sp>
        <p:sp>
          <p:nvSpPr>
            <p:cNvPr id="155" name="Line 517"/>
            <p:cNvSpPr>
              <a:spLocks noChangeShapeType="1"/>
            </p:cNvSpPr>
            <p:nvPr/>
          </p:nvSpPr>
          <p:spPr bwMode="auto">
            <a:xfrm>
              <a:off x="1981" y="3330"/>
              <a:ext cx="1392" cy="0"/>
            </a:xfrm>
            <a:prstGeom prst="line">
              <a:avLst/>
            </a:prstGeom>
            <a:noFill/>
            <a:ln w="9525">
              <a:solidFill>
                <a:schemeClr val="tx1"/>
              </a:solidFill>
              <a:round/>
              <a:headEnd/>
              <a:tailEnd/>
            </a:ln>
            <a:effectLst/>
          </p:spPr>
          <p:txBody>
            <a:bodyPr/>
            <a:lstStyle/>
            <a:p>
              <a:endParaRPr lang="en-US"/>
            </a:p>
          </p:txBody>
        </p:sp>
        <p:sp>
          <p:nvSpPr>
            <p:cNvPr id="156" name="Line 518"/>
            <p:cNvSpPr>
              <a:spLocks noChangeShapeType="1"/>
            </p:cNvSpPr>
            <p:nvPr/>
          </p:nvSpPr>
          <p:spPr bwMode="auto">
            <a:xfrm>
              <a:off x="1981" y="3570"/>
              <a:ext cx="1392" cy="0"/>
            </a:xfrm>
            <a:prstGeom prst="line">
              <a:avLst/>
            </a:prstGeom>
            <a:noFill/>
            <a:ln w="9525">
              <a:solidFill>
                <a:schemeClr val="tx1"/>
              </a:solidFill>
              <a:round/>
              <a:headEnd/>
              <a:tailEnd/>
            </a:ln>
            <a:effectLst/>
          </p:spPr>
          <p:txBody>
            <a:bodyPr/>
            <a:lstStyle/>
            <a:p>
              <a:endParaRPr lang="en-US"/>
            </a:p>
          </p:txBody>
        </p:sp>
        <p:sp>
          <p:nvSpPr>
            <p:cNvPr id="157" name="Line 519"/>
            <p:cNvSpPr>
              <a:spLocks noChangeShapeType="1"/>
            </p:cNvSpPr>
            <p:nvPr/>
          </p:nvSpPr>
          <p:spPr bwMode="auto">
            <a:xfrm>
              <a:off x="2365" y="2850"/>
              <a:ext cx="0" cy="720"/>
            </a:xfrm>
            <a:prstGeom prst="line">
              <a:avLst/>
            </a:prstGeom>
            <a:noFill/>
            <a:ln w="9525">
              <a:solidFill>
                <a:schemeClr val="tx1"/>
              </a:solidFill>
              <a:round/>
              <a:headEnd/>
              <a:tailEnd/>
            </a:ln>
            <a:effectLst/>
          </p:spPr>
          <p:txBody>
            <a:bodyPr/>
            <a:lstStyle/>
            <a:p>
              <a:endParaRPr lang="en-US"/>
            </a:p>
          </p:txBody>
        </p:sp>
        <p:sp>
          <p:nvSpPr>
            <p:cNvPr id="158" name="Line 520"/>
            <p:cNvSpPr>
              <a:spLocks noChangeShapeType="1"/>
            </p:cNvSpPr>
            <p:nvPr/>
          </p:nvSpPr>
          <p:spPr bwMode="auto">
            <a:xfrm>
              <a:off x="2701" y="2850"/>
              <a:ext cx="0" cy="720"/>
            </a:xfrm>
            <a:prstGeom prst="line">
              <a:avLst/>
            </a:prstGeom>
            <a:noFill/>
            <a:ln w="9525">
              <a:solidFill>
                <a:schemeClr val="tx1"/>
              </a:solidFill>
              <a:round/>
              <a:headEnd/>
              <a:tailEnd/>
            </a:ln>
            <a:effectLst/>
          </p:spPr>
          <p:txBody>
            <a:bodyPr/>
            <a:lstStyle/>
            <a:p>
              <a:endParaRPr lang="en-US"/>
            </a:p>
          </p:txBody>
        </p:sp>
        <p:sp>
          <p:nvSpPr>
            <p:cNvPr id="159" name="Line 521"/>
            <p:cNvSpPr>
              <a:spLocks noChangeShapeType="1"/>
            </p:cNvSpPr>
            <p:nvPr/>
          </p:nvSpPr>
          <p:spPr bwMode="auto">
            <a:xfrm>
              <a:off x="3037" y="2850"/>
              <a:ext cx="0" cy="720"/>
            </a:xfrm>
            <a:prstGeom prst="line">
              <a:avLst/>
            </a:prstGeom>
            <a:noFill/>
            <a:ln w="9525">
              <a:solidFill>
                <a:schemeClr val="tx1"/>
              </a:solidFill>
              <a:round/>
              <a:headEnd/>
              <a:tailEnd/>
            </a:ln>
            <a:effectLst/>
          </p:spPr>
          <p:txBody>
            <a:bodyPr/>
            <a:lstStyle/>
            <a:p>
              <a:endParaRPr lang="en-US"/>
            </a:p>
          </p:txBody>
        </p:sp>
        <p:sp>
          <p:nvSpPr>
            <p:cNvPr id="160" name="Line 522"/>
            <p:cNvSpPr>
              <a:spLocks noChangeShapeType="1"/>
            </p:cNvSpPr>
            <p:nvPr/>
          </p:nvSpPr>
          <p:spPr bwMode="auto">
            <a:xfrm>
              <a:off x="3373" y="2850"/>
              <a:ext cx="0" cy="720"/>
            </a:xfrm>
            <a:prstGeom prst="line">
              <a:avLst/>
            </a:prstGeom>
            <a:noFill/>
            <a:ln w="9525">
              <a:solidFill>
                <a:schemeClr val="tx1"/>
              </a:solidFill>
              <a:round/>
              <a:headEnd/>
              <a:tailEnd/>
            </a:ln>
            <a:effectLst/>
          </p:spPr>
          <p:txBody>
            <a:bodyPr/>
            <a:lstStyle/>
            <a:p>
              <a:endParaRPr lang="en-US"/>
            </a:p>
          </p:txBody>
        </p:sp>
        <p:sp>
          <p:nvSpPr>
            <p:cNvPr id="161" name="Line 523"/>
            <p:cNvSpPr>
              <a:spLocks noChangeShapeType="1"/>
            </p:cNvSpPr>
            <p:nvPr/>
          </p:nvSpPr>
          <p:spPr bwMode="auto">
            <a:xfrm flipV="1">
              <a:off x="2221" y="3042"/>
              <a:ext cx="48" cy="48"/>
            </a:xfrm>
            <a:prstGeom prst="line">
              <a:avLst/>
            </a:prstGeom>
            <a:noFill/>
            <a:ln w="9525">
              <a:solidFill>
                <a:schemeClr val="tx1"/>
              </a:solidFill>
              <a:round/>
              <a:headEnd/>
              <a:tailEnd/>
            </a:ln>
            <a:effectLst/>
          </p:spPr>
          <p:txBody>
            <a:bodyPr/>
            <a:lstStyle/>
            <a:p>
              <a:endParaRPr lang="en-US"/>
            </a:p>
          </p:txBody>
        </p:sp>
        <p:sp>
          <p:nvSpPr>
            <p:cNvPr id="162" name="Line 524"/>
            <p:cNvSpPr>
              <a:spLocks noChangeShapeType="1"/>
            </p:cNvSpPr>
            <p:nvPr/>
          </p:nvSpPr>
          <p:spPr bwMode="auto">
            <a:xfrm flipV="1">
              <a:off x="2269" y="2994"/>
              <a:ext cx="1" cy="48"/>
            </a:xfrm>
            <a:prstGeom prst="line">
              <a:avLst/>
            </a:prstGeom>
            <a:noFill/>
            <a:ln w="9525">
              <a:solidFill>
                <a:schemeClr val="tx1"/>
              </a:solidFill>
              <a:round/>
              <a:headEnd/>
              <a:tailEnd/>
            </a:ln>
            <a:effectLst/>
          </p:spPr>
          <p:txBody>
            <a:bodyPr/>
            <a:lstStyle/>
            <a:p>
              <a:endParaRPr lang="en-US"/>
            </a:p>
          </p:txBody>
        </p:sp>
        <p:sp>
          <p:nvSpPr>
            <p:cNvPr id="163" name="Line 525"/>
            <p:cNvSpPr>
              <a:spLocks noChangeShapeType="1"/>
            </p:cNvSpPr>
            <p:nvPr/>
          </p:nvSpPr>
          <p:spPr bwMode="auto">
            <a:xfrm flipV="1">
              <a:off x="2317" y="2946"/>
              <a:ext cx="48" cy="48"/>
            </a:xfrm>
            <a:prstGeom prst="line">
              <a:avLst/>
            </a:prstGeom>
            <a:noFill/>
            <a:ln w="9525">
              <a:solidFill>
                <a:schemeClr val="tx1"/>
              </a:solidFill>
              <a:round/>
              <a:headEnd/>
              <a:tailEnd/>
            </a:ln>
            <a:effectLst/>
          </p:spPr>
          <p:txBody>
            <a:bodyPr/>
            <a:lstStyle/>
            <a:p>
              <a:endParaRPr lang="en-US"/>
            </a:p>
          </p:txBody>
        </p:sp>
        <p:sp>
          <p:nvSpPr>
            <p:cNvPr id="164" name="Oval 526"/>
            <p:cNvSpPr>
              <a:spLocks noChangeArrowheads="1"/>
            </p:cNvSpPr>
            <p:nvPr/>
          </p:nvSpPr>
          <p:spPr bwMode="auto">
            <a:xfrm>
              <a:off x="2192" y="306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65" name="Oval 527"/>
            <p:cNvSpPr>
              <a:spLocks noChangeArrowheads="1"/>
            </p:cNvSpPr>
            <p:nvPr/>
          </p:nvSpPr>
          <p:spPr bwMode="auto">
            <a:xfrm>
              <a:off x="2338" y="291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66" name="Line 528"/>
            <p:cNvSpPr>
              <a:spLocks noChangeShapeType="1"/>
            </p:cNvSpPr>
            <p:nvPr/>
          </p:nvSpPr>
          <p:spPr bwMode="auto">
            <a:xfrm flipV="1">
              <a:off x="2560" y="3042"/>
              <a:ext cx="48" cy="48"/>
            </a:xfrm>
            <a:prstGeom prst="line">
              <a:avLst/>
            </a:prstGeom>
            <a:noFill/>
            <a:ln w="9525">
              <a:solidFill>
                <a:schemeClr val="tx1"/>
              </a:solidFill>
              <a:round/>
              <a:headEnd/>
              <a:tailEnd/>
            </a:ln>
            <a:effectLst/>
          </p:spPr>
          <p:txBody>
            <a:bodyPr/>
            <a:lstStyle/>
            <a:p>
              <a:endParaRPr lang="en-US"/>
            </a:p>
          </p:txBody>
        </p:sp>
        <p:sp>
          <p:nvSpPr>
            <p:cNvPr id="167" name="Line 529"/>
            <p:cNvSpPr>
              <a:spLocks noChangeShapeType="1"/>
            </p:cNvSpPr>
            <p:nvPr/>
          </p:nvSpPr>
          <p:spPr bwMode="auto">
            <a:xfrm flipV="1">
              <a:off x="2608" y="2994"/>
              <a:ext cx="1" cy="48"/>
            </a:xfrm>
            <a:prstGeom prst="line">
              <a:avLst/>
            </a:prstGeom>
            <a:noFill/>
            <a:ln w="9525">
              <a:solidFill>
                <a:schemeClr val="tx1"/>
              </a:solidFill>
              <a:round/>
              <a:headEnd/>
              <a:tailEnd/>
            </a:ln>
            <a:effectLst/>
          </p:spPr>
          <p:txBody>
            <a:bodyPr/>
            <a:lstStyle/>
            <a:p>
              <a:endParaRPr lang="en-US"/>
            </a:p>
          </p:txBody>
        </p:sp>
        <p:sp>
          <p:nvSpPr>
            <p:cNvPr id="168" name="Line 530"/>
            <p:cNvSpPr>
              <a:spLocks noChangeShapeType="1"/>
            </p:cNvSpPr>
            <p:nvPr/>
          </p:nvSpPr>
          <p:spPr bwMode="auto">
            <a:xfrm flipV="1">
              <a:off x="2656" y="2946"/>
              <a:ext cx="48" cy="48"/>
            </a:xfrm>
            <a:prstGeom prst="line">
              <a:avLst/>
            </a:prstGeom>
            <a:noFill/>
            <a:ln w="9525">
              <a:solidFill>
                <a:schemeClr val="tx1"/>
              </a:solidFill>
              <a:round/>
              <a:headEnd/>
              <a:tailEnd/>
            </a:ln>
            <a:effectLst/>
          </p:spPr>
          <p:txBody>
            <a:bodyPr/>
            <a:lstStyle/>
            <a:p>
              <a:endParaRPr lang="en-US"/>
            </a:p>
          </p:txBody>
        </p:sp>
        <p:sp>
          <p:nvSpPr>
            <p:cNvPr id="169" name="Oval 531"/>
            <p:cNvSpPr>
              <a:spLocks noChangeArrowheads="1"/>
            </p:cNvSpPr>
            <p:nvPr/>
          </p:nvSpPr>
          <p:spPr bwMode="auto">
            <a:xfrm>
              <a:off x="2530" y="306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70" name="Oval 532"/>
            <p:cNvSpPr>
              <a:spLocks noChangeArrowheads="1"/>
            </p:cNvSpPr>
            <p:nvPr/>
          </p:nvSpPr>
          <p:spPr bwMode="auto">
            <a:xfrm>
              <a:off x="2677" y="291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71" name="Line 533"/>
            <p:cNvSpPr>
              <a:spLocks noChangeShapeType="1"/>
            </p:cNvSpPr>
            <p:nvPr/>
          </p:nvSpPr>
          <p:spPr bwMode="auto">
            <a:xfrm flipV="1">
              <a:off x="2893" y="3045"/>
              <a:ext cx="48" cy="48"/>
            </a:xfrm>
            <a:prstGeom prst="line">
              <a:avLst/>
            </a:prstGeom>
            <a:noFill/>
            <a:ln w="9525">
              <a:solidFill>
                <a:schemeClr val="tx1"/>
              </a:solidFill>
              <a:round/>
              <a:headEnd/>
              <a:tailEnd/>
            </a:ln>
            <a:effectLst/>
          </p:spPr>
          <p:txBody>
            <a:bodyPr/>
            <a:lstStyle/>
            <a:p>
              <a:endParaRPr lang="en-US"/>
            </a:p>
          </p:txBody>
        </p:sp>
        <p:sp>
          <p:nvSpPr>
            <p:cNvPr id="172" name="Line 534"/>
            <p:cNvSpPr>
              <a:spLocks noChangeShapeType="1"/>
            </p:cNvSpPr>
            <p:nvPr/>
          </p:nvSpPr>
          <p:spPr bwMode="auto">
            <a:xfrm flipV="1">
              <a:off x="2941" y="2997"/>
              <a:ext cx="1" cy="48"/>
            </a:xfrm>
            <a:prstGeom prst="line">
              <a:avLst/>
            </a:prstGeom>
            <a:noFill/>
            <a:ln w="9525">
              <a:solidFill>
                <a:schemeClr val="tx1"/>
              </a:solidFill>
              <a:round/>
              <a:headEnd/>
              <a:tailEnd/>
            </a:ln>
            <a:effectLst/>
          </p:spPr>
          <p:txBody>
            <a:bodyPr/>
            <a:lstStyle/>
            <a:p>
              <a:endParaRPr lang="en-US"/>
            </a:p>
          </p:txBody>
        </p:sp>
        <p:sp>
          <p:nvSpPr>
            <p:cNvPr id="173" name="Line 535"/>
            <p:cNvSpPr>
              <a:spLocks noChangeShapeType="1"/>
            </p:cNvSpPr>
            <p:nvPr/>
          </p:nvSpPr>
          <p:spPr bwMode="auto">
            <a:xfrm flipV="1">
              <a:off x="2989" y="2949"/>
              <a:ext cx="48" cy="48"/>
            </a:xfrm>
            <a:prstGeom prst="line">
              <a:avLst/>
            </a:prstGeom>
            <a:noFill/>
            <a:ln w="9525">
              <a:solidFill>
                <a:schemeClr val="tx1"/>
              </a:solidFill>
              <a:round/>
              <a:headEnd/>
              <a:tailEnd/>
            </a:ln>
            <a:effectLst/>
          </p:spPr>
          <p:txBody>
            <a:bodyPr/>
            <a:lstStyle/>
            <a:p>
              <a:endParaRPr lang="en-US"/>
            </a:p>
          </p:txBody>
        </p:sp>
        <p:sp>
          <p:nvSpPr>
            <p:cNvPr id="174" name="Oval 536"/>
            <p:cNvSpPr>
              <a:spLocks noChangeArrowheads="1"/>
            </p:cNvSpPr>
            <p:nvPr/>
          </p:nvSpPr>
          <p:spPr bwMode="auto">
            <a:xfrm>
              <a:off x="2864" y="306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75" name="Oval 537"/>
            <p:cNvSpPr>
              <a:spLocks noChangeArrowheads="1"/>
            </p:cNvSpPr>
            <p:nvPr/>
          </p:nvSpPr>
          <p:spPr bwMode="auto">
            <a:xfrm>
              <a:off x="3010" y="292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76" name="Line 538"/>
            <p:cNvSpPr>
              <a:spLocks noChangeShapeType="1"/>
            </p:cNvSpPr>
            <p:nvPr/>
          </p:nvSpPr>
          <p:spPr bwMode="auto">
            <a:xfrm flipV="1">
              <a:off x="3232" y="3039"/>
              <a:ext cx="48" cy="48"/>
            </a:xfrm>
            <a:prstGeom prst="line">
              <a:avLst/>
            </a:prstGeom>
            <a:noFill/>
            <a:ln w="9525">
              <a:solidFill>
                <a:schemeClr val="tx1"/>
              </a:solidFill>
              <a:round/>
              <a:headEnd/>
              <a:tailEnd/>
            </a:ln>
            <a:effectLst/>
          </p:spPr>
          <p:txBody>
            <a:bodyPr/>
            <a:lstStyle/>
            <a:p>
              <a:endParaRPr lang="en-US"/>
            </a:p>
          </p:txBody>
        </p:sp>
        <p:sp>
          <p:nvSpPr>
            <p:cNvPr id="177" name="Line 539"/>
            <p:cNvSpPr>
              <a:spLocks noChangeShapeType="1"/>
            </p:cNvSpPr>
            <p:nvPr/>
          </p:nvSpPr>
          <p:spPr bwMode="auto">
            <a:xfrm flipV="1">
              <a:off x="3280" y="2991"/>
              <a:ext cx="1" cy="48"/>
            </a:xfrm>
            <a:prstGeom prst="line">
              <a:avLst/>
            </a:prstGeom>
            <a:noFill/>
            <a:ln w="9525">
              <a:solidFill>
                <a:schemeClr val="tx1"/>
              </a:solidFill>
              <a:round/>
              <a:headEnd/>
              <a:tailEnd/>
            </a:ln>
            <a:effectLst/>
          </p:spPr>
          <p:txBody>
            <a:bodyPr/>
            <a:lstStyle/>
            <a:p>
              <a:endParaRPr lang="en-US"/>
            </a:p>
          </p:txBody>
        </p:sp>
        <p:sp>
          <p:nvSpPr>
            <p:cNvPr id="178" name="Line 540"/>
            <p:cNvSpPr>
              <a:spLocks noChangeShapeType="1"/>
            </p:cNvSpPr>
            <p:nvPr/>
          </p:nvSpPr>
          <p:spPr bwMode="auto">
            <a:xfrm flipV="1">
              <a:off x="3328" y="2943"/>
              <a:ext cx="48" cy="48"/>
            </a:xfrm>
            <a:prstGeom prst="line">
              <a:avLst/>
            </a:prstGeom>
            <a:noFill/>
            <a:ln w="9525">
              <a:solidFill>
                <a:schemeClr val="tx1"/>
              </a:solidFill>
              <a:round/>
              <a:headEnd/>
              <a:tailEnd/>
            </a:ln>
            <a:effectLst/>
          </p:spPr>
          <p:txBody>
            <a:bodyPr/>
            <a:lstStyle/>
            <a:p>
              <a:endParaRPr lang="en-US"/>
            </a:p>
          </p:txBody>
        </p:sp>
        <p:sp>
          <p:nvSpPr>
            <p:cNvPr id="179" name="Oval 541"/>
            <p:cNvSpPr>
              <a:spLocks noChangeArrowheads="1"/>
            </p:cNvSpPr>
            <p:nvPr/>
          </p:nvSpPr>
          <p:spPr bwMode="auto">
            <a:xfrm>
              <a:off x="3202" y="3060"/>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80" name="Oval 542"/>
            <p:cNvSpPr>
              <a:spLocks noChangeArrowheads="1"/>
            </p:cNvSpPr>
            <p:nvPr/>
          </p:nvSpPr>
          <p:spPr bwMode="auto">
            <a:xfrm>
              <a:off x="3349" y="291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81" name="Line 543"/>
            <p:cNvSpPr>
              <a:spLocks noChangeShapeType="1"/>
            </p:cNvSpPr>
            <p:nvPr/>
          </p:nvSpPr>
          <p:spPr bwMode="auto">
            <a:xfrm flipV="1">
              <a:off x="2224" y="3282"/>
              <a:ext cx="48" cy="48"/>
            </a:xfrm>
            <a:prstGeom prst="line">
              <a:avLst/>
            </a:prstGeom>
            <a:noFill/>
            <a:ln w="9525">
              <a:solidFill>
                <a:schemeClr val="tx1"/>
              </a:solidFill>
              <a:round/>
              <a:headEnd/>
              <a:tailEnd/>
            </a:ln>
            <a:effectLst/>
          </p:spPr>
          <p:txBody>
            <a:bodyPr/>
            <a:lstStyle/>
            <a:p>
              <a:endParaRPr lang="en-US"/>
            </a:p>
          </p:txBody>
        </p:sp>
        <p:sp>
          <p:nvSpPr>
            <p:cNvPr id="182" name="Line 544"/>
            <p:cNvSpPr>
              <a:spLocks noChangeShapeType="1"/>
            </p:cNvSpPr>
            <p:nvPr/>
          </p:nvSpPr>
          <p:spPr bwMode="auto">
            <a:xfrm flipV="1">
              <a:off x="2272" y="3234"/>
              <a:ext cx="1" cy="48"/>
            </a:xfrm>
            <a:prstGeom prst="line">
              <a:avLst/>
            </a:prstGeom>
            <a:noFill/>
            <a:ln w="9525">
              <a:solidFill>
                <a:schemeClr val="tx1"/>
              </a:solidFill>
              <a:round/>
              <a:headEnd/>
              <a:tailEnd/>
            </a:ln>
            <a:effectLst/>
          </p:spPr>
          <p:txBody>
            <a:bodyPr/>
            <a:lstStyle/>
            <a:p>
              <a:endParaRPr lang="en-US"/>
            </a:p>
          </p:txBody>
        </p:sp>
        <p:sp>
          <p:nvSpPr>
            <p:cNvPr id="183" name="Line 545"/>
            <p:cNvSpPr>
              <a:spLocks noChangeShapeType="1"/>
            </p:cNvSpPr>
            <p:nvPr/>
          </p:nvSpPr>
          <p:spPr bwMode="auto">
            <a:xfrm flipV="1">
              <a:off x="2320" y="3186"/>
              <a:ext cx="48" cy="48"/>
            </a:xfrm>
            <a:prstGeom prst="line">
              <a:avLst/>
            </a:prstGeom>
            <a:noFill/>
            <a:ln w="9525">
              <a:solidFill>
                <a:schemeClr val="tx1"/>
              </a:solidFill>
              <a:round/>
              <a:headEnd/>
              <a:tailEnd/>
            </a:ln>
            <a:effectLst/>
          </p:spPr>
          <p:txBody>
            <a:bodyPr/>
            <a:lstStyle/>
            <a:p>
              <a:endParaRPr lang="en-US"/>
            </a:p>
          </p:txBody>
        </p:sp>
        <p:sp>
          <p:nvSpPr>
            <p:cNvPr id="184" name="Oval 546"/>
            <p:cNvSpPr>
              <a:spLocks noChangeArrowheads="1"/>
            </p:cNvSpPr>
            <p:nvPr/>
          </p:nvSpPr>
          <p:spPr bwMode="auto">
            <a:xfrm>
              <a:off x="2194" y="330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85" name="Oval 547"/>
            <p:cNvSpPr>
              <a:spLocks noChangeArrowheads="1"/>
            </p:cNvSpPr>
            <p:nvPr/>
          </p:nvSpPr>
          <p:spPr bwMode="auto">
            <a:xfrm>
              <a:off x="2341" y="31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86" name="Line 548"/>
            <p:cNvSpPr>
              <a:spLocks noChangeShapeType="1"/>
            </p:cNvSpPr>
            <p:nvPr/>
          </p:nvSpPr>
          <p:spPr bwMode="auto">
            <a:xfrm flipV="1">
              <a:off x="2564" y="3282"/>
              <a:ext cx="48" cy="48"/>
            </a:xfrm>
            <a:prstGeom prst="line">
              <a:avLst/>
            </a:prstGeom>
            <a:noFill/>
            <a:ln w="9525">
              <a:solidFill>
                <a:schemeClr val="tx1"/>
              </a:solidFill>
              <a:round/>
              <a:headEnd/>
              <a:tailEnd/>
            </a:ln>
            <a:effectLst/>
          </p:spPr>
          <p:txBody>
            <a:bodyPr/>
            <a:lstStyle/>
            <a:p>
              <a:endParaRPr lang="en-US"/>
            </a:p>
          </p:txBody>
        </p:sp>
        <p:sp>
          <p:nvSpPr>
            <p:cNvPr id="187" name="Line 549"/>
            <p:cNvSpPr>
              <a:spLocks noChangeShapeType="1"/>
            </p:cNvSpPr>
            <p:nvPr/>
          </p:nvSpPr>
          <p:spPr bwMode="auto">
            <a:xfrm flipV="1">
              <a:off x="2612" y="3234"/>
              <a:ext cx="0" cy="48"/>
            </a:xfrm>
            <a:prstGeom prst="line">
              <a:avLst/>
            </a:prstGeom>
            <a:noFill/>
            <a:ln w="9525">
              <a:solidFill>
                <a:schemeClr val="tx1"/>
              </a:solidFill>
              <a:round/>
              <a:headEnd/>
              <a:tailEnd/>
            </a:ln>
            <a:effectLst/>
          </p:spPr>
          <p:txBody>
            <a:bodyPr/>
            <a:lstStyle/>
            <a:p>
              <a:endParaRPr lang="en-US"/>
            </a:p>
          </p:txBody>
        </p:sp>
        <p:sp>
          <p:nvSpPr>
            <p:cNvPr id="188" name="Line 550"/>
            <p:cNvSpPr>
              <a:spLocks noChangeShapeType="1"/>
            </p:cNvSpPr>
            <p:nvPr/>
          </p:nvSpPr>
          <p:spPr bwMode="auto">
            <a:xfrm flipV="1">
              <a:off x="2660" y="3186"/>
              <a:ext cx="48" cy="48"/>
            </a:xfrm>
            <a:prstGeom prst="line">
              <a:avLst/>
            </a:prstGeom>
            <a:noFill/>
            <a:ln w="9525">
              <a:solidFill>
                <a:schemeClr val="tx1"/>
              </a:solidFill>
              <a:round/>
              <a:headEnd/>
              <a:tailEnd/>
            </a:ln>
            <a:effectLst/>
          </p:spPr>
          <p:txBody>
            <a:bodyPr/>
            <a:lstStyle/>
            <a:p>
              <a:endParaRPr lang="en-US"/>
            </a:p>
          </p:txBody>
        </p:sp>
        <p:sp>
          <p:nvSpPr>
            <p:cNvPr id="189" name="Oval 551"/>
            <p:cNvSpPr>
              <a:spLocks noChangeArrowheads="1"/>
            </p:cNvSpPr>
            <p:nvPr/>
          </p:nvSpPr>
          <p:spPr bwMode="auto">
            <a:xfrm>
              <a:off x="2533" y="330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90" name="Oval 552"/>
            <p:cNvSpPr>
              <a:spLocks noChangeArrowheads="1"/>
            </p:cNvSpPr>
            <p:nvPr/>
          </p:nvSpPr>
          <p:spPr bwMode="auto">
            <a:xfrm>
              <a:off x="2680" y="315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91" name="Line 553"/>
            <p:cNvSpPr>
              <a:spLocks noChangeShapeType="1"/>
            </p:cNvSpPr>
            <p:nvPr/>
          </p:nvSpPr>
          <p:spPr bwMode="auto">
            <a:xfrm flipV="1">
              <a:off x="2896" y="3285"/>
              <a:ext cx="48" cy="48"/>
            </a:xfrm>
            <a:prstGeom prst="line">
              <a:avLst/>
            </a:prstGeom>
            <a:noFill/>
            <a:ln w="9525">
              <a:solidFill>
                <a:schemeClr val="tx1"/>
              </a:solidFill>
              <a:round/>
              <a:headEnd/>
              <a:tailEnd/>
            </a:ln>
            <a:effectLst/>
          </p:spPr>
          <p:txBody>
            <a:bodyPr/>
            <a:lstStyle/>
            <a:p>
              <a:endParaRPr lang="en-US"/>
            </a:p>
          </p:txBody>
        </p:sp>
        <p:sp>
          <p:nvSpPr>
            <p:cNvPr id="192" name="Line 554"/>
            <p:cNvSpPr>
              <a:spLocks noChangeShapeType="1"/>
            </p:cNvSpPr>
            <p:nvPr/>
          </p:nvSpPr>
          <p:spPr bwMode="auto">
            <a:xfrm flipV="1">
              <a:off x="2944" y="3237"/>
              <a:ext cx="1" cy="48"/>
            </a:xfrm>
            <a:prstGeom prst="line">
              <a:avLst/>
            </a:prstGeom>
            <a:noFill/>
            <a:ln w="9525">
              <a:solidFill>
                <a:schemeClr val="tx1"/>
              </a:solidFill>
              <a:round/>
              <a:headEnd/>
              <a:tailEnd/>
            </a:ln>
            <a:effectLst/>
          </p:spPr>
          <p:txBody>
            <a:bodyPr/>
            <a:lstStyle/>
            <a:p>
              <a:endParaRPr lang="en-US"/>
            </a:p>
          </p:txBody>
        </p:sp>
        <p:sp>
          <p:nvSpPr>
            <p:cNvPr id="193" name="Line 555"/>
            <p:cNvSpPr>
              <a:spLocks noChangeShapeType="1"/>
            </p:cNvSpPr>
            <p:nvPr/>
          </p:nvSpPr>
          <p:spPr bwMode="auto">
            <a:xfrm flipV="1">
              <a:off x="2992" y="3189"/>
              <a:ext cx="48" cy="48"/>
            </a:xfrm>
            <a:prstGeom prst="line">
              <a:avLst/>
            </a:prstGeom>
            <a:noFill/>
            <a:ln w="9525">
              <a:solidFill>
                <a:schemeClr val="tx1"/>
              </a:solidFill>
              <a:round/>
              <a:headEnd/>
              <a:tailEnd/>
            </a:ln>
            <a:effectLst/>
          </p:spPr>
          <p:txBody>
            <a:bodyPr/>
            <a:lstStyle/>
            <a:p>
              <a:endParaRPr lang="en-US"/>
            </a:p>
          </p:txBody>
        </p:sp>
        <p:sp>
          <p:nvSpPr>
            <p:cNvPr id="194" name="Oval 556"/>
            <p:cNvSpPr>
              <a:spLocks noChangeArrowheads="1"/>
            </p:cNvSpPr>
            <p:nvPr/>
          </p:nvSpPr>
          <p:spPr bwMode="auto">
            <a:xfrm>
              <a:off x="2866" y="330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95" name="Oval 557"/>
            <p:cNvSpPr>
              <a:spLocks noChangeArrowheads="1"/>
            </p:cNvSpPr>
            <p:nvPr/>
          </p:nvSpPr>
          <p:spPr bwMode="auto">
            <a:xfrm>
              <a:off x="3013" y="316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196" name="Line 558"/>
            <p:cNvSpPr>
              <a:spLocks noChangeShapeType="1"/>
            </p:cNvSpPr>
            <p:nvPr/>
          </p:nvSpPr>
          <p:spPr bwMode="auto">
            <a:xfrm flipV="1">
              <a:off x="3236" y="3279"/>
              <a:ext cx="48" cy="48"/>
            </a:xfrm>
            <a:prstGeom prst="line">
              <a:avLst/>
            </a:prstGeom>
            <a:noFill/>
            <a:ln w="9525">
              <a:solidFill>
                <a:schemeClr val="tx1"/>
              </a:solidFill>
              <a:round/>
              <a:headEnd/>
              <a:tailEnd/>
            </a:ln>
            <a:effectLst/>
          </p:spPr>
          <p:txBody>
            <a:bodyPr/>
            <a:lstStyle/>
            <a:p>
              <a:endParaRPr lang="en-US"/>
            </a:p>
          </p:txBody>
        </p:sp>
        <p:sp>
          <p:nvSpPr>
            <p:cNvPr id="197" name="Line 559"/>
            <p:cNvSpPr>
              <a:spLocks noChangeShapeType="1"/>
            </p:cNvSpPr>
            <p:nvPr/>
          </p:nvSpPr>
          <p:spPr bwMode="auto">
            <a:xfrm flipV="1">
              <a:off x="3284" y="3231"/>
              <a:ext cx="0" cy="48"/>
            </a:xfrm>
            <a:prstGeom prst="line">
              <a:avLst/>
            </a:prstGeom>
            <a:noFill/>
            <a:ln w="9525">
              <a:solidFill>
                <a:schemeClr val="tx1"/>
              </a:solidFill>
              <a:round/>
              <a:headEnd/>
              <a:tailEnd/>
            </a:ln>
            <a:effectLst/>
          </p:spPr>
          <p:txBody>
            <a:bodyPr/>
            <a:lstStyle/>
            <a:p>
              <a:endParaRPr lang="en-US"/>
            </a:p>
          </p:txBody>
        </p:sp>
        <p:sp>
          <p:nvSpPr>
            <p:cNvPr id="198" name="Line 560"/>
            <p:cNvSpPr>
              <a:spLocks noChangeShapeType="1"/>
            </p:cNvSpPr>
            <p:nvPr/>
          </p:nvSpPr>
          <p:spPr bwMode="auto">
            <a:xfrm flipV="1">
              <a:off x="3332" y="3183"/>
              <a:ext cx="48" cy="48"/>
            </a:xfrm>
            <a:prstGeom prst="line">
              <a:avLst/>
            </a:prstGeom>
            <a:noFill/>
            <a:ln w="9525">
              <a:solidFill>
                <a:schemeClr val="tx1"/>
              </a:solidFill>
              <a:round/>
              <a:headEnd/>
              <a:tailEnd/>
            </a:ln>
            <a:effectLst/>
          </p:spPr>
          <p:txBody>
            <a:bodyPr/>
            <a:lstStyle/>
            <a:p>
              <a:endParaRPr lang="en-US"/>
            </a:p>
          </p:txBody>
        </p:sp>
        <p:sp>
          <p:nvSpPr>
            <p:cNvPr id="199" name="Oval 561"/>
            <p:cNvSpPr>
              <a:spLocks noChangeArrowheads="1"/>
            </p:cNvSpPr>
            <p:nvPr/>
          </p:nvSpPr>
          <p:spPr bwMode="auto">
            <a:xfrm>
              <a:off x="3205" y="3300"/>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00" name="Oval 562"/>
            <p:cNvSpPr>
              <a:spLocks noChangeArrowheads="1"/>
            </p:cNvSpPr>
            <p:nvPr/>
          </p:nvSpPr>
          <p:spPr bwMode="auto">
            <a:xfrm>
              <a:off x="3352" y="315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01" name="Line 563"/>
            <p:cNvSpPr>
              <a:spLocks noChangeShapeType="1"/>
            </p:cNvSpPr>
            <p:nvPr/>
          </p:nvSpPr>
          <p:spPr bwMode="auto">
            <a:xfrm flipV="1">
              <a:off x="2221" y="3522"/>
              <a:ext cx="48" cy="48"/>
            </a:xfrm>
            <a:prstGeom prst="line">
              <a:avLst/>
            </a:prstGeom>
            <a:noFill/>
            <a:ln w="9525">
              <a:solidFill>
                <a:schemeClr val="tx1"/>
              </a:solidFill>
              <a:round/>
              <a:headEnd/>
              <a:tailEnd/>
            </a:ln>
            <a:effectLst/>
          </p:spPr>
          <p:txBody>
            <a:bodyPr/>
            <a:lstStyle/>
            <a:p>
              <a:endParaRPr lang="en-US"/>
            </a:p>
          </p:txBody>
        </p:sp>
        <p:sp>
          <p:nvSpPr>
            <p:cNvPr id="202" name="Line 564"/>
            <p:cNvSpPr>
              <a:spLocks noChangeShapeType="1"/>
            </p:cNvSpPr>
            <p:nvPr/>
          </p:nvSpPr>
          <p:spPr bwMode="auto">
            <a:xfrm flipV="1">
              <a:off x="2269" y="3474"/>
              <a:ext cx="1" cy="48"/>
            </a:xfrm>
            <a:prstGeom prst="line">
              <a:avLst/>
            </a:prstGeom>
            <a:noFill/>
            <a:ln w="9525">
              <a:solidFill>
                <a:schemeClr val="tx1"/>
              </a:solidFill>
              <a:round/>
              <a:headEnd/>
              <a:tailEnd/>
            </a:ln>
            <a:effectLst/>
          </p:spPr>
          <p:txBody>
            <a:bodyPr/>
            <a:lstStyle/>
            <a:p>
              <a:endParaRPr lang="en-US"/>
            </a:p>
          </p:txBody>
        </p:sp>
        <p:sp>
          <p:nvSpPr>
            <p:cNvPr id="203" name="Line 565"/>
            <p:cNvSpPr>
              <a:spLocks noChangeShapeType="1"/>
            </p:cNvSpPr>
            <p:nvPr/>
          </p:nvSpPr>
          <p:spPr bwMode="auto">
            <a:xfrm flipV="1">
              <a:off x="2317" y="3426"/>
              <a:ext cx="48" cy="48"/>
            </a:xfrm>
            <a:prstGeom prst="line">
              <a:avLst/>
            </a:prstGeom>
            <a:noFill/>
            <a:ln w="9525">
              <a:solidFill>
                <a:schemeClr val="tx1"/>
              </a:solidFill>
              <a:round/>
              <a:headEnd/>
              <a:tailEnd/>
            </a:ln>
            <a:effectLst/>
          </p:spPr>
          <p:txBody>
            <a:bodyPr/>
            <a:lstStyle/>
            <a:p>
              <a:endParaRPr lang="en-US"/>
            </a:p>
          </p:txBody>
        </p:sp>
        <p:sp>
          <p:nvSpPr>
            <p:cNvPr id="204" name="Oval 566"/>
            <p:cNvSpPr>
              <a:spLocks noChangeArrowheads="1"/>
            </p:cNvSpPr>
            <p:nvPr/>
          </p:nvSpPr>
          <p:spPr bwMode="auto">
            <a:xfrm>
              <a:off x="2192" y="354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05" name="Oval 567"/>
            <p:cNvSpPr>
              <a:spLocks noChangeArrowheads="1"/>
            </p:cNvSpPr>
            <p:nvPr/>
          </p:nvSpPr>
          <p:spPr bwMode="auto">
            <a:xfrm>
              <a:off x="2338" y="33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06" name="Line 568"/>
            <p:cNvSpPr>
              <a:spLocks noChangeShapeType="1"/>
            </p:cNvSpPr>
            <p:nvPr/>
          </p:nvSpPr>
          <p:spPr bwMode="auto">
            <a:xfrm flipV="1">
              <a:off x="2560" y="3522"/>
              <a:ext cx="48" cy="48"/>
            </a:xfrm>
            <a:prstGeom prst="line">
              <a:avLst/>
            </a:prstGeom>
            <a:noFill/>
            <a:ln w="9525">
              <a:solidFill>
                <a:schemeClr val="tx1"/>
              </a:solidFill>
              <a:round/>
              <a:headEnd/>
              <a:tailEnd/>
            </a:ln>
            <a:effectLst/>
          </p:spPr>
          <p:txBody>
            <a:bodyPr/>
            <a:lstStyle/>
            <a:p>
              <a:endParaRPr lang="en-US"/>
            </a:p>
          </p:txBody>
        </p:sp>
        <p:sp>
          <p:nvSpPr>
            <p:cNvPr id="207" name="Line 569"/>
            <p:cNvSpPr>
              <a:spLocks noChangeShapeType="1"/>
            </p:cNvSpPr>
            <p:nvPr/>
          </p:nvSpPr>
          <p:spPr bwMode="auto">
            <a:xfrm flipV="1">
              <a:off x="2608" y="3474"/>
              <a:ext cx="1" cy="48"/>
            </a:xfrm>
            <a:prstGeom prst="line">
              <a:avLst/>
            </a:prstGeom>
            <a:noFill/>
            <a:ln w="9525">
              <a:solidFill>
                <a:schemeClr val="tx1"/>
              </a:solidFill>
              <a:round/>
              <a:headEnd/>
              <a:tailEnd/>
            </a:ln>
            <a:effectLst/>
          </p:spPr>
          <p:txBody>
            <a:bodyPr/>
            <a:lstStyle/>
            <a:p>
              <a:endParaRPr lang="en-US"/>
            </a:p>
          </p:txBody>
        </p:sp>
        <p:sp>
          <p:nvSpPr>
            <p:cNvPr id="208" name="Line 570"/>
            <p:cNvSpPr>
              <a:spLocks noChangeShapeType="1"/>
            </p:cNvSpPr>
            <p:nvPr/>
          </p:nvSpPr>
          <p:spPr bwMode="auto">
            <a:xfrm flipV="1">
              <a:off x="2656" y="3426"/>
              <a:ext cx="48" cy="48"/>
            </a:xfrm>
            <a:prstGeom prst="line">
              <a:avLst/>
            </a:prstGeom>
            <a:noFill/>
            <a:ln w="9525">
              <a:solidFill>
                <a:schemeClr val="tx1"/>
              </a:solidFill>
              <a:round/>
              <a:headEnd/>
              <a:tailEnd/>
            </a:ln>
            <a:effectLst/>
          </p:spPr>
          <p:txBody>
            <a:bodyPr/>
            <a:lstStyle/>
            <a:p>
              <a:endParaRPr lang="en-US"/>
            </a:p>
          </p:txBody>
        </p:sp>
        <p:sp>
          <p:nvSpPr>
            <p:cNvPr id="209" name="Oval 571"/>
            <p:cNvSpPr>
              <a:spLocks noChangeArrowheads="1"/>
            </p:cNvSpPr>
            <p:nvPr/>
          </p:nvSpPr>
          <p:spPr bwMode="auto">
            <a:xfrm>
              <a:off x="2530" y="3543"/>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10" name="Oval 572"/>
            <p:cNvSpPr>
              <a:spLocks noChangeArrowheads="1"/>
            </p:cNvSpPr>
            <p:nvPr/>
          </p:nvSpPr>
          <p:spPr bwMode="auto">
            <a:xfrm>
              <a:off x="2677" y="3399"/>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11" name="Line 573"/>
            <p:cNvSpPr>
              <a:spLocks noChangeShapeType="1"/>
            </p:cNvSpPr>
            <p:nvPr/>
          </p:nvSpPr>
          <p:spPr bwMode="auto">
            <a:xfrm flipV="1">
              <a:off x="2893" y="3525"/>
              <a:ext cx="48" cy="48"/>
            </a:xfrm>
            <a:prstGeom prst="line">
              <a:avLst/>
            </a:prstGeom>
            <a:noFill/>
            <a:ln w="9525">
              <a:solidFill>
                <a:schemeClr val="tx1"/>
              </a:solidFill>
              <a:round/>
              <a:headEnd/>
              <a:tailEnd/>
            </a:ln>
            <a:effectLst/>
          </p:spPr>
          <p:txBody>
            <a:bodyPr/>
            <a:lstStyle/>
            <a:p>
              <a:endParaRPr lang="en-US"/>
            </a:p>
          </p:txBody>
        </p:sp>
        <p:sp>
          <p:nvSpPr>
            <p:cNvPr id="212" name="Line 574"/>
            <p:cNvSpPr>
              <a:spLocks noChangeShapeType="1"/>
            </p:cNvSpPr>
            <p:nvPr/>
          </p:nvSpPr>
          <p:spPr bwMode="auto">
            <a:xfrm flipV="1">
              <a:off x="2941" y="3477"/>
              <a:ext cx="1" cy="48"/>
            </a:xfrm>
            <a:prstGeom prst="line">
              <a:avLst/>
            </a:prstGeom>
            <a:noFill/>
            <a:ln w="9525">
              <a:solidFill>
                <a:schemeClr val="tx1"/>
              </a:solidFill>
              <a:round/>
              <a:headEnd/>
              <a:tailEnd/>
            </a:ln>
            <a:effectLst/>
          </p:spPr>
          <p:txBody>
            <a:bodyPr/>
            <a:lstStyle/>
            <a:p>
              <a:endParaRPr lang="en-US"/>
            </a:p>
          </p:txBody>
        </p:sp>
        <p:sp>
          <p:nvSpPr>
            <p:cNvPr id="213" name="Line 575"/>
            <p:cNvSpPr>
              <a:spLocks noChangeShapeType="1"/>
            </p:cNvSpPr>
            <p:nvPr/>
          </p:nvSpPr>
          <p:spPr bwMode="auto">
            <a:xfrm flipV="1">
              <a:off x="2989" y="3429"/>
              <a:ext cx="48" cy="48"/>
            </a:xfrm>
            <a:prstGeom prst="line">
              <a:avLst/>
            </a:prstGeom>
            <a:noFill/>
            <a:ln w="9525">
              <a:solidFill>
                <a:schemeClr val="tx1"/>
              </a:solidFill>
              <a:round/>
              <a:headEnd/>
              <a:tailEnd/>
            </a:ln>
            <a:effectLst/>
          </p:spPr>
          <p:txBody>
            <a:bodyPr/>
            <a:lstStyle/>
            <a:p>
              <a:endParaRPr lang="en-US"/>
            </a:p>
          </p:txBody>
        </p:sp>
        <p:sp>
          <p:nvSpPr>
            <p:cNvPr id="214" name="Oval 576"/>
            <p:cNvSpPr>
              <a:spLocks noChangeArrowheads="1"/>
            </p:cNvSpPr>
            <p:nvPr/>
          </p:nvSpPr>
          <p:spPr bwMode="auto">
            <a:xfrm>
              <a:off x="2864" y="354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15" name="Oval 577"/>
            <p:cNvSpPr>
              <a:spLocks noChangeArrowheads="1"/>
            </p:cNvSpPr>
            <p:nvPr/>
          </p:nvSpPr>
          <p:spPr bwMode="auto">
            <a:xfrm>
              <a:off x="3010" y="3402"/>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16" name="Line 578"/>
            <p:cNvSpPr>
              <a:spLocks noChangeShapeType="1"/>
            </p:cNvSpPr>
            <p:nvPr/>
          </p:nvSpPr>
          <p:spPr bwMode="auto">
            <a:xfrm flipV="1">
              <a:off x="3232" y="3519"/>
              <a:ext cx="48" cy="48"/>
            </a:xfrm>
            <a:prstGeom prst="line">
              <a:avLst/>
            </a:prstGeom>
            <a:noFill/>
            <a:ln w="9525">
              <a:solidFill>
                <a:schemeClr val="tx1"/>
              </a:solidFill>
              <a:round/>
              <a:headEnd/>
              <a:tailEnd/>
            </a:ln>
            <a:effectLst/>
          </p:spPr>
          <p:txBody>
            <a:bodyPr/>
            <a:lstStyle/>
            <a:p>
              <a:endParaRPr lang="en-US"/>
            </a:p>
          </p:txBody>
        </p:sp>
        <p:sp>
          <p:nvSpPr>
            <p:cNvPr id="217" name="Line 579"/>
            <p:cNvSpPr>
              <a:spLocks noChangeShapeType="1"/>
            </p:cNvSpPr>
            <p:nvPr/>
          </p:nvSpPr>
          <p:spPr bwMode="auto">
            <a:xfrm flipV="1">
              <a:off x="3280" y="3471"/>
              <a:ext cx="1" cy="48"/>
            </a:xfrm>
            <a:prstGeom prst="line">
              <a:avLst/>
            </a:prstGeom>
            <a:noFill/>
            <a:ln w="9525">
              <a:solidFill>
                <a:schemeClr val="tx1"/>
              </a:solidFill>
              <a:round/>
              <a:headEnd/>
              <a:tailEnd/>
            </a:ln>
            <a:effectLst/>
          </p:spPr>
          <p:txBody>
            <a:bodyPr/>
            <a:lstStyle/>
            <a:p>
              <a:endParaRPr lang="en-US"/>
            </a:p>
          </p:txBody>
        </p:sp>
        <p:sp>
          <p:nvSpPr>
            <p:cNvPr id="218" name="Line 580"/>
            <p:cNvSpPr>
              <a:spLocks noChangeShapeType="1"/>
            </p:cNvSpPr>
            <p:nvPr/>
          </p:nvSpPr>
          <p:spPr bwMode="auto">
            <a:xfrm flipV="1">
              <a:off x="3328" y="3423"/>
              <a:ext cx="48" cy="48"/>
            </a:xfrm>
            <a:prstGeom prst="line">
              <a:avLst/>
            </a:prstGeom>
            <a:noFill/>
            <a:ln w="9525">
              <a:solidFill>
                <a:schemeClr val="tx1"/>
              </a:solidFill>
              <a:round/>
              <a:headEnd/>
              <a:tailEnd/>
            </a:ln>
            <a:effectLst/>
          </p:spPr>
          <p:txBody>
            <a:bodyPr/>
            <a:lstStyle/>
            <a:p>
              <a:endParaRPr lang="en-US"/>
            </a:p>
          </p:txBody>
        </p:sp>
        <p:sp>
          <p:nvSpPr>
            <p:cNvPr id="219" name="Oval 581"/>
            <p:cNvSpPr>
              <a:spLocks noChangeArrowheads="1"/>
            </p:cNvSpPr>
            <p:nvPr/>
          </p:nvSpPr>
          <p:spPr bwMode="auto">
            <a:xfrm>
              <a:off x="3202" y="3540"/>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sp>
          <p:nvSpPr>
            <p:cNvPr id="220" name="Oval 582"/>
            <p:cNvSpPr>
              <a:spLocks noChangeArrowheads="1"/>
            </p:cNvSpPr>
            <p:nvPr/>
          </p:nvSpPr>
          <p:spPr bwMode="auto">
            <a:xfrm>
              <a:off x="3349" y="3396"/>
              <a:ext cx="48" cy="48"/>
            </a:xfrm>
            <a:prstGeom prst="ellipse">
              <a:avLst/>
            </a:prstGeom>
            <a:solidFill>
              <a:srgbClr val="FFFF00"/>
            </a:solidFill>
            <a:ln w="9525">
              <a:solidFill>
                <a:schemeClr val="tx1"/>
              </a:solidFill>
              <a:round/>
              <a:headEnd/>
              <a:tailEnd/>
            </a:ln>
            <a:effectLst/>
          </p:spPr>
          <p:txBody>
            <a:bodyPr wrap="none" anchor="ctr"/>
            <a:lstStyle/>
            <a:p>
              <a:endParaRPr lang="en-US"/>
            </a:p>
          </p:txBody>
        </p:sp>
        <p:grpSp>
          <p:nvGrpSpPr>
            <p:cNvPr id="77" name="Group 583"/>
            <p:cNvGrpSpPr>
              <a:grpSpLocks/>
            </p:cNvGrpSpPr>
            <p:nvPr/>
          </p:nvGrpSpPr>
          <p:grpSpPr bwMode="auto">
            <a:xfrm>
              <a:off x="2239" y="2628"/>
              <a:ext cx="1251" cy="210"/>
              <a:chOff x="3378" y="2094"/>
              <a:chExt cx="1251" cy="210"/>
            </a:xfrm>
          </p:grpSpPr>
          <p:sp>
            <p:nvSpPr>
              <p:cNvPr id="226" name="Text Box 584"/>
              <p:cNvSpPr txBox="1">
                <a:spLocks noChangeArrowheads="1"/>
              </p:cNvSpPr>
              <p:nvPr/>
            </p:nvSpPr>
            <p:spPr bwMode="auto">
              <a:xfrm>
                <a:off x="3378"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C0</a:t>
                </a:r>
              </a:p>
            </p:txBody>
          </p:sp>
          <p:sp>
            <p:nvSpPr>
              <p:cNvPr id="227" name="Text Box 585"/>
              <p:cNvSpPr txBox="1">
                <a:spLocks noChangeArrowheads="1"/>
              </p:cNvSpPr>
              <p:nvPr/>
            </p:nvSpPr>
            <p:spPr bwMode="auto">
              <a:xfrm>
                <a:off x="3720"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C1</a:t>
                </a:r>
              </a:p>
            </p:txBody>
          </p:sp>
          <p:sp>
            <p:nvSpPr>
              <p:cNvPr id="228" name="Text Box 586"/>
              <p:cNvSpPr txBox="1">
                <a:spLocks noChangeArrowheads="1"/>
              </p:cNvSpPr>
              <p:nvPr/>
            </p:nvSpPr>
            <p:spPr bwMode="auto">
              <a:xfrm>
                <a:off x="4056"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C2</a:t>
                </a:r>
              </a:p>
            </p:txBody>
          </p:sp>
          <p:sp>
            <p:nvSpPr>
              <p:cNvPr id="229" name="Text Box 587"/>
              <p:cNvSpPr txBox="1">
                <a:spLocks noChangeArrowheads="1"/>
              </p:cNvSpPr>
              <p:nvPr/>
            </p:nvSpPr>
            <p:spPr bwMode="auto">
              <a:xfrm>
                <a:off x="4389" y="2094"/>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C3</a:t>
                </a:r>
              </a:p>
            </p:txBody>
          </p:sp>
        </p:grpSp>
        <p:grpSp>
          <p:nvGrpSpPr>
            <p:cNvPr id="152" name="Group 588"/>
            <p:cNvGrpSpPr>
              <a:grpSpLocks/>
            </p:cNvGrpSpPr>
            <p:nvPr/>
          </p:nvGrpSpPr>
          <p:grpSpPr bwMode="auto">
            <a:xfrm>
              <a:off x="1741" y="2982"/>
              <a:ext cx="240" cy="690"/>
              <a:chOff x="768" y="2448"/>
              <a:chExt cx="240" cy="690"/>
            </a:xfrm>
          </p:grpSpPr>
          <p:sp>
            <p:nvSpPr>
              <p:cNvPr id="223" name="Text Box 589"/>
              <p:cNvSpPr txBox="1">
                <a:spLocks noChangeArrowheads="1"/>
              </p:cNvSpPr>
              <p:nvPr/>
            </p:nvSpPr>
            <p:spPr bwMode="auto">
              <a:xfrm>
                <a:off x="768" y="244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R0</a:t>
                </a:r>
              </a:p>
            </p:txBody>
          </p:sp>
          <p:sp>
            <p:nvSpPr>
              <p:cNvPr id="224" name="Text Box 590"/>
              <p:cNvSpPr txBox="1">
                <a:spLocks noChangeArrowheads="1"/>
              </p:cNvSpPr>
              <p:nvPr/>
            </p:nvSpPr>
            <p:spPr bwMode="auto">
              <a:xfrm>
                <a:off x="768" y="268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R1</a:t>
                </a:r>
              </a:p>
            </p:txBody>
          </p:sp>
          <p:sp>
            <p:nvSpPr>
              <p:cNvPr id="225" name="Text Box 591"/>
              <p:cNvSpPr txBox="1">
                <a:spLocks noChangeArrowheads="1"/>
              </p:cNvSpPr>
              <p:nvPr/>
            </p:nvSpPr>
            <p:spPr bwMode="auto">
              <a:xfrm>
                <a:off x="768" y="2928"/>
                <a:ext cx="240" cy="210"/>
              </a:xfrm>
              <a:prstGeom prst="rect">
                <a:avLst/>
              </a:prstGeom>
              <a:noFill/>
              <a:ln w="9525">
                <a:solidFill>
                  <a:schemeClr val="tx1"/>
                </a:solidFill>
                <a:miter lim="800000"/>
                <a:headEnd/>
                <a:tailEnd/>
              </a:ln>
              <a:effectLst/>
            </p:spPr>
            <p:txBody>
              <a:bodyPr lIns="9144" tIns="9144" rIns="9144" bIns="9144">
                <a:spAutoFit/>
              </a:bodyPr>
              <a:lstStyle/>
              <a:p>
                <a:pPr eaLnBrk="1" hangingPunct="1">
                  <a:spcBef>
                    <a:spcPct val="50000"/>
                  </a:spcBef>
                </a:pPr>
                <a:r>
                  <a:rPr lang="en-US" sz="2000" b="0">
                    <a:solidFill>
                      <a:schemeClr val="tx1"/>
                    </a:solidFill>
                    <a:latin typeface="Arial" pitchFamily="34" charset="0"/>
                  </a:rPr>
                  <a:t>R2</a:t>
                </a:r>
              </a:p>
            </p:txBody>
          </p:sp>
        </p:grpSp>
      </p:grpSp>
      <p:pic>
        <p:nvPicPr>
          <p:cNvPr id="297" name="Picture 296" descr="row expansion.bmp"/>
          <p:cNvPicPr>
            <a:picLocks noChangeAspect="1"/>
          </p:cNvPicPr>
          <p:nvPr/>
        </p:nvPicPr>
        <p:blipFill>
          <a:blip r:embed="rId3" cstate="print"/>
          <a:stretch>
            <a:fillRect/>
          </a:stretch>
        </p:blipFill>
        <p:spPr>
          <a:xfrm>
            <a:off x="3599192" y="2491635"/>
            <a:ext cx="4972050" cy="3657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blinds(horizontal)">
                                      <p:cBhvr>
                                        <p:cTn id="7" dur="5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0" name="Picture 509" descr="row and column expansion.bmp"/>
          <p:cNvPicPr>
            <a:picLocks noChangeAspect="1"/>
          </p:cNvPicPr>
          <p:nvPr/>
        </p:nvPicPr>
        <p:blipFill>
          <a:blip r:embed="rId3" cstate="print"/>
          <a:stretch>
            <a:fillRect/>
          </a:stretch>
        </p:blipFill>
        <p:spPr>
          <a:xfrm>
            <a:off x="999172" y="1339215"/>
            <a:ext cx="5743575" cy="3143250"/>
          </a:xfrm>
          <a:prstGeom prst="rect">
            <a:avLst/>
          </a:prstGeom>
        </p:spPr>
      </p:pic>
      <p:sp>
        <p:nvSpPr>
          <p:cNvPr id="45058" name="Rectangle 2"/>
          <p:cNvSpPr>
            <a:spLocks noGrp="1" noChangeArrowheads="1"/>
          </p:cNvSpPr>
          <p:nvPr>
            <p:ph type="title"/>
          </p:nvPr>
        </p:nvSpPr>
        <p:spPr>
          <a:xfrm>
            <a:off x="0" y="0"/>
            <a:ext cx="7613650" cy="852487"/>
          </a:xfrm>
          <a:noFill/>
        </p:spPr>
        <p:txBody>
          <a:bodyPr/>
          <a:lstStyle/>
          <a:p>
            <a:pPr eaLnBrk="1" hangingPunct="1"/>
            <a:r>
              <a:rPr lang="en-US" b="1" dirty="0" smtClean="0"/>
              <a:t>Row and Column Expansion </a:t>
            </a:r>
          </a:p>
        </p:txBody>
      </p:sp>
      <p:sp>
        <p:nvSpPr>
          <p:cNvPr id="45059" name="Text Box 505"/>
          <p:cNvSpPr txBox="1">
            <a:spLocks noChangeArrowheads="1"/>
          </p:cNvSpPr>
          <p:nvPr/>
        </p:nvSpPr>
        <p:spPr bwMode="auto">
          <a:xfrm>
            <a:off x="1524000" y="4572000"/>
            <a:ext cx="6629400" cy="1187450"/>
          </a:xfrm>
          <a:prstGeom prst="rect">
            <a:avLst/>
          </a:prstGeom>
          <a:noFill/>
          <a:ln w="9525">
            <a:noFill/>
            <a:miter lim="800000"/>
            <a:headEnd/>
            <a:tailEnd/>
          </a:ln>
        </p:spPr>
        <p:txBody>
          <a:bodyPr>
            <a:spAutoFit/>
          </a:bodyPr>
          <a:lstStyle/>
          <a:p>
            <a:pPr eaLnBrk="1" hangingPunct="1"/>
            <a:r>
              <a:rPr lang="en-US" b="0">
                <a:solidFill>
                  <a:schemeClr val="tx1"/>
                </a:solidFill>
                <a:latin typeface="Arial" pitchFamily="34" charset="0"/>
              </a:rPr>
              <a:t>Number of wires required, using 4x64 matrices: </a:t>
            </a:r>
          </a:p>
          <a:p>
            <a:pPr eaLnBrk="1" hangingPunct="1"/>
            <a:r>
              <a:rPr lang="en-US" b="0">
                <a:solidFill>
                  <a:schemeClr val="tx1"/>
                </a:solidFill>
                <a:latin typeface="Arial" pitchFamily="34" charset="0"/>
              </a:rPr>
              <a:t>	= 8 (rows) + 128 (columns) </a:t>
            </a:r>
          </a:p>
          <a:p>
            <a:pPr eaLnBrk="1" hangingPunct="1"/>
            <a:r>
              <a:rPr lang="en-US" b="0">
                <a:solidFill>
                  <a:schemeClr val="tx1"/>
                </a:solidFill>
                <a:latin typeface="Arial" pitchFamily="34" charset="0"/>
              </a:rPr>
              <a:t>	= 136 wires</a:t>
            </a:r>
          </a:p>
        </p:txBody>
      </p:sp>
      <p:sp>
        <p:nvSpPr>
          <p:cNvPr id="419324" name="Text Box 508"/>
          <p:cNvSpPr txBox="1">
            <a:spLocks noChangeArrowheads="1"/>
          </p:cNvSpPr>
          <p:nvPr/>
        </p:nvSpPr>
        <p:spPr bwMode="auto">
          <a:xfrm>
            <a:off x="6629400" y="2559050"/>
            <a:ext cx="2224088" cy="946150"/>
          </a:xfrm>
          <a:prstGeom prst="rect">
            <a:avLst/>
          </a:prstGeom>
          <a:noFill/>
          <a:ln w="12700">
            <a:noFill/>
            <a:miter lim="800000"/>
            <a:headEnd type="none" w="sm" len="sm"/>
            <a:tailEnd type="none" w="sm" len="sm"/>
          </a:ln>
          <a:effectLst/>
        </p:spPr>
        <p:txBody>
          <a:bodyPr wrap="none">
            <a:spAutoFit/>
          </a:bodyPr>
          <a:lstStyle/>
          <a:p>
            <a:pPr>
              <a:defRPr/>
            </a:pPr>
            <a:r>
              <a:rPr lang="en-US" sz="2800" b="0">
                <a:solidFill>
                  <a:schemeClr val="tx1"/>
                </a:solidFill>
                <a:effectLst>
                  <a:outerShdw blurRad="38100" dist="38100" dir="2700000" algn="tl">
                    <a:srgbClr val="C0C0C0"/>
                  </a:outerShdw>
                </a:effectLst>
                <a:latin typeface="Arial" pitchFamily="34" charset="0"/>
              </a:rPr>
              <a:t>8x128 matrix</a:t>
            </a:r>
          </a:p>
          <a:p>
            <a:pPr>
              <a:defRPr/>
            </a:pPr>
            <a:r>
              <a:rPr lang="en-US" sz="2800" b="0">
                <a:solidFill>
                  <a:schemeClr val="tx1"/>
                </a:solidFill>
                <a:effectLst>
                  <a:outerShdw blurRad="38100" dist="38100" dir="2700000" algn="tl">
                    <a:srgbClr val="C0C0C0"/>
                  </a:outerShdw>
                </a:effectLst>
                <a:latin typeface="Arial" pitchFamily="34" charset="0"/>
              </a:rPr>
              <a:t>1-wire</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1200" y="1295400"/>
            <a:ext cx="7772400" cy="4343400"/>
          </a:xfrm>
        </p:spPr>
        <p:txBody>
          <a:bodyPr/>
          <a:lstStyle/>
          <a:p>
            <a:r>
              <a:rPr lang="en-US" dirty="0" smtClean="0"/>
              <a:t>If help topic mentions expansion, there’s an easy way to expand amongst multiple modules, provided by National Instruments (discussed later)</a:t>
            </a:r>
          </a:p>
          <a:p>
            <a:r>
              <a:rPr lang="en-US" dirty="0" smtClean="0"/>
              <a:t>If no mention, must use bare wires connected externally</a:t>
            </a:r>
          </a:p>
          <a:p>
            <a:r>
              <a:rPr lang="en-US" dirty="0" smtClean="0"/>
              <a:t>NI </a:t>
            </a:r>
            <a:r>
              <a:rPr lang="en-US" dirty="0" err="1" smtClean="0"/>
              <a:t>SwitchBlock</a:t>
            </a:r>
            <a:r>
              <a:rPr lang="en-US" dirty="0" smtClean="0"/>
              <a:t> provides very easy Column Expansion (discussed later)</a:t>
            </a:r>
          </a:p>
        </p:txBody>
      </p:sp>
      <p:sp>
        <p:nvSpPr>
          <p:cNvPr id="4" name="Rectangle 2"/>
          <p:cNvSpPr txBox="1">
            <a:spLocks noChangeArrowheads="1"/>
          </p:cNvSpPr>
          <p:nvPr/>
        </p:nvSpPr>
        <p:spPr bwMode="auto">
          <a:xfrm>
            <a:off x="0" y="0"/>
            <a:ext cx="7613650" cy="8524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solidFill>
                  <a:srgbClr val="006699"/>
                </a:solidFill>
                <a:effectLst/>
                <a:uLnTx/>
                <a:uFillTx/>
                <a:latin typeface="+mj-lt"/>
                <a:ea typeface="+mj-ea"/>
                <a:cs typeface="+mj-cs"/>
              </a:rPr>
              <a:t>Native Expansion Options?</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0"/>
            <a:ext cx="8170003" cy="964092"/>
          </a:xfrm>
        </p:spPr>
        <p:txBody>
          <a:bodyPr/>
          <a:lstStyle/>
          <a:p>
            <a:pPr eaLnBrk="1" hangingPunct="1"/>
            <a:r>
              <a:rPr lang="en-US" b="1" dirty="0" smtClean="0"/>
              <a:t>QUIZ </a:t>
            </a:r>
          </a:p>
        </p:txBody>
      </p:sp>
      <p:sp>
        <p:nvSpPr>
          <p:cNvPr id="46083" name="Rectangle 3"/>
          <p:cNvSpPr>
            <a:spLocks noGrp="1" noChangeArrowheads="1"/>
          </p:cNvSpPr>
          <p:nvPr>
            <p:ph idx="1"/>
          </p:nvPr>
        </p:nvSpPr>
        <p:spPr>
          <a:xfrm>
            <a:off x="342900" y="1590675"/>
            <a:ext cx="8534400" cy="4267200"/>
          </a:xfrm>
        </p:spPr>
        <p:txBody>
          <a:bodyPr/>
          <a:lstStyle/>
          <a:p>
            <a:pPr eaLnBrk="1" hangingPunct="1"/>
            <a:r>
              <a:rPr lang="en-US" dirty="0" smtClean="0"/>
              <a:t>What are the different types of topologies?</a:t>
            </a:r>
          </a:p>
          <a:p>
            <a:pPr eaLnBrk="1" hangingPunct="1"/>
            <a:r>
              <a:rPr lang="en-US" dirty="0" smtClean="0"/>
              <a:t>Why use a multiplexer?</a:t>
            </a:r>
          </a:p>
          <a:p>
            <a:pPr eaLnBrk="1" hangingPunct="1"/>
            <a:r>
              <a:rPr lang="en-US" dirty="0" smtClean="0"/>
              <a:t>Why use a matrix?</a:t>
            </a:r>
          </a:p>
          <a:p>
            <a:pPr eaLnBrk="1" hangingPunct="1"/>
            <a:r>
              <a:rPr lang="en-US" dirty="0" smtClean="0"/>
              <a:t>What is difference between 1-wire, 2-wire, and 4-wire switch topologies?</a:t>
            </a:r>
          </a:p>
          <a:p>
            <a:pPr eaLnBrk="1" hangingPunct="1"/>
            <a:r>
              <a:rPr lang="en-US" dirty="0" smtClean="0"/>
              <a:t>If you connect the rows of 2 matrices what do you expand?</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8170003" cy="964092"/>
          </a:xfrm>
        </p:spPr>
        <p:txBody>
          <a:bodyPr/>
          <a:lstStyle/>
          <a:p>
            <a:r>
              <a:rPr lang="en-US" b="1" dirty="0" smtClean="0"/>
              <a:t>Expansion for modules</a:t>
            </a:r>
            <a:endParaRPr lang="en-US" b="1" dirty="0"/>
          </a:p>
        </p:txBody>
      </p:sp>
      <p:sp>
        <p:nvSpPr>
          <p:cNvPr id="6" name="Content Placeholder 5"/>
          <p:cNvSpPr>
            <a:spLocks noGrp="1"/>
          </p:cNvSpPr>
          <p:nvPr>
            <p:ph idx="1"/>
          </p:nvPr>
        </p:nvSpPr>
        <p:spPr/>
        <p:txBody>
          <a:bodyPr/>
          <a:lstStyle/>
          <a:p>
            <a:r>
              <a:rPr lang="en-US" dirty="0" smtClean="0"/>
              <a:t>Expansion connectivity is module dependent</a:t>
            </a:r>
          </a:p>
          <a:p>
            <a:pPr lvl="1"/>
            <a:r>
              <a:rPr lang="en-US" dirty="0" smtClean="0"/>
              <a:t>Some modules expand easily with adapters/cables</a:t>
            </a:r>
          </a:p>
          <a:p>
            <a:pPr lvl="1"/>
            <a:r>
              <a:rPr lang="en-US" dirty="0" smtClean="0"/>
              <a:t>Bare wire connection is always possible</a:t>
            </a:r>
          </a:p>
          <a:p>
            <a:pPr marL="342900" lvl="1" indent="-342900">
              <a:buSzTx/>
              <a:buFontTx/>
              <a:buChar char="•"/>
            </a:pPr>
            <a:r>
              <a:rPr lang="en-US" dirty="0" smtClean="0"/>
              <a:t>Check NI Switches Help for details</a:t>
            </a:r>
          </a:p>
          <a:p>
            <a:endParaRPr lang="en-US" dirty="0"/>
          </a:p>
        </p:txBody>
      </p:sp>
      <p:pic>
        <p:nvPicPr>
          <p:cNvPr id="4" name="Picture 3" descr="column expansion.bmp"/>
          <p:cNvPicPr>
            <a:picLocks noChangeAspect="1"/>
          </p:cNvPicPr>
          <p:nvPr/>
        </p:nvPicPr>
        <p:blipFill>
          <a:blip r:embed="rId3" cstate="print"/>
          <a:stretch>
            <a:fillRect/>
          </a:stretch>
        </p:blipFill>
        <p:spPr>
          <a:xfrm>
            <a:off x="4775253" y="4119262"/>
            <a:ext cx="3996787" cy="1932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Independent Topology</a:t>
            </a:r>
            <a:endParaRPr lang="en-US" b="1" dirty="0"/>
          </a:p>
        </p:txBody>
      </p:sp>
      <p:pic>
        <p:nvPicPr>
          <p:cNvPr id="509953" name="Picture 1"/>
          <p:cNvPicPr>
            <a:picLocks noChangeAspect="1" noChangeArrowheads="1"/>
          </p:cNvPicPr>
          <p:nvPr/>
        </p:nvPicPr>
        <p:blipFill>
          <a:blip r:embed="rId3" cstate="print"/>
          <a:srcRect/>
          <a:stretch>
            <a:fillRect/>
          </a:stretch>
        </p:blipFill>
        <p:spPr bwMode="auto">
          <a:xfrm>
            <a:off x="4849980" y="1755608"/>
            <a:ext cx="3895725" cy="3924300"/>
          </a:xfrm>
          <a:prstGeom prst="rect">
            <a:avLst/>
          </a:prstGeom>
          <a:noFill/>
          <a:ln w="9525">
            <a:noFill/>
            <a:miter lim="800000"/>
            <a:headEnd/>
            <a:tailEnd/>
          </a:ln>
          <a:effectLst/>
        </p:spPr>
      </p:pic>
      <p:sp>
        <p:nvSpPr>
          <p:cNvPr id="5" name="Text Box 68"/>
          <p:cNvSpPr txBox="1">
            <a:spLocks noChangeArrowheads="1"/>
          </p:cNvSpPr>
          <p:nvPr/>
        </p:nvSpPr>
        <p:spPr bwMode="auto">
          <a:xfrm>
            <a:off x="360947" y="1864895"/>
            <a:ext cx="4275138" cy="3120854"/>
          </a:xfrm>
          <a:prstGeom prst="rect">
            <a:avLst/>
          </a:prstGeom>
          <a:noFill/>
          <a:ln w="9525">
            <a:noFill/>
            <a:miter lim="800000"/>
            <a:headEnd/>
            <a:tailEnd/>
          </a:ln>
        </p:spPr>
        <p:txBody>
          <a:bodyPr wrap="square">
            <a:spAutoFit/>
          </a:bodyPr>
          <a:lstStyle/>
          <a:p>
            <a:pPr marL="228600" indent="-228600" eaLnBrk="1" hangingPunct="1">
              <a:lnSpc>
                <a:spcPct val="80000"/>
              </a:lnSpc>
              <a:spcBef>
                <a:spcPct val="50000"/>
              </a:spcBef>
              <a:buFontTx/>
              <a:buChar char="•"/>
            </a:pPr>
            <a:r>
              <a:rPr lang="en-US" b="0" dirty="0" smtClean="0">
                <a:solidFill>
                  <a:schemeClr val="tx1"/>
                </a:solidFill>
                <a:latin typeface="+mn-lt"/>
              </a:rPr>
              <a:t>Allows you to utilize any connection that is physically possible with the module</a:t>
            </a:r>
          </a:p>
          <a:p>
            <a:pPr marL="228600" indent="-228600" eaLnBrk="1" hangingPunct="1">
              <a:lnSpc>
                <a:spcPct val="80000"/>
              </a:lnSpc>
              <a:spcBef>
                <a:spcPct val="50000"/>
              </a:spcBef>
              <a:buFontTx/>
              <a:buChar char="•"/>
            </a:pPr>
            <a:r>
              <a:rPr lang="en-US" b="0" dirty="0" smtClean="0">
                <a:solidFill>
                  <a:schemeClr val="tx1"/>
                </a:solidFill>
                <a:latin typeface="+mn-lt"/>
              </a:rPr>
              <a:t>Allows for custom topologies</a:t>
            </a:r>
            <a:endParaRPr lang="en-US" b="0" dirty="0" smtClean="0">
              <a:latin typeface="+mn-lt"/>
            </a:endParaRPr>
          </a:p>
          <a:p>
            <a:pPr marL="228600" indent="-228600" eaLnBrk="1" hangingPunct="1">
              <a:lnSpc>
                <a:spcPct val="80000"/>
              </a:lnSpc>
              <a:spcBef>
                <a:spcPct val="50000"/>
              </a:spcBef>
              <a:buFontTx/>
              <a:buChar char="•"/>
            </a:pPr>
            <a:r>
              <a:rPr lang="en-US" b="0" dirty="0" smtClean="0">
                <a:solidFill>
                  <a:schemeClr val="tx1"/>
                </a:solidFill>
                <a:latin typeface="+mn-lt"/>
              </a:rPr>
              <a:t>Can control every individual relay on the board using the Relay Control functions and Connect Channels functions</a:t>
            </a:r>
            <a:endParaRPr lang="en-US" b="0" dirty="0">
              <a:solidFill>
                <a:schemeClr val="tx1"/>
              </a:solidFill>
              <a:latin typeface="+mn-lt"/>
            </a:endParaRPr>
          </a:p>
        </p:txBody>
      </p:sp>
      <p:sp>
        <p:nvSpPr>
          <p:cNvPr id="6" name="TextBox 5"/>
          <p:cNvSpPr txBox="1"/>
          <p:nvPr/>
        </p:nvSpPr>
        <p:spPr>
          <a:xfrm>
            <a:off x="4776538" y="5618747"/>
            <a:ext cx="4199020" cy="461665"/>
          </a:xfrm>
          <a:prstGeom prst="rect">
            <a:avLst/>
          </a:prstGeom>
          <a:noFill/>
        </p:spPr>
        <p:txBody>
          <a:bodyPr wrap="square" rtlCol="0">
            <a:spAutoFit/>
          </a:bodyPr>
          <a:lstStyle/>
          <a:p>
            <a:r>
              <a:rPr lang="en-US" b="0" dirty="0" smtClean="0">
                <a:solidFill>
                  <a:schemeClr val="tx1"/>
                </a:solidFill>
                <a:latin typeface="+mn-lt"/>
              </a:rPr>
              <a:t>PXI-2593’s Independent Topology</a:t>
            </a:r>
            <a:endParaRPr lang="en-US" b="0" dirty="0">
              <a:solidFill>
                <a:schemeClr val="tx1"/>
              </a:solidFill>
              <a:latin typeface="+mn-lt"/>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5"/>
          <p:cNvSpPr>
            <a:spLocks noGrp="1"/>
          </p:cNvSpPr>
          <p:nvPr>
            <p:ph type="ctrTitle"/>
          </p:nvPr>
        </p:nvSpPr>
        <p:spPr>
          <a:xfrm>
            <a:off x="685800" y="2364830"/>
            <a:ext cx="7772400" cy="1143000"/>
          </a:xfrm>
        </p:spPr>
        <p:txBody>
          <a:bodyPr/>
          <a:lstStyle/>
          <a:p>
            <a:pPr eaLnBrk="1" hangingPunct="1"/>
            <a:r>
              <a:rPr lang="en-US" dirty="0" smtClean="0"/>
              <a:t>SCXI Expansion</a:t>
            </a:r>
          </a:p>
        </p:txBody>
      </p:sp>
      <p:pic>
        <p:nvPicPr>
          <p:cNvPr id="3" name="Picture 7"/>
          <p:cNvPicPr>
            <a:picLocks noChangeAspect="1" noChangeArrowheads="1"/>
          </p:cNvPicPr>
          <p:nvPr/>
        </p:nvPicPr>
        <p:blipFill>
          <a:blip r:embed="rId3" cstate="print"/>
          <a:srcRect/>
          <a:stretch>
            <a:fillRect/>
          </a:stretch>
        </p:blipFill>
        <p:spPr bwMode="auto">
          <a:xfrm>
            <a:off x="622738" y="3499238"/>
            <a:ext cx="3886200" cy="2236787"/>
          </a:xfrm>
          <a:prstGeom prst="rect">
            <a:avLst/>
          </a:prstGeom>
          <a:noFill/>
          <a:ln w="12700">
            <a:noFill/>
            <a:miter lim="800000"/>
            <a:headEnd type="none" w="sm" len="sm"/>
            <a:tailEnd type="none" w="sm" len="sm"/>
          </a:ln>
        </p:spPr>
      </p:pic>
      <p:pic>
        <p:nvPicPr>
          <p:cNvPr id="943106" name="Picture 2"/>
          <p:cNvPicPr>
            <a:picLocks noChangeAspect="1" noChangeArrowheads="1"/>
          </p:cNvPicPr>
          <p:nvPr/>
        </p:nvPicPr>
        <p:blipFill>
          <a:blip r:embed="rId4" cstate="print"/>
          <a:srcRect/>
          <a:stretch>
            <a:fillRect/>
          </a:stretch>
        </p:blipFill>
        <p:spPr bwMode="auto">
          <a:xfrm>
            <a:off x="5628289" y="274091"/>
            <a:ext cx="3279228" cy="25126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0"/>
            <a:ext cx="8170003" cy="964092"/>
          </a:xfrm>
        </p:spPr>
        <p:txBody>
          <a:bodyPr/>
          <a:lstStyle/>
          <a:p>
            <a:pPr eaLnBrk="1" hangingPunct="1"/>
            <a:r>
              <a:rPr lang="en-US" b="1" dirty="0" smtClean="0"/>
              <a:t>High Voltage Analog Bus (HVAB)</a:t>
            </a:r>
          </a:p>
        </p:txBody>
      </p:sp>
      <p:sp>
        <p:nvSpPr>
          <p:cNvPr id="72707" name="Rectangle 3"/>
          <p:cNvSpPr>
            <a:spLocks noGrp="1" noChangeArrowheads="1"/>
          </p:cNvSpPr>
          <p:nvPr>
            <p:ph idx="1"/>
          </p:nvPr>
        </p:nvSpPr>
        <p:spPr>
          <a:xfrm>
            <a:off x="685800" y="1676400"/>
            <a:ext cx="7772400" cy="4572000"/>
          </a:xfrm>
        </p:spPr>
        <p:txBody>
          <a:bodyPr/>
          <a:lstStyle/>
          <a:p>
            <a:pPr eaLnBrk="1" hangingPunct="1">
              <a:lnSpc>
                <a:spcPct val="90000"/>
              </a:lnSpc>
            </a:pPr>
            <a:r>
              <a:rPr lang="en-US" dirty="0" smtClean="0"/>
              <a:t> Routing signals from one module to the other</a:t>
            </a:r>
          </a:p>
          <a:p>
            <a:pPr eaLnBrk="1" hangingPunct="1">
              <a:lnSpc>
                <a:spcPct val="90000"/>
              </a:lnSpc>
            </a:pPr>
            <a:r>
              <a:rPr lang="en-US" dirty="0" smtClean="0"/>
              <a:t> Routing signals to DMM via HVAB (AB0, AB2)</a:t>
            </a:r>
          </a:p>
          <a:p>
            <a:pPr eaLnBrk="1" hangingPunct="1">
              <a:lnSpc>
                <a:spcPct val="90000"/>
              </a:lnSpc>
            </a:pPr>
            <a:r>
              <a:rPr lang="en-US" dirty="0" smtClean="0"/>
              <a:t> Multiplex and Matrix (row only) expansion</a:t>
            </a:r>
          </a:p>
          <a:p>
            <a:pPr eaLnBrk="1" hangingPunct="1">
              <a:lnSpc>
                <a:spcPct val="90000"/>
              </a:lnSpc>
              <a:buFontTx/>
              <a:buNone/>
            </a:pPr>
            <a:endParaRPr lang="en-US" dirty="0" smtClean="0"/>
          </a:p>
          <a:p>
            <a:pPr eaLnBrk="1" hangingPunct="1">
              <a:lnSpc>
                <a:spcPct val="90000"/>
              </a:lnSpc>
              <a:buFontTx/>
              <a:buNone/>
            </a:pPr>
            <a:endParaRPr lang="en-US" dirty="0" smtClean="0"/>
          </a:p>
          <a:p>
            <a:pPr eaLnBrk="1" hangingPunct="1">
              <a:lnSpc>
                <a:spcPct val="90000"/>
              </a:lnSpc>
              <a:buFontTx/>
              <a:buNone/>
            </a:pPr>
            <a:endParaRPr lang="en-US" dirty="0" smtClean="0"/>
          </a:p>
          <a:p>
            <a:pPr eaLnBrk="1" hangingPunct="1">
              <a:lnSpc>
                <a:spcPct val="90000"/>
              </a:lnSpc>
              <a:buFontTx/>
              <a:buNone/>
            </a:pPr>
            <a:endParaRPr lang="en-US" dirty="0" smtClean="0"/>
          </a:p>
          <a:p>
            <a:pPr eaLnBrk="1" hangingPunct="1">
              <a:lnSpc>
                <a:spcPct val="90000"/>
              </a:lnSpc>
              <a:buFontTx/>
              <a:buNone/>
            </a:pPr>
            <a:r>
              <a:rPr lang="en-US" dirty="0" smtClean="0"/>
              <a:t>CONNECTS HVAB OF ADJACENT MODULES</a:t>
            </a:r>
          </a:p>
        </p:txBody>
      </p:sp>
      <p:pic>
        <p:nvPicPr>
          <p:cNvPr id="72708" name="Picture 4"/>
          <p:cNvPicPr>
            <a:picLocks noChangeAspect="1" noChangeArrowheads="1"/>
          </p:cNvPicPr>
          <p:nvPr/>
        </p:nvPicPr>
        <p:blipFill>
          <a:blip r:embed="rId3" cstate="print"/>
          <a:srcRect/>
          <a:stretch>
            <a:fillRect/>
          </a:stretch>
        </p:blipFill>
        <p:spPr bwMode="auto">
          <a:xfrm>
            <a:off x="3852863" y="3175000"/>
            <a:ext cx="1438275" cy="2181225"/>
          </a:xfrm>
          <a:prstGeom prst="rect">
            <a:avLst/>
          </a:prstGeom>
          <a:noFill/>
          <a:ln w="12700">
            <a:noFill/>
            <a:miter lim="800000"/>
            <a:headEnd type="none" w="sm" len="sm"/>
            <a:tailEnd type="none" w="sm" len="sm"/>
          </a:ln>
        </p:spPr>
      </p:pic>
      <p:sp>
        <p:nvSpPr>
          <p:cNvPr id="72709" name="Oval 5"/>
          <p:cNvSpPr>
            <a:spLocks noChangeArrowheads="1"/>
          </p:cNvSpPr>
          <p:nvPr/>
        </p:nvSpPr>
        <p:spPr bwMode="auto">
          <a:xfrm>
            <a:off x="3733800" y="4015592"/>
            <a:ext cx="762000" cy="609600"/>
          </a:xfrm>
          <a:prstGeom prst="ellipse">
            <a:avLst/>
          </a:prstGeom>
          <a:noFill/>
          <a:ln w="38100">
            <a:solidFill>
              <a:srgbClr val="FF0000"/>
            </a:solidFill>
            <a:round/>
            <a:headEnd type="none" w="sm" len="sm"/>
            <a:tailEnd type="none" w="sm" len="sm"/>
          </a:ln>
        </p:spPr>
        <p:txBody>
          <a:bodyPr wrap="none" anchor="ctr"/>
          <a:lstStyle/>
          <a:p>
            <a:endParaRPr lang="en-US"/>
          </a:p>
        </p:txBody>
      </p:sp>
      <p:sp>
        <p:nvSpPr>
          <p:cNvPr id="72710" name="Oval 6"/>
          <p:cNvSpPr>
            <a:spLocks noChangeArrowheads="1"/>
          </p:cNvSpPr>
          <p:nvPr/>
        </p:nvSpPr>
        <p:spPr bwMode="auto">
          <a:xfrm>
            <a:off x="4572000" y="4015592"/>
            <a:ext cx="762000" cy="609600"/>
          </a:xfrm>
          <a:prstGeom prst="ellipse">
            <a:avLst/>
          </a:prstGeom>
          <a:noFill/>
          <a:ln w="38100">
            <a:solidFill>
              <a:srgbClr val="FF0000"/>
            </a:solidFill>
            <a:round/>
            <a:headEnd type="none" w="sm" len="sm"/>
            <a:tailEnd type="none" w="sm" len="sm"/>
          </a:ln>
        </p:spPr>
        <p:txBody>
          <a:bodyPr wrap="none" anchor="ctr"/>
          <a:lstStyle/>
          <a:p>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050"/>
          <p:cNvSpPr>
            <a:spLocks noGrp="1" noChangeArrowheads="1"/>
          </p:cNvSpPr>
          <p:nvPr>
            <p:ph type="title"/>
          </p:nvPr>
        </p:nvSpPr>
        <p:spPr>
          <a:xfrm>
            <a:off x="0" y="0"/>
            <a:ext cx="8170003" cy="964092"/>
          </a:xfrm>
        </p:spPr>
        <p:txBody>
          <a:bodyPr>
            <a:normAutofit/>
          </a:bodyPr>
          <a:lstStyle/>
          <a:p>
            <a:pPr eaLnBrk="1" hangingPunct="1"/>
            <a:r>
              <a:rPr lang="en-US" b="1" dirty="0" smtClean="0"/>
              <a:t>MUX Expansion Example</a:t>
            </a:r>
            <a:r>
              <a:rPr lang="en-US" dirty="0" smtClean="0"/>
              <a:t/>
            </a:r>
            <a:br>
              <a:rPr lang="en-US" dirty="0" smtClean="0"/>
            </a:br>
            <a:r>
              <a:rPr lang="en-US" sz="2200" dirty="0" smtClean="0"/>
              <a:t>SCXI 1127/28 </a:t>
            </a:r>
          </a:p>
        </p:txBody>
      </p:sp>
      <p:pic>
        <p:nvPicPr>
          <p:cNvPr id="5125" name="Picture 2052"/>
          <p:cNvPicPr>
            <a:picLocks noChangeAspect="1" noChangeArrowheads="1"/>
          </p:cNvPicPr>
          <p:nvPr/>
        </p:nvPicPr>
        <p:blipFill>
          <a:blip r:embed="rId4" cstate="print"/>
          <a:srcRect/>
          <a:stretch>
            <a:fillRect/>
          </a:stretch>
        </p:blipFill>
        <p:spPr bwMode="auto">
          <a:xfrm>
            <a:off x="1447800" y="2209800"/>
            <a:ext cx="1004888" cy="1524000"/>
          </a:xfrm>
          <a:prstGeom prst="rect">
            <a:avLst/>
          </a:prstGeom>
          <a:noFill/>
          <a:ln w="12700">
            <a:solidFill>
              <a:schemeClr val="tx1"/>
            </a:solidFill>
            <a:miter lim="800000"/>
            <a:headEnd type="none" w="sm" len="sm"/>
            <a:tailEnd type="none" w="sm" len="sm"/>
          </a:ln>
        </p:spPr>
      </p:pic>
      <p:graphicFrame>
        <p:nvGraphicFramePr>
          <p:cNvPr id="5122" name="Object 2"/>
          <p:cNvGraphicFramePr>
            <a:graphicFrameLocks noChangeAspect="1"/>
          </p:cNvGraphicFramePr>
          <p:nvPr/>
        </p:nvGraphicFramePr>
        <p:xfrm>
          <a:off x="5943600" y="2228850"/>
          <a:ext cx="522288" cy="1504950"/>
        </p:xfrm>
        <a:graphic>
          <a:graphicData uri="http://schemas.openxmlformats.org/presentationml/2006/ole">
            <p:oleObj spid="_x0000_s1544194" name="Bitmap Image" r:id="rId5" imgW="733333" imgH="2114845" progId="PBrush">
              <p:embed/>
            </p:oleObj>
          </a:graphicData>
        </a:graphic>
      </p:graphicFrame>
      <p:sp>
        <p:nvSpPr>
          <p:cNvPr id="5126" name="Line 2055"/>
          <p:cNvSpPr>
            <a:spLocks noChangeShapeType="1"/>
          </p:cNvSpPr>
          <p:nvPr/>
        </p:nvSpPr>
        <p:spPr bwMode="auto">
          <a:xfrm>
            <a:off x="6858000" y="2819400"/>
            <a:ext cx="0" cy="304800"/>
          </a:xfrm>
          <a:prstGeom prst="line">
            <a:avLst/>
          </a:prstGeom>
          <a:noFill/>
          <a:ln w="28575">
            <a:solidFill>
              <a:schemeClr val="tx1"/>
            </a:solidFill>
            <a:round/>
            <a:headEnd type="none" w="sm" len="sm"/>
            <a:tailEnd type="none" w="sm" len="sm"/>
          </a:ln>
        </p:spPr>
        <p:txBody>
          <a:bodyPr/>
          <a:lstStyle/>
          <a:p>
            <a:endParaRPr lang="en-US"/>
          </a:p>
        </p:txBody>
      </p:sp>
      <p:sp>
        <p:nvSpPr>
          <p:cNvPr id="5127" name="Line 2056"/>
          <p:cNvSpPr>
            <a:spLocks noChangeShapeType="1"/>
          </p:cNvSpPr>
          <p:nvPr/>
        </p:nvSpPr>
        <p:spPr bwMode="auto">
          <a:xfrm>
            <a:off x="6705600" y="2971800"/>
            <a:ext cx="304800" cy="0"/>
          </a:xfrm>
          <a:prstGeom prst="line">
            <a:avLst/>
          </a:prstGeom>
          <a:noFill/>
          <a:ln w="28575">
            <a:solidFill>
              <a:schemeClr val="tx1"/>
            </a:solidFill>
            <a:round/>
            <a:headEnd type="none" w="sm" len="sm"/>
            <a:tailEnd type="none" w="sm" len="sm"/>
          </a:ln>
        </p:spPr>
        <p:txBody>
          <a:bodyPr/>
          <a:lstStyle/>
          <a:p>
            <a:endParaRPr lang="en-US"/>
          </a:p>
        </p:txBody>
      </p:sp>
      <p:sp>
        <p:nvSpPr>
          <p:cNvPr id="144393" name="Text Box 2057"/>
          <p:cNvSpPr txBox="1">
            <a:spLocks noChangeArrowheads="1"/>
          </p:cNvSpPr>
          <p:nvPr/>
        </p:nvSpPr>
        <p:spPr bwMode="auto">
          <a:xfrm>
            <a:off x="7197725" y="2362200"/>
            <a:ext cx="1489075" cy="1187450"/>
          </a:xfrm>
          <a:prstGeom prst="rect">
            <a:avLst/>
          </a:prstGeom>
          <a:noFill/>
          <a:ln w="12700">
            <a:noFill/>
            <a:miter lim="800000"/>
            <a:headEnd type="none" w="sm" len="sm"/>
            <a:tailEnd type="none" w="sm" len="sm"/>
          </a:ln>
          <a:effectLst/>
        </p:spPr>
        <p:txBody>
          <a:bodyPr wrap="none">
            <a:spAutoFit/>
          </a:bodyPr>
          <a:lstStyle/>
          <a:p>
            <a:pPr>
              <a:defRPr/>
            </a:pPr>
            <a:r>
              <a:rPr lang="en-US">
                <a:solidFill>
                  <a:schemeClr val="tx1"/>
                </a:solidFill>
                <a:effectLst>
                  <a:outerShdw blurRad="38100" dist="38100" dir="2700000" algn="tl">
                    <a:srgbClr val="C0C0C0"/>
                  </a:outerShdw>
                </a:effectLst>
              </a:rPr>
              <a:t>1 HVAB</a:t>
            </a:r>
          </a:p>
          <a:p>
            <a:pPr>
              <a:defRPr/>
            </a:pPr>
            <a:r>
              <a:rPr lang="en-US">
                <a:solidFill>
                  <a:schemeClr val="tx1"/>
                </a:solidFill>
                <a:effectLst>
                  <a:outerShdw blurRad="38100" dist="38100" dir="2700000" algn="tl">
                    <a:srgbClr val="C0C0C0"/>
                  </a:outerShdw>
                </a:effectLst>
              </a:rPr>
              <a:t>expansion</a:t>
            </a:r>
          </a:p>
          <a:p>
            <a:pPr>
              <a:defRPr/>
            </a:pPr>
            <a:r>
              <a:rPr lang="en-US">
                <a:solidFill>
                  <a:schemeClr val="tx1"/>
                </a:solidFill>
                <a:effectLst>
                  <a:outerShdw blurRad="38100" dist="38100" dir="2700000" algn="tl">
                    <a:srgbClr val="C0C0C0"/>
                  </a:outerShdw>
                </a:effectLst>
              </a:rPr>
              <a:t>plug</a:t>
            </a:r>
          </a:p>
        </p:txBody>
      </p:sp>
      <p:sp>
        <p:nvSpPr>
          <p:cNvPr id="144395" name="Text Box 2059"/>
          <p:cNvSpPr txBox="1">
            <a:spLocks noChangeArrowheads="1"/>
          </p:cNvSpPr>
          <p:nvPr/>
        </p:nvSpPr>
        <p:spPr bwMode="auto">
          <a:xfrm>
            <a:off x="990600" y="1676400"/>
            <a:ext cx="2046288" cy="457200"/>
          </a:xfrm>
          <a:prstGeom prst="rect">
            <a:avLst/>
          </a:prstGeom>
          <a:noFill/>
          <a:ln w="12700">
            <a:noFill/>
            <a:miter lim="800000"/>
            <a:headEnd type="none" w="sm" len="sm"/>
            <a:tailEnd type="none" w="sm" len="sm"/>
          </a:ln>
          <a:effectLst/>
        </p:spPr>
        <p:txBody>
          <a:bodyPr wrap="none">
            <a:spAutoFit/>
          </a:bodyPr>
          <a:lstStyle/>
          <a:p>
            <a:pPr>
              <a:defRPr/>
            </a:pPr>
            <a:r>
              <a:rPr lang="en-US">
                <a:solidFill>
                  <a:schemeClr val="tx1"/>
                </a:solidFill>
                <a:effectLst>
                  <a:outerShdw blurRad="38100" dist="38100" dir="2700000" algn="tl">
                    <a:srgbClr val="C0C0C0"/>
                  </a:outerShdw>
                </a:effectLst>
              </a:rPr>
              <a:t>For 2 modules</a:t>
            </a:r>
          </a:p>
        </p:txBody>
      </p:sp>
      <p:sp>
        <p:nvSpPr>
          <p:cNvPr id="144396" name="Text Box 2060"/>
          <p:cNvSpPr txBox="1">
            <a:spLocks noChangeArrowheads="1"/>
          </p:cNvSpPr>
          <p:nvPr/>
        </p:nvSpPr>
        <p:spPr bwMode="auto">
          <a:xfrm>
            <a:off x="4506913" y="1676400"/>
            <a:ext cx="2046287" cy="457200"/>
          </a:xfrm>
          <a:prstGeom prst="rect">
            <a:avLst/>
          </a:prstGeom>
          <a:noFill/>
          <a:ln w="12700">
            <a:noFill/>
            <a:miter lim="800000"/>
            <a:headEnd type="none" w="sm" len="sm"/>
            <a:tailEnd type="none" w="sm" len="sm"/>
          </a:ln>
          <a:effectLst/>
        </p:spPr>
        <p:txBody>
          <a:bodyPr wrap="none">
            <a:spAutoFit/>
          </a:bodyPr>
          <a:lstStyle/>
          <a:p>
            <a:pPr>
              <a:defRPr/>
            </a:pPr>
            <a:r>
              <a:rPr lang="en-US">
                <a:solidFill>
                  <a:schemeClr val="tx1"/>
                </a:solidFill>
                <a:effectLst>
                  <a:outerShdw blurRad="38100" dist="38100" dir="2700000" algn="tl">
                    <a:srgbClr val="C0C0C0"/>
                  </a:outerShdw>
                </a:effectLst>
              </a:rPr>
              <a:t>For 3 modules</a:t>
            </a:r>
          </a:p>
        </p:txBody>
      </p:sp>
      <p:graphicFrame>
        <p:nvGraphicFramePr>
          <p:cNvPr id="5123" name="Object 3"/>
          <p:cNvGraphicFramePr>
            <a:graphicFrameLocks noChangeAspect="1"/>
          </p:cNvGraphicFramePr>
          <p:nvPr/>
        </p:nvGraphicFramePr>
        <p:xfrm>
          <a:off x="1066800" y="4664075"/>
          <a:ext cx="2609850" cy="942975"/>
        </p:xfrm>
        <a:graphic>
          <a:graphicData uri="http://schemas.openxmlformats.org/presentationml/2006/ole">
            <p:oleObj spid="_x0000_s1544195" name="Bitmap Image" r:id="rId6" imgW="2610214" imgH="942857" progId="PBrush">
              <p:embed/>
            </p:oleObj>
          </a:graphicData>
        </a:graphic>
      </p:graphicFrame>
      <p:pic>
        <p:nvPicPr>
          <p:cNvPr id="5131" name="Picture 2063"/>
          <p:cNvPicPr>
            <a:picLocks noChangeAspect="1" noChangeArrowheads="1"/>
          </p:cNvPicPr>
          <p:nvPr/>
        </p:nvPicPr>
        <p:blipFill>
          <a:blip r:embed="rId4" cstate="print"/>
          <a:srcRect/>
          <a:stretch>
            <a:fillRect/>
          </a:stretch>
        </p:blipFill>
        <p:spPr bwMode="auto">
          <a:xfrm>
            <a:off x="4267200" y="2209800"/>
            <a:ext cx="1004888" cy="1524000"/>
          </a:xfrm>
          <a:prstGeom prst="rect">
            <a:avLst/>
          </a:prstGeom>
          <a:noFill/>
          <a:ln w="12700">
            <a:solidFill>
              <a:schemeClr val="tx1"/>
            </a:solidFill>
            <a:miter lim="800000"/>
            <a:headEnd type="none" w="sm" len="sm"/>
            <a:tailEnd type="none" w="sm" len="sm"/>
          </a:ln>
        </p:spPr>
      </p:pic>
      <p:sp>
        <p:nvSpPr>
          <p:cNvPr id="5132" name="Line 2064"/>
          <p:cNvSpPr>
            <a:spLocks noChangeShapeType="1"/>
          </p:cNvSpPr>
          <p:nvPr/>
        </p:nvSpPr>
        <p:spPr bwMode="auto">
          <a:xfrm>
            <a:off x="5638800" y="2819400"/>
            <a:ext cx="0" cy="304800"/>
          </a:xfrm>
          <a:prstGeom prst="line">
            <a:avLst/>
          </a:prstGeom>
          <a:noFill/>
          <a:ln w="28575">
            <a:solidFill>
              <a:schemeClr val="tx1"/>
            </a:solidFill>
            <a:round/>
            <a:headEnd type="none" w="sm" len="sm"/>
            <a:tailEnd type="none" w="sm" len="sm"/>
          </a:ln>
        </p:spPr>
        <p:txBody>
          <a:bodyPr/>
          <a:lstStyle/>
          <a:p>
            <a:endParaRPr lang="en-US"/>
          </a:p>
        </p:txBody>
      </p:sp>
      <p:sp>
        <p:nvSpPr>
          <p:cNvPr id="5133" name="Line 2065"/>
          <p:cNvSpPr>
            <a:spLocks noChangeShapeType="1"/>
          </p:cNvSpPr>
          <p:nvPr/>
        </p:nvSpPr>
        <p:spPr bwMode="auto">
          <a:xfrm>
            <a:off x="5486400" y="2971800"/>
            <a:ext cx="304800" cy="0"/>
          </a:xfrm>
          <a:prstGeom prst="line">
            <a:avLst/>
          </a:prstGeom>
          <a:noFill/>
          <a:ln w="28575">
            <a:solidFill>
              <a:schemeClr val="tx1"/>
            </a:solidFill>
            <a:round/>
            <a:headEnd type="none" w="sm" len="sm"/>
            <a:tailEnd type="none" w="sm" len="sm"/>
          </a:ln>
        </p:spPr>
        <p:txBody>
          <a:bodyPr/>
          <a:lstStyle/>
          <a:p>
            <a:endParaRPr lang="en-US"/>
          </a:p>
        </p:txBody>
      </p:sp>
      <p:sp>
        <p:nvSpPr>
          <p:cNvPr id="5134" name="Line 2066"/>
          <p:cNvSpPr>
            <a:spLocks noChangeShapeType="1"/>
          </p:cNvSpPr>
          <p:nvPr/>
        </p:nvSpPr>
        <p:spPr bwMode="auto">
          <a:xfrm>
            <a:off x="4038600" y="4997450"/>
            <a:ext cx="0" cy="304800"/>
          </a:xfrm>
          <a:prstGeom prst="line">
            <a:avLst/>
          </a:prstGeom>
          <a:noFill/>
          <a:ln w="28575">
            <a:solidFill>
              <a:schemeClr val="tx1"/>
            </a:solidFill>
            <a:round/>
            <a:headEnd type="none" w="sm" len="sm"/>
            <a:tailEnd type="none" w="sm" len="sm"/>
          </a:ln>
        </p:spPr>
        <p:txBody>
          <a:bodyPr/>
          <a:lstStyle/>
          <a:p>
            <a:endParaRPr lang="en-US"/>
          </a:p>
        </p:txBody>
      </p:sp>
      <p:sp>
        <p:nvSpPr>
          <p:cNvPr id="5135" name="Line 2067"/>
          <p:cNvSpPr>
            <a:spLocks noChangeShapeType="1"/>
          </p:cNvSpPr>
          <p:nvPr/>
        </p:nvSpPr>
        <p:spPr bwMode="auto">
          <a:xfrm>
            <a:off x="3886200" y="5149850"/>
            <a:ext cx="304800" cy="0"/>
          </a:xfrm>
          <a:prstGeom prst="line">
            <a:avLst/>
          </a:prstGeom>
          <a:noFill/>
          <a:ln w="28575">
            <a:solidFill>
              <a:schemeClr val="tx1"/>
            </a:solidFill>
            <a:round/>
            <a:headEnd type="none" w="sm" len="sm"/>
            <a:tailEnd type="none" w="sm" len="sm"/>
          </a:ln>
        </p:spPr>
        <p:txBody>
          <a:bodyPr/>
          <a:lstStyle/>
          <a:p>
            <a:endParaRPr lang="en-US"/>
          </a:p>
        </p:txBody>
      </p:sp>
      <p:sp>
        <p:nvSpPr>
          <p:cNvPr id="144404" name="Text Box 2068"/>
          <p:cNvSpPr txBox="1">
            <a:spLocks noChangeArrowheads="1"/>
          </p:cNvSpPr>
          <p:nvPr/>
        </p:nvSpPr>
        <p:spPr bwMode="auto">
          <a:xfrm>
            <a:off x="1143000" y="4114800"/>
            <a:ext cx="2198688" cy="457200"/>
          </a:xfrm>
          <a:prstGeom prst="rect">
            <a:avLst/>
          </a:prstGeom>
          <a:noFill/>
          <a:ln w="12700">
            <a:noFill/>
            <a:miter lim="800000"/>
            <a:headEnd type="none" w="sm" len="sm"/>
            <a:tailEnd type="none" w="sm" len="sm"/>
          </a:ln>
          <a:effectLst/>
        </p:spPr>
        <p:txBody>
          <a:bodyPr wrap="none">
            <a:spAutoFit/>
          </a:bodyPr>
          <a:lstStyle/>
          <a:p>
            <a:pPr>
              <a:defRPr/>
            </a:pPr>
            <a:r>
              <a:rPr lang="en-US">
                <a:solidFill>
                  <a:schemeClr val="tx1"/>
                </a:solidFill>
                <a:effectLst>
                  <a:outerShdw blurRad="38100" dist="38100" dir="2700000" algn="tl">
                    <a:srgbClr val="C0C0C0"/>
                  </a:outerShdw>
                </a:effectLst>
              </a:rPr>
              <a:t>For 12 modules</a:t>
            </a:r>
          </a:p>
        </p:txBody>
      </p:sp>
      <p:sp>
        <p:nvSpPr>
          <p:cNvPr id="144405" name="Text Box 2069"/>
          <p:cNvSpPr txBox="1">
            <a:spLocks noChangeArrowheads="1"/>
          </p:cNvSpPr>
          <p:nvPr/>
        </p:nvSpPr>
        <p:spPr bwMode="auto">
          <a:xfrm>
            <a:off x="4419600" y="4572000"/>
            <a:ext cx="1489075" cy="1187450"/>
          </a:xfrm>
          <a:prstGeom prst="rect">
            <a:avLst/>
          </a:prstGeom>
          <a:noFill/>
          <a:ln w="12700">
            <a:noFill/>
            <a:miter lim="800000"/>
            <a:headEnd type="none" w="sm" len="sm"/>
            <a:tailEnd type="none" w="sm" len="sm"/>
          </a:ln>
          <a:effectLst/>
        </p:spPr>
        <p:txBody>
          <a:bodyPr wrap="none">
            <a:spAutoFit/>
          </a:bodyPr>
          <a:lstStyle/>
          <a:p>
            <a:pPr>
              <a:defRPr/>
            </a:pPr>
            <a:r>
              <a:rPr lang="en-US">
                <a:solidFill>
                  <a:schemeClr val="tx1"/>
                </a:solidFill>
                <a:effectLst>
                  <a:outerShdw blurRad="38100" dist="38100" dir="2700000" algn="tl">
                    <a:srgbClr val="C0C0C0"/>
                  </a:outerShdw>
                </a:effectLst>
              </a:rPr>
              <a:t>3 HVAB</a:t>
            </a:r>
          </a:p>
          <a:p>
            <a:pPr>
              <a:defRPr/>
            </a:pPr>
            <a:r>
              <a:rPr lang="en-US">
                <a:solidFill>
                  <a:schemeClr val="tx1"/>
                </a:solidFill>
                <a:effectLst>
                  <a:outerShdw blurRad="38100" dist="38100" dir="2700000" algn="tl">
                    <a:srgbClr val="C0C0C0"/>
                  </a:outerShdw>
                </a:effectLst>
              </a:rPr>
              <a:t>expansion</a:t>
            </a:r>
          </a:p>
          <a:p>
            <a:pPr>
              <a:defRPr/>
            </a:pPr>
            <a:r>
              <a:rPr lang="en-US">
                <a:solidFill>
                  <a:schemeClr val="tx1"/>
                </a:solidFill>
                <a:effectLst>
                  <a:outerShdw blurRad="38100" dist="38100" dir="2700000" algn="tl">
                    <a:srgbClr val="C0C0C0"/>
                  </a:outerShdw>
                </a:effectLst>
              </a:rPr>
              <a:t>plugs</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052"/>
          <p:cNvSpPr>
            <a:spLocks noChangeArrowheads="1"/>
          </p:cNvSpPr>
          <p:nvPr/>
        </p:nvSpPr>
        <p:spPr bwMode="auto">
          <a:xfrm>
            <a:off x="5588000" y="2160588"/>
            <a:ext cx="2890838" cy="1938992"/>
          </a:xfrm>
          <a:prstGeom prst="rect">
            <a:avLst/>
          </a:prstGeom>
          <a:noFill/>
          <a:ln w="12700">
            <a:noFill/>
            <a:miter lim="800000"/>
            <a:headEnd type="none" w="sm" len="sm"/>
            <a:tailEnd type="none" w="sm" len="sm"/>
          </a:ln>
        </p:spPr>
        <p:txBody>
          <a:bodyPr wrap="square">
            <a:spAutoFit/>
          </a:bodyPr>
          <a:lstStyle/>
          <a:p>
            <a:pPr marL="166688" indent="-166688">
              <a:spcBef>
                <a:spcPct val="20000"/>
              </a:spcBef>
              <a:buFontTx/>
              <a:buChar char="•"/>
            </a:pPr>
            <a:r>
              <a:rPr lang="en-US" b="0" dirty="0">
                <a:solidFill>
                  <a:schemeClr val="tx1"/>
                </a:solidFill>
                <a:latin typeface="Arial" pitchFamily="34" charset="0"/>
              </a:rPr>
              <a:t>Expansion </a:t>
            </a:r>
            <a:r>
              <a:rPr lang="en-US" b="0" dirty="0" smtClean="0">
                <a:solidFill>
                  <a:schemeClr val="tx1"/>
                </a:solidFill>
                <a:latin typeface="Arial" pitchFamily="34" charset="0"/>
              </a:rPr>
              <a:t>cables connect </a:t>
            </a:r>
            <a:r>
              <a:rPr lang="en-US" b="0" dirty="0">
                <a:solidFill>
                  <a:schemeClr val="tx1"/>
                </a:solidFill>
                <a:latin typeface="Arial" pitchFamily="34" charset="0"/>
              </a:rPr>
              <a:t>rows and </a:t>
            </a:r>
            <a:r>
              <a:rPr lang="en-US" b="0" dirty="0" smtClean="0">
                <a:solidFill>
                  <a:schemeClr val="tx1"/>
                </a:solidFill>
                <a:latin typeface="Arial" pitchFamily="34" charset="0"/>
              </a:rPr>
              <a:t>expand </a:t>
            </a:r>
            <a:r>
              <a:rPr lang="en-US" b="0" dirty="0">
                <a:solidFill>
                  <a:schemeClr val="tx1"/>
                </a:solidFill>
                <a:latin typeface="Arial" pitchFamily="34" charset="0"/>
              </a:rPr>
              <a:t>columns </a:t>
            </a:r>
            <a:r>
              <a:rPr lang="en-US" b="0" dirty="0" smtClean="0">
                <a:solidFill>
                  <a:schemeClr val="tx1"/>
                </a:solidFill>
                <a:latin typeface="Arial" pitchFamily="34" charset="0"/>
              </a:rPr>
              <a:t>(SCXI-1334</a:t>
            </a:r>
            <a:r>
              <a:rPr lang="en-US" b="0" dirty="0">
                <a:solidFill>
                  <a:schemeClr val="tx1"/>
                </a:solidFill>
                <a:latin typeface="Arial" pitchFamily="34" charset="0"/>
              </a:rPr>
              <a:t>, </a:t>
            </a:r>
            <a:r>
              <a:rPr lang="en-US" b="0" dirty="0" smtClean="0">
                <a:solidFill>
                  <a:schemeClr val="tx1"/>
                </a:solidFill>
                <a:latin typeface="Arial" pitchFamily="34" charset="0"/>
              </a:rPr>
              <a:t>1335 terminal blocks)</a:t>
            </a:r>
            <a:endParaRPr lang="en-US" b="0" dirty="0">
              <a:solidFill>
                <a:schemeClr val="tx1"/>
              </a:solidFill>
              <a:latin typeface="Arial" pitchFamily="34" charset="0"/>
            </a:endParaRPr>
          </a:p>
        </p:txBody>
      </p:sp>
      <p:sp>
        <p:nvSpPr>
          <p:cNvPr id="7" name="Rectangle 2"/>
          <p:cNvSpPr>
            <a:spLocks noGrp="1" noChangeArrowheads="1"/>
          </p:cNvSpPr>
          <p:nvPr>
            <p:ph type="title"/>
          </p:nvPr>
        </p:nvSpPr>
        <p:spPr>
          <a:xfrm>
            <a:off x="0" y="0"/>
            <a:ext cx="7772400" cy="1143000"/>
          </a:xfrm>
        </p:spPr>
        <p:txBody>
          <a:bodyPr>
            <a:normAutofit/>
          </a:bodyPr>
          <a:lstStyle/>
          <a:p>
            <a:pPr eaLnBrk="1" hangingPunct="1"/>
            <a:r>
              <a:rPr lang="en-US" b="1" dirty="0" smtClean="0"/>
              <a:t>SCXI Example: </a:t>
            </a:r>
            <a:br>
              <a:rPr lang="en-US" b="1" dirty="0" smtClean="0"/>
            </a:br>
            <a:r>
              <a:rPr lang="en-US" sz="2000" dirty="0" smtClean="0"/>
              <a:t>Column Expansion,  SCXI-1129</a:t>
            </a:r>
            <a:r>
              <a:rPr lang="en-US" sz="2000" b="1" dirty="0" smtClean="0"/>
              <a:t> </a:t>
            </a:r>
          </a:p>
        </p:txBody>
      </p:sp>
      <p:pic>
        <p:nvPicPr>
          <p:cNvPr id="610306" name="Picture 2"/>
          <p:cNvPicPr>
            <a:picLocks noChangeAspect="1" noChangeArrowheads="1"/>
          </p:cNvPicPr>
          <p:nvPr/>
        </p:nvPicPr>
        <p:blipFill>
          <a:blip r:embed="rId3" cstate="print"/>
          <a:srcRect/>
          <a:stretch>
            <a:fillRect/>
          </a:stretch>
        </p:blipFill>
        <p:spPr bwMode="auto">
          <a:xfrm>
            <a:off x="431800" y="1714500"/>
            <a:ext cx="4678756" cy="403701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0" y="0"/>
            <a:ext cx="6934200" cy="914400"/>
          </a:xfrm>
        </p:spPr>
        <p:txBody>
          <a:bodyPr>
            <a:normAutofit fontScale="90000"/>
          </a:bodyPr>
          <a:lstStyle/>
          <a:p>
            <a:pPr eaLnBrk="1" hangingPunct="1"/>
            <a:r>
              <a:rPr lang="en-US" sz="3600" b="1" dirty="0" smtClean="0"/>
              <a:t>Row Expansion Example</a:t>
            </a:r>
            <a:br>
              <a:rPr lang="en-US" sz="3600" b="1" dirty="0" smtClean="0"/>
            </a:br>
            <a:r>
              <a:rPr lang="en-US" sz="2200" dirty="0" smtClean="0"/>
              <a:t>SCXI-1129</a:t>
            </a:r>
            <a:r>
              <a:rPr lang="en-US" sz="2200" dirty="0" smtClean="0">
                <a:solidFill>
                  <a:srgbClr val="FFFF00"/>
                </a:solidFill>
              </a:rPr>
              <a:t> </a:t>
            </a:r>
            <a:endParaRPr lang="en-US" sz="2200" dirty="0" smtClean="0"/>
          </a:p>
        </p:txBody>
      </p:sp>
      <p:pic>
        <p:nvPicPr>
          <p:cNvPr id="74755" name="Picture 7"/>
          <p:cNvPicPr>
            <a:picLocks noChangeAspect="1" noChangeArrowheads="1"/>
          </p:cNvPicPr>
          <p:nvPr/>
        </p:nvPicPr>
        <p:blipFill>
          <a:blip r:embed="rId3" cstate="print"/>
          <a:srcRect/>
          <a:stretch>
            <a:fillRect/>
          </a:stretch>
        </p:blipFill>
        <p:spPr bwMode="auto">
          <a:xfrm>
            <a:off x="685800" y="1497013"/>
            <a:ext cx="3886200" cy="2236787"/>
          </a:xfrm>
          <a:prstGeom prst="rect">
            <a:avLst/>
          </a:prstGeom>
          <a:noFill/>
          <a:ln w="12700">
            <a:noFill/>
            <a:miter lim="800000"/>
            <a:headEnd type="none" w="sm" len="sm"/>
            <a:tailEnd type="none" w="sm" len="sm"/>
          </a:ln>
        </p:spPr>
      </p:pic>
      <p:pic>
        <p:nvPicPr>
          <p:cNvPr id="74756" name="Picture 9"/>
          <p:cNvPicPr>
            <a:picLocks noChangeAspect="1" noChangeArrowheads="1"/>
          </p:cNvPicPr>
          <p:nvPr/>
        </p:nvPicPr>
        <p:blipFill>
          <a:blip r:embed="rId4" cstate="print"/>
          <a:srcRect/>
          <a:stretch>
            <a:fillRect/>
          </a:stretch>
        </p:blipFill>
        <p:spPr bwMode="auto">
          <a:xfrm>
            <a:off x="5181600" y="1476375"/>
            <a:ext cx="3352800" cy="2246313"/>
          </a:xfrm>
          <a:prstGeom prst="rect">
            <a:avLst/>
          </a:prstGeom>
          <a:noFill/>
          <a:ln w="12700">
            <a:noFill/>
            <a:miter lim="800000"/>
            <a:headEnd type="none" w="sm" len="sm"/>
            <a:tailEnd type="none" w="sm" len="sm"/>
          </a:ln>
        </p:spPr>
      </p:pic>
      <p:sp>
        <p:nvSpPr>
          <p:cNvPr id="74757" name="Oval 10"/>
          <p:cNvSpPr>
            <a:spLocks noChangeArrowheads="1"/>
          </p:cNvSpPr>
          <p:nvPr/>
        </p:nvSpPr>
        <p:spPr bwMode="auto">
          <a:xfrm>
            <a:off x="2590800" y="1981200"/>
            <a:ext cx="1600200" cy="685800"/>
          </a:xfrm>
          <a:prstGeom prst="ellipse">
            <a:avLst/>
          </a:prstGeom>
          <a:noFill/>
          <a:ln w="28575">
            <a:solidFill>
              <a:srgbClr val="FF0000"/>
            </a:solidFill>
            <a:round/>
            <a:headEnd type="none" w="sm" len="sm"/>
            <a:tailEnd type="none" w="sm" len="sm"/>
          </a:ln>
        </p:spPr>
        <p:txBody>
          <a:bodyPr wrap="none" anchor="ctr"/>
          <a:lstStyle/>
          <a:p>
            <a:endParaRPr lang="en-US"/>
          </a:p>
        </p:txBody>
      </p:sp>
      <p:sp>
        <p:nvSpPr>
          <p:cNvPr id="74758" name="Oval 11"/>
          <p:cNvSpPr>
            <a:spLocks noChangeArrowheads="1"/>
          </p:cNvSpPr>
          <p:nvPr/>
        </p:nvSpPr>
        <p:spPr bwMode="auto">
          <a:xfrm>
            <a:off x="7086600" y="2286000"/>
            <a:ext cx="1600200" cy="685800"/>
          </a:xfrm>
          <a:prstGeom prst="ellipse">
            <a:avLst/>
          </a:prstGeom>
          <a:noFill/>
          <a:ln w="28575">
            <a:solidFill>
              <a:srgbClr val="FF0000"/>
            </a:solidFill>
            <a:round/>
            <a:headEnd type="none" w="sm" len="sm"/>
            <a:tailEnd type="none" w="sm" len="sm"/>
          </a:ln>
        </p:spPr>
        <p:txBody>
          <a:bodyPr wrap="none" anchor="ctr"/>
          <a:lstStyle/>
          <a:p>
            <a:endParaRPr lang="en-US"/>
          </a:p>
        </p:txBody>
      </p:sp>
      <p:sp>
        <p:nvSpPr>
          <p:cNvPr id="74759" name="Text Box 12"/>
          <p:cNvSpPr txBox="1">
            <a:spLocks noChangeArrowheads="1"/>
          </p:cNvSpPr>
          <p:nvPr/>
        </p:nvSpPr>
        <p:spPr bwMode="auto">
          <a:xfrm>
            <a:off x="1203325" y="3927475"/>
            <a:ext cx="7205663" cy="1187450"/>
          </a:xfrm>
          <a:prstGeom prst="rect">
            <a:avLst/>
          </a:prstGeom>
          <a:noFill/>
          <a:ln w="12700">
            <a:noFill/>
            <a:miter lim="800000"/>
            <a:headEnd type="none" w="sm" len="sm"/>
            <a:tailEnd type="none" w="sm" len="sm"/>
          </a:ln>
        </p:spPr>
        <p:txBody>
          <a:bodyPr wrap="none">
            <a:spAutoFit/>
          </a:bodyPr>
          <a:lstStyle/>
          <a:p>
            <a:r>
              <a:rPr lang="en-US">
                <a:solidFill>
                  <a:schemeClr val="tx1"/>
                </a:solidFill>
              </a:rPr>
              <a:t>The expansion plugs connects the columns of adjacent</a:t>
            </a:r>
          </a:p>
          <a:p>
            <a:r>
              <a:rPr lang="en-US">
                <a:solidFill>
                  <a:schemeClr val="tx1"/>
                </a:solidFill>
              </a:rPr>
              <a:t> SCXI-1129 terminal blocks and expands the rows</a:t>
            </a:r>
          </a:p>
          <a:p>
            <a:r>
              <a:rPr lang="en-US">
                <a:solidFill>
                  <a:schemeClr val="tx1"/>
                </a:solidFill>
              </a:rPr>
              <a:t> (all terminal block except 1337, 1339)</a:t>
            </a:r>
          </a:p>
        </p:txBody>
      </p:sp>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5"/>
          <p:cNvSpPr>
            <a:spLocks noGrp="1"/>
          </p:cNvSpPr>
          <p:nvPr>
            <p:ph type="ctrTitle"/>
          </p:nvPr>
        </p:nvSpPr>
        <p:spPr>
          <a:xfrm>
            <a:off x="685800" y="1507784"/>
            <a:ext cx="7772400" cy="1143000"/>
          </a:xfrm>
        </p:spPr>
        <p:txBody>
          <a:bodyPr/>
          <a:lstStyle/>
          <a:p>
            <a:pPr eaLnBrk="1" hangingPunct="1"/>
            <a:r>
              <a:rPr lang="en-US" dirty="0" smtClean="0"/>
              <a:t>PXI Expansion</a:t>
            </a:r>
          </a:p>
        </p:txBody>
      </p:sp>
      <p:pic>
        <p:nvPicPr>
          <p:cNvPr id="944130" name="Picture 2"/>
          <p:cNvPicPr>
            <a:picLocks noChangeAspect="1" noChangeArrowheads="1"/>
          </p:cNvPicPr>
          <p:nvPr/>
        </p:nvPicPr>
        <p:blipFill>
          <a:blip r:embed="rId3" cstate="print"/>
          <a:srcRect/>
          <a:stretch>
            <a:fillRect/>
          </a:stretch>
        </p:blipFill>
        <p:spPr bwMode="auto">
          <a:xfrm>
            <a:off x="1797365" y="2696806"/>
            <a:ext cx="5312883" cy="332562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0" y="0"/>
            <a:ext cx="8170003" cy="964092"/>
          </a:xfrm>
        </p:spPr>
        <p:txBody>
          <a:bodyPr>
            <a:normAutofit/>
          </a:bodyPr>
          <a:lstStyle/>
          <a:p>
            <a:pPr eaLnBrk="1" hangingPunct="1"/>
            <a:r>
              <a:rPr lang="en-US" b="1" dirty="0" smtClean="0"/>
              <a:t>MUX Expansion Example</a:t>
            </a:r>
            <a:r>
              <a:rPr lang="en-US" dirty="0" smtClean="0"/>
              <a:t/>
            </a:r>
            <a:br>
              <a:rPr lang="en-US" dirty="0" smtClean="0"/>
            </a:br>
            <a:r>
              <a:rPr lang="en-US" sz="2200" dirty="0" smtClean="0"/>
              <a:t>PXI-2501/2503</a:t>
            </a:r>
          </a:p>
        </p:txBody>
      </p:sp>
      <p:sp>
        <p:nvSpPr>
          <p:cNvPr id="77827" name="Rectangle 3"/>
          <p:cNvSpPr>
            <a:spLocks noGrp="1" noChangeArrowheads="1"/>
          </p:cNvSpPr>
          <p:nvPr>
            <p:ph idx="1"/>
          </p:nvPr>
        </p:nvSpPr>
        <p:spPr/>
        <p:txBody>
          <a:bodyPr/>
          <a:lstStyle/>
          <a:p>
            <a:pPr eaLnBrk="1" hangingPunct="1">
              <a:buFontTx/>
              <a:buNone/>
            </a:pPr>
            <a:r>
              <a:rPr lang="en-US" dirty="0" smtClean="0"/>
              <a:t> Expansion in Multiplexer mode possible using analog bus expansion connectors in front of TB-2605.  </a:t>
            </a:r>
          </a:p>
        </p:txBody>
      </p:sp>
      <p:grpSp>
        <p:nvGrpSpPr>
          <p:cNvPr id="2" name="Group 4"/>
          <p:cNvGrpSpPr>
            <a:grpSpLocks/>
          </p:cNvGrpSpPr>
          <p:nvPr/>
        </p:nvGrpSpPr>
        <p:grpSpPr bwMode="auto">
          <a:xfrm>
            <a:off x="1741045" y="3471472"/>
            <a:ext cx="1847850" cy="2581275"/>
            <a:chOff x="2736" y="2304"/>
            <a:chExt cx="1164" cy="1626"/>
          </a:xfrm>
        </p:grpSpPr>
        <p:pic>
          <p:nvPicPr>
            <p:cNvPr id="77830" name="Picture 5"/>
            <p:cNvPicPr>
              <a:picLocks noChangeAspect="1" noChangeArrowheads="1"/>
            </p:cNvPicPr>
            <p:nvPr/>
          </p:nvPicPr>
          <p:blipFill>
            <a:blip r:embed="rId3" cstate="print"/>
            <a:srcRect/>
            <a:stretch>
              <a:fillRect/>
            </a:stretch>
          </p:blipFill>
          <p:spPr bwMode="auto">
            <a:xfrm>
              <a:off x="2736" y="2304"/>
              <a:ext cx="1164" cy="1626"/>
            </a:xfrm>
            <a:prstGeom prst="rect">
              <a:avLst/>
            </a:prstGeom>
            <a:noFill/>
            <a:ln w="12700">
              <a:noFill/>
              <a:miter lim="800000"/>
              <a:headEnd type="none" w="sm" len="sm"/>
              <a:tailEnd type="none" w="sm" len="sm"/>
            </a:ln>
          </p:spPr>
        </p:pic>
        <p:sp>
          <p:nvSpPr>
            <p:cNvPr id="77831" name="Oval 6"/>
            <p:cNvSpPr>
              <a:spLocks noChangeArrowheads="1"/>
            </p:cNvSpPr>
            <p:nvPr/>
          </p:nvSpPr>
          <p:spPr bwMode="auto">
            <a:xfrm>
              <a:off x="2784" y="2352"/>
              <a:ext cx="432" cy="384"/>
            </a:xfrm>
            <a:prstGeom prst="ellipse">
              <a:avLst/>
            </a:prstGeom>
            <a:noFill/>
            <a:ln w="38100">
              <a:solidFill>
                <a:srgbClr val="66FF66"/>
              </a:solidFill>
              <a:round/>
              <a:headEnd type="none" w="sm" len="sm"/>
              <a:tailEnd type="none" w="sm" len="sm"/>
            </a:ln>
          </p:spPr>
          <p:txBody>
            <a:bodyPr wrap="none" anchor="ctr"/>
            <a:lstStyle/>
            <a:p>
              <a:endParaRPr lang="en-US"/>
            </a:p>
          </p:txBody>
        </p:sp>
        <p:sp>
          <p:nvSpPr>
            <p:cNvPr id="77832" name="Oval 7"/>
            <p:cNvSpPr>
              <a:spLocks noChangeArrowheads="1"/>
            </p:cNvSpPr>
            <p:nvPr/>
          </p:nvSpPr>
          <p:spPr bwMode="auto">
            <a:xfrm>
              <a:off x="2784" y="3360"/>
              <a:ext cx="432" cy="384"/>
            </a:xfrm>
            <a:prstGeom prst="ellipse">
              <a:avLst/>
            </a:prstGeom>
            <a:noFill/>
            <a:ln w="38100">
              <a:solidFill>
                <a:srgbClr val="66FF66"/>
              </a:solidFill>
              <a:round/>
              <a:headEnd type="none" w="sm" len="sm"/>
              <a:tailEnd type="none" w="sm" len="sm"/>
            </a:ln>
          </p:spPr>
          <p:txBody>
            <a:bodyPr wrap="none" anchor="ctr"/>
            <a:lstStyle/>
            <a:p>
              <a:endParaRPr lang="en-US"/>
            </a:p>
          </p:txBody>
        </p:sp>
      </p:grpSp>
      <p:sp>
        <p:nvSpPr>
          <p:cNvPr id="145416" name="Text Box 8"/>
          <p:cNvSpPr txBox="1">
            <a:spLocks noChangeArrowheads="1"/>
          </p:cNvSpPr>
          <p:nvPr/>
        </p:nvSpPr>
        <p:spPr bwMode="auto">
          <a:xfrm>
            <a:off x="3666240" y="4343400"/>
            <a:ext cx="1301750" cy="457200"/>
          </a:xfrm>
          <a:prstGeom prst="rect">
            <a:avLst/>
          </a:prstGeom>
          <a:noFill/>
          <a:ln w="12700">
            <a:noFill/>
            <a:miter lim="800000"/>
            <a:headEnd type="none" w="sm" len="sm"/>
            <a:tailEnd type="none" w="sm" len="sm"/>
          </a:ln>
          <a:effectLst/>
        </p:spPr>
        <p:txBody>
          <a:bodyPr wrap="none">
            <a:spAutoFit/>
          </a:bodyPr>
          <a:lstStyle/>
          <a:p>
            <a:pPr>
              <a:defRPr/>
            </a:pPr>
            <a:r>
              <a:rPr lang="en-US" dirty="0">
                <a:solidFill>
                  <a:schemeClr val="tx1"/>
                </a:solidFill>
                <a:effectLst>
                  <a:outerShdw blurRad="38100" dist="38100" dir="2700000" algn="tl">
                    <a:srgbClr val="C0C0C0"/>
                  </a:outerShdw>
                </a:effectLst>
              </a:rPr>
              <a:t>TB-2605</a:t>
            </a:r>
          </a:p>
        </p:txBody>
      </p:sp>
      <p:pic>
        <p:nvPicPr>
          <p:cNvPr id="943106" name="Picture 2"/>
          <p:cNvPicPr>
            <a:picLocks noChangeAspect="1" noChangeArrowheads="1"/>
          </p:cNvPicPr>
          <p:nvPr/>
        </p:nvPicPr>
        <p:blipFill>
          <a:blip r:embed="rId4" cstate="print"/>
          <a:srcRect/>
          <a:stretch>
            <a:fillRect/>
          </a:stretch>
        </p:blipFill>
        <p:spPr bwMode="auto">
          <a:xfrm>
            <a:off x="5009057" y="3057992"/>
            <a:ext cx="2868382" cy="304222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normAutofit/>
          </a:bodyPr>
          <a:lstStyle/>
          <a:p>
            <a:r>
              <a:rPr lang="en-US" b="1" dirty="0" smtClean="0"/>
              <a:t>Matrix Expansion Example</a:t>
            </a:r>
            <a:r>
              <a:rPr lang="en-US" dirty="0" smtClean="0"/>
              <a:t/>
            </a:r>
            <a:br>
              <a:rPr lang="en-US" dirty="0" smtClean="0"/>
            </a:br>
            <a:r>
              <a:rPr lang="en-US" sz="2200" dirty="0" smtClean="0"/>
              <a:t>Using Terminal Blocks - PXI-2529 </a:t>
            </a:r>
            <a:endParaRPr lang="en-US" sz="2200" dirty="0"/>
          </a:p>
        </p:txBody>
      </p:sp>
      <p:sp>
        <p:nvSpPr>
          <p:cNvPr id="3" name="Content Placeholder 2"/>
          <p:cNvSpPr>
            <a:spLocks noGrp="1"/>
          </p:cNvSpPr>
          <p:nvPr>
            <p:ph idx="1"/>
          </p:nvPr>
        </p:nvSpPr>
        <p:spPr>
          <a:xfrm>
            <a:off x="685800" y="1981200"/>
            <a:ext cx="3352800" cy="3657600"/>
          </a:xfrm>
        </p:spPr>
        <p:txBody>
          <a:bodyPr/>
          <a:lstStyle/>
          <a:p>
            <a:r>
              <a:rPr lang="en-US" dirty="0" smtClean="0"/>
              <a:t>Expand the PXI-2529 columns using the TB-2634</a:t>
            </a:r>
          </a:p>
          <a:p>
            <a:r>
              <a:rPr lang="en-US" dirty="0" smtClean="0"/>
              <a:t>Connect adjacent terminal blocks with ribbon cables</a:t>
            </a:r>
            <a:endParaRPr lang="en-US" dirty="0"/>
          </a:p>
        </p:txBody>
      </p:sp>
      <p:pic>
        <p:nvPicPr>
          <p:cNvPr id="365570" name="Picture 2"/>
          <p:cNvPicPr>
            <a:picLocks noChangeAspect="1" noChangeArrowheads="1"/>
          </p:cNvPicPr>
          <p:nvPr/>
        </p:nvPicPr>
        <p:blipFill>
          <a:blip r:embed="rId3" cstate="print"/>
          <a:srcRect/>
          <a:stretch>
            <a:fillRect/>
          </a:stretch>
        </p:blipFill>
        <p:spPr bwMode="auto">
          <a:xfrm>
            <a:off x="4471988" y="2855913"/>
            <a:ext cx="4162425" cy="1933575"/>
          </a:xfrm>
          <a:prstGeom prst="rect">
            <a:avLst/>
          </a:prstGeom>
          <a:noFill/>
          <a:ln w="12700" cap="flat" cmpd="sng">
            <a:noFill/>
            <a:prstDash val="solid"/>
            <a:miter lim="800000"/>
            <a:headEnd type="none" w="sm" len="sm"/>
            <a:tailEnd type="none" w="sm" len="sm"/>
          </a:ln>
          <a:effectLst/>
        </p:spPr>
      </p:pic>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0"/>
            <a:ext cx="8223978" cy="964092"/>
          </a:xfrm>
        </p:spPr>
        <p:txBody>
          <a:bodyPr>
            <a:normAutofit/>
          </a:bodyPr>
          <a:lstStyle/>
          <a:p>
            <a:r>
              <a:rPr lang="en-US" b="1" dirty="0" smtClean="0"/>
              <a:t>Matrix Expansion Example</a:t>
            </a:r>
            <a:r>
              <a:rPr lang="en-US" dirty="0" smtClean="0"/>
              <a:t/>
            </a:r>
            <a:br>
              <a:rPr lang="en-US" dirty="0" smtClean="0"/>
            </a:br>
            <a:r>
              <a:rPr lang="en-US" sz="2200" dirty="0" smtClean="0"/>
              <a:t>Using the Module itself -   PXI-2535/2536 </a:t>
            </a:r>
            <a:endParaRPr lang="en-US" sz="2200" dirty="0"/>
          </a:p>
        </p:txBody>
      </p:sp>
      <p:pic>
        <p:nvPicPr>
          <p:cNvPr id="331778" name="Picture 2"/>
          <p:cNvPicPr>
            <a:picLocks noGrp="1" noChangeAspect="1" noChangeArrowheads="1"/>
          </p:cNvPicPr>
          <p:nvPr>
            <p:ph sz="half" idx="1"/>
          </p:nvPr>
        </p:nvPicPr>
        <p:blipFill>
          <a:blip r:embed="rId3" cstate="print"/>
          <a:stretch>
            <a:fillRect/>
          </a:stretch>
        </p:blipFill>
        <p:spPr bwMode="auto">
          <a:xfrm>
            <a:off x="468313" y="2032285"/>
            <a:ext cx="4038600" cy="3120454"/>
          </a:xfrm>
          <a:prstGeom prst="rect">
            <a:avLst/>
          </a:prstGeom>
          <a:noFill/>
          <a:ln w="12700" cap="flat" cmpd="sng">
            <a:noFill/>
            <a:prstDash val="solid"/>
            <a:miter lim="800000"/>
            <a:headEnd type="none" w="sm" len="sm"/>
            <a:tailEnd type="none" w="sm" len="sm"/>
          </a:ln>
          <a:effectLst/>
        </p:spPr>
      </p:pic>
      <p:sp>
        <p:nvSpPr>
          <p:cNvPr id="6" name="Content Placeholder 5"/>
          <p:cNvSpPr>
            <a:spLocks noGrp="1"/>
          </p:cNvSpPr>
          <p:nvPr>
            <p:ph sz="half" idx="2"/>
          </p:nvPr>
        </p:nvSpPr>
        <p:spPr>
          <a:xfrm>
            <a:off x="5016500" y="2082800"/>
            <a:ext cx="3810000" cy="3657600"/>
          </a:xfrm>
        </p:spPr>
        <p:txBody>
          <a:bodyPr/>
          <a:lstStyle/>
          <a:p>
            <a:r>
              <a:rPr lang="en-US" dirty="0" smtClean="0"/>
              <a:t>Column expansion using SHC68-C68-S cable</a:t>
            </a:r>
          </a:p>
          <a:p>
            <a:r>
              <a:rPr lang="en-US" dirty="0" smtClean="0"/>
              <a:t>No row expansion</a:t>
            </a:r>
            <a:endParaRPr lang="en-US" dirty="0"/>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0" y="0"/>
            <a:ext cx="7772400" cy="1143000"/>
          </a:xfrm>
        </p:spPr>
        <p:txBody>
          <a:bodyPr/>
          <a:lstStyle/>
          <a:p>
            <a:pPr eaLnBrk="1" hangingPunct="1"/>
            <a:r>
              <a:rPr lang="en-US" b="1" dirty="0" smtClean="0"/>
              <a:t>Matrix Expansion Formula</a:t>
            </a:r>
          </a:p>
        </p:txBody>
      </p:sp>
      <p:sp>
        <p:nvSpPr>
          <p:cNvPr id="148483" name="Rectangle 3"/>
          <p:cNvSpPr>
            <a:spLocks noGrp="1" noChangeArrowheads="1"/>
          </p:cNvSpPr>
          <p:nvPr>
            <p:ph idx="1"/>
          </p:nvPr>
        </p:nvSpPr>
        <p:spPr/>
        <p:txBody>
          <a:bodyPr/>
          <a:lstStyle/>
          <a:p>
            <a:pPr eaLnBrk="1" hangingPunct="1"/>
            <a:r>
              <a:rPr lang="en-US" dirty="0" smtClean="0"/>
              <a:t>Example: Need 21x50 Matrix from 4x8 modules </a:t>
            </a:r>
          </a:p>
          <a:p>
            <a:pPr lvl="2" eaLnBrk="1" hangingPunct="1"/>
            <a:r>
              <a:rPr lang="en-US" dirty="0" smtClean="0"/>
              <a:t>1) Divide number of rows desired by number of rows in single module and round up: 21/4=5.25 </a:t>
            </a:r>
            <a:r>
              <a:rPr lang="en-US" dirty="0" smtClean="0">
                <a:sym typeface="Wingdings" pitchFamily="2" charset="2"/>
              </a:rPr>
              <a:t> </a:t>
            </a:r>
            <a:r>
              <a:rPr lang="en-US" dirty="0" smtClean="0">
                <a:solidFill>
                  <a:schemeClr val="tx2"/>
                </a:solidFill>
                <a:sym typeface="Wingdings" pitchFamily="2" charset="2"/>
              </a:rPr>
              <a:t>6 modules</a:t>
            </a:r>
          </a:p>
          <a:p>
            <a:pPr lvl="2" eaLnBrk="1" hangingPunct="1"/>
            <a:r>
              <a:rPr lang="en-US" dirty="0" smtClean="0">
                <a:sym typeface="Wingdings" pitchFamily="2" charset="2"/>
              </a:rPr>
              <a:t>2) Same operation with the columns:</a:t>
            </a:r>
          </a:p>
          <a:p>
            <a:pPr lvl="2" eaLnBrk="1" hangingPunct="1">
              <a:buFontTx/>
              <a:buNone/>
            </a:pPr>
            <a:r>
              <a:rPr lang="en-US" dirty="0" smtClean="0"/>
              <a:t>	50/8=6.25 </a:t>
            </a:r>
            <a:r>
              <a:rPr lang="en-US" dirty="0" smtClean="0">
                <a:sym typeface="Wingdings" pitchFamily="2" charset="2"/>
              </a:rPr>
              <a:t> </a:t>
            </a:r>
            <a:r>
              <a:rPr lang="en-US" dirty="0" smtClean="0">
                <a:solidFill>
                  <a:schemeClr val="tx2"/>
                </a:solidFill>
                <a:sym typeface="Wingdings" pitchFamily="2" charset="2"/>
              </a:rPr>
              <a:t>7 modules </a:t>
            </a:r>
          </a:p>
          <a:p>
            <a:pPr lvl="2" eaLnBrk="1" hangingPunct="1"/>
            <a:r>
              <a:rPr lang="en-US" dirty="0" smtClean="0"/>
              <a:t>3) multiply the value found in 1) by the value found in 2):</a:t>
            </a:r>
          </a:p>
          <a:p>
            <a:pPr lvl="2" eaLnBrk="1" hangingPunct="1">
              <a:buFontTx/>
              <a:buNone/>
            </a:pPr>
            <a:r>
              <a:rPr lang="en-US" dirty="0" smtClean="0"/>
              <a:t>	6x7= </a:t>
            </a:r>
            <a:r>
              <a:rPr lang="en-US" dirty="0" smtClean="0">
                <a:solidFill>
                  <a:schemeClr val="tx2"/>
                </a:solidFill>
              </a:rPr>
              <a:t>42 modules</a:t>
            </a:r>
            <a:r>
              <a:rPr lang="en-US" dirty="0" smtClean="0"/>
              <a:t>, which will create a </a:t>
            </a:r>
            <a:r>
              <a:rPr lang="en-US" dirty="0" smtClean="0">
                <a:solidFill>
                  <a:schemeClr val="tx2"/>
                </a:solidFill>
              </a:rPr>
              <a:t>24x56 matrix.</a:t>
            </a: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animEffect transition="in" filter="blinds(horizontal)">
                                      <p:cBhvr>
                                        <p:cTn id="7" dur="500"/>
                                        <p:tgtEl>
                                          <p:spTgt spid="14848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8483">
                                            <p:txEl>
                                              <p:pRg st="1" end="1"/>
                                            </p:txEl>
                                          </p:spTgt>
                                        </p:tgtEl>
                                        <p:attrNameLst>
                                          <p:attrName>style.visibility</p:attrName>
                                        </p:attrNameLst>
                                      </p:cBhvr>
                                      <p:to>
                                        <p:strVal val="visible"/>
                                      </p:to>
                                    </p:set>
                                    <p:animEffect transition="in" filter="blinds(horizontal)">
                                      <p:cBhvr>
                                        <p:cTn id="10" dur="500"/>
                                        <p:tgtEl>
                                          <p:spTgt spid="14848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8483">
                                            <p:txEl>
                                              <p:pRg st="2" end="2"/>
                                            </p:txEl>
                                          </p:spTgt>
                                        </p:tgtEl>
                                        <p:attrNameLst>
                                          <p:attrName>style.visibility</p:attrName>
                                        </p:attrNameLst>
                                      </p:cBhvr>
                                      <p:to>
                                        <p:strVal val="visible"/>
                                      </p:to>
                                    </p:set>
                                    <p:animEffect transition="in" filter="blinds(horizontal)">
                                      <p:cBhvr>
                                        <p:cTn id="13" dur="500"/>
                                        <p:tgtEl>
                                          <p:spTgt spid="148483">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8483">
                                            <p:txEl>
                                              <p:pRg st="3" end="3"/>
                                            </p:txEl>
                                          </p:spTgt>
                                        </p:tgtEl>
                                        <p:attrNameLst>
                                          <p:attrName>style.visibility</p:attrName>
                                        </p:attrNameLst>
                                      </p:cBhvr>
                                      <p:to>
                                        <p:strVal val="visible"/>
                                      </p:to>
                                    </p:set>
                                    <p:animEffect transition="in" filter="blinds(horizontal)">
                                      <p:cBhvr>
                                        <p:cTn id="16" dur="500"/>
                                        <p:tgtEl>
                                          <p:spTgt spid="148483">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8483">
                                            <p:txEl>
                                              <p:pRg st="4" end="4"/>
                                            </p:txEl>
                                          </p:spTgt>
                                        </p:tgtEl>
                                        <p:attrNameLst>
                                          <p:attrName>style.visibility</p:attrName>
                                        </p:attrNameLst>
                                      </p:cBhvr>
                                      <p:to>
                                        <p:strVal val="visible"/>
                                      </p:to>
                                    </p:set>
                                    <p:animEffect transition="in" filter="blinds(horizontal)">
                                      <p:cBhvr>
                                        <p:cTn id="19" dur="500"/>
                                        <p:tgtEl>
                                          <p:spTgt spid="148483">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8483">
                                            <p:txEl>
                                              <p:pRg st="5" end="5"/>
                                            </p:txEl>
                                          </p:spTgt>
                                        </p:tgtEl>
                                        <p:attrNameLst>
                                          <p:attrName>style.visibility</p:attrName>
                                        </p:attrNameLst>
                                      </p:cBhvr>
                                      <p:to>
                                        <p:strVal val="visible"/>
                                      </p:to>
                                    </p:set>
                                    <p:animEffect transition="in" filter="blinds(horizontal)">
                                      <p:cBhvr>
                                        <p:cTn id="22" dur="500"/>
                                        <p:tgtEl>
                                          <p:spTgt spid="148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bldLvl="2"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0"/>
            <a:ext cx="6808125" cy="854075"/>
          </a:xfrm>
          <a:noFill/>
        </p:spPr>
        <p:txBody>
          <a:bodyPr/>
          <a:lstStyle/>
          <a:p>
            <a:pPr eaLnBrk="1" hangingPunct="1"/>
            <a:r>
              <a:rPr lang="en-US" b="1" dirty="0" smtClean="0"/>
              <a:t>RF Topologies: Sparse Matrix</a:t>
            </a:r>
          </a:p>
        </p:txBody>
      </p:sp>
      <p:grpSp>
        <p:nvGrpSpPr>
          <p:cNvPr id="2" name="Group 3"/>
          <p:cNvGrpSpPr>
            <a:grpSpLocks/>
          </p:cNvGrpSpPr>
          <p:nvPr/>
        </p:nvGrpSpPr>
        <p:grpSpPr bwMode="auto">
          <a:xfrm>
            <a:off x="5016165" y="1864894"/>
            <a:ext cx="3810000" cy="3752850"/>
            <a:chOff x="2575" y="772"/>
            <a:chExt cx="2400" cy="2364"/>
          </a:xfrm>
        </p:grpSpPr>
        <p:grpSp>
          <p:nvGrpSpPr>
            <p:cNvPr id="3" name="Group 2"/>
            <p:cNvGrpSpPr>
              <a:grpSpLocks/>
            </p:cNvGrpSpPr>
            <p:nvPr/>
          </p:nvGrpSpPr>
          <p:grpSpPr bwMode="auto">
            <a:xfrm>
              <a:off x="2575" y="772"/>
              <a:ext cx="2400" cy="1980"/>
              <a:chOff x="2496" y="288"/>
              <a:chExt cx="2400" cy="1980"/>
            </a:xfrm>
          </p:grpSpPr>
          <p:sp>
            <p:nvSpPr>
              <p:cNvPr id="40967" name="Line 4"/>
              <p:cNvSpPr>
                <a:spLocks noChangeShapeType="1"/>
              </p:cNvSpPr>
              <p:nvPr/>
            </p:nvSpPr>
            <p:spPr bwMode="auto">
              <a:xfrm>
                <a:off x="3048" y="1645"/>
                <a:ext cx="288" cy="0"/>
              </a:xfrm>
              <a:prstGeom prst="line">
                <a:avLst/>
              </a:prstGeom>
              <a:noFill/>
              <a:ln w="28575">
                <a:solidFill>
                  <a:schemeClr val="tx1"/>
                </a:solidFill>
                <a:round/>
                <a:headEnd/>
                <a:tailEnd/>
              </a:ln>
            </p:spPr>
            <p:txBody>
              <a:bodyPr/>
              <a:lstStyle/>
              <a:p>
                <a:endParaRPr lang="en-US"/>
              </a:p>
            </p:txBody>
          </p:sp>
          <p:sp>
            <p:nvSpPr>
              <p:cNvPr id="40968" name="Line 5"/>
              <p:cNvSpPr>
                <a:spLocks noChangeShapeType="1"/>
              </p:cNvSpPr>
              <p:nvPr/>
            </p:nvSpPr>
            <p:spPr bwMode="auto">
              <a:xfrm flipH="1" flipV="1">
                <a:off x="2904" y="1501"/>
                <a:ext cx="144" cy="144"/>
              </a:xfrm>
              <a:prstGeom prst="line">
                <a:avLst/>
              </a:prstGeom>
              <a:noFill/>
              <a:ln w="28575">
                <a:solidFill>
                  <a:schemeClr val="tx1"/>
                </a:solidFill>
                <a:round/>
                <a:headEnd/>
                <a:tailEnd type="arrow" w="med" len="med"/>
              </a:ln>
            </p:spPr>
            <p:txBody>
              <a:bodyPr/>
              <a:lstStyle/>
              <a:p>
                <a:endParaRPr lang="en-US"/>
              </a:p>
            </p:txBody>
          </p:sp>
          <p:sp>
            <p:nvSpPr>
              <p:cNvPr id="40969" name="Line 6"/>
              <p:cNvSpPr>
                <a:spLocks noChangeShapeType="1"/>
              </p:cNvSpPr>
              <p:nvPr/>
            </p:nvSpPr>
            <p:spPr bwMode="auto">
              <a:xfrm flipH="1">
                <a:off x="2712" y="1501"/>
                <a:ext cx="192" cy="0"/>
              </a:xfrm>
              <a:prstGeom prst="line">
                <a:avLst/>
              </a:prstGeom>
              <a:noFill/>
              <a:ln w="28575">
                <a:noFill/>
                <a:round/>
                <a:headEnd/>
                <a:tailEnd/>
              </a:ln>
            </p:spPr>
            <p:txBody>
              <a:bodyPr/>
              <a:lstStyle/>
              <a:p>
                <a:endParaRPr lang="en-US"/>
              </a:p>
            </p:txBody>
          </p:sp>
          <p:sp>
            <p:nvSpPr>
              <p:cNvPr id="40970" name="Line 7"/>
              <p:cNvSpPr>
                <a:spLocks noChangeShapeType="1"/>
              </p:cNvSpPr>
              <p:nvPr/>
            </p:nvSpPr>
            <p:spPr bwMode="auto">
              <a:xfrm flipH="1">
                <a:off x="2712" y="1741"/>
                <a:ext cx="192" cy="0"/>
              </a:xfrm>
              <a:prstGeom prst="line">
                <a:avLst/>
              </a:prstGeom>
              <a:noFill/>
              <a:ln w="28575">
                <a:noFill/>
                <a:round/>
                <a:headEnd/>
                <a:tailEnd/>
              </a:ln>
            </p:spPr>
            <p:txBody>
              <a:bodyPr/>
              <a:lstStyle/>
              <a:p>
                <a:endParaRPr lang="en-US"/>
              </a:p>
            </p:txBody>
          </p:sp>
          <p:sp>
            <p:nvSpPr>
              <p:cNvPr id="40971" name="Line 8"/>
              <p:cNvSpPr>
                <a:spLocks noChangeShapeType="1"/>
              </p:cNvSpPr>
              <p:nvPr/>
            </p:nvSpPr>
            <p:spPr bwMode="auto">
              <a:xfrm>
                <a:off x="3048" y="2077"/>
                <a:ext cx="288" cy="0"/>
              </a:xfrm>
              <a:prstGeom prst="line">
                <a:avLst/>
              </a:prstGeom>
              <a:noFill/>
              <a:ln w="28575">
                <a:solidFill>
                  <a:schemeClr val="tx1"/>
                </a:solidFill>
                <a:round/>
                <a:headEnd/>
                <a:tailEnd/>
              </a:ln>
            </p:spPr>
            <p:txBody>
              <a:bodyPr/>
              <a:lstStyle/>
              <a:p>
                <a:endParaRPr lang="en-US"/>
              </a:p>
            </p:txBody>
          </p:sp>
          <p:sp>
            <p:nvSpPr>
              <p:cNvPr id="40972" name="Line 9"/>
              <p:cNvSpPr>
                <a:spLocks noChangeShapeType="1"/>
              </p:cNvSpPr>
              <p:nvPr/>
            </p:nvSpPr>
            <p:spPr bwMode="auto">
              <a:xfrm flipH="1" flipV="1">
                <a:off x="2904" y="1933"/>
                <a:ext cx="144" cy="144"/>
              </a:xfrm>
              <a:prstGeom prst="line">
                <a:avLst/>
              </a:prstGeom>
              <a:noFill/>
              <a:ln w="28575">
                <a:solidFill>
                  <a:schemeClr val="tx1"/>
                </a:solidFill>
                <a:round/>
                <a:headEnd/>
                <a:tailEnd type="arrow" w="med" len="med"/>
              </a:ln>
            </p:spPr>
            <p:txBody>
              <a:bodyPr/>
              <a:lstStyle/>
              <a:p>
                <a:endParaRPr lang="en-US"/>
              </a:p>
            </p:txBody>
          </p:sp>
          <p:sp>
            <p:nvSpPr>
              <p:cNvPr id="40973" name="Line 10"/>
              <p:cNvSpPr>
                <a:spLocks noChangeShapeType="1"/>
              </p:cNvSpPr>
              <p:nvPr/>
            </p:nvSpPr>
            <p:spPr bwMode="auto">
              <a:xfrm flipH="1">
                <a:off x="2712" y="1933"/>
                <a:ext cx="192" cy="0"/>
              </a:xfrm>
              <a:prstGeom prst="line">
                <a:avLst/>
              </a:prstGeom>
              <a:noFill/>
              <a:ln w="28575">
                <a:noFill/>
                <a:round/>
                <a:headEnd/>
                <a:tailEnd/>
              </a:ln>
            </p:spPr>
            <p:txBody>
              <a:bodyPr/>
              <a:lstStyle/>
              <a:p>
                <a:endParaRPr lang="en-US"/>
              </a:p>
            </p:txBody>
          </p:sp>
          <p:sp>
            <p:nvSpPr>
              <p:cNvPr id="40974" name="Line 11"/>
              <p:cNvSpPr>
                <a:spLocks noChangeShapeType="1"/>
              </p:cNvSpPr>
              <p:nvPr/>
            </p:nvSpPr>
            <p:spPr bwMode="auto">
              <a:xfrm flipH="1">
                <a:off x="2712" y="2173"/>
                <a:ext cx="192" cy="0"/>
              </a:xfrm>
              <a:prstGeom prst="line">
                <a:avLst/>
              </a:prstGeom>
              <a:noFill/>
              <a:ln w="28575">
                <a:noFill/>
                <a:round/>
                <a:headEnd/>
                <a:tailEnd/>
              </a:ln>
            </p:spPr>
            <p:txBody>
              <a:bodyPr/>
              <a:lstStyle/>
              <a:p>
                <a:endParaRPr lang="en-US"/>
              </a:p>
            </p:txBody>
          </p:sp>
          <p:sp>
            <p:nvSpPr>
              <p:cNvPr id="40975" name="Line 12"/>
              <p:cNvSpPr>
                <a:spLocks noChangeShapeType="1"/>
              </p:cNvSpPr>
              <p:nvPr/>
            </p:nvSpPr>
            <p:spPr bwMode="auto">
              <a:xfrm flipH="1" flipV="1">
                <a:off x="3528" y="1741"/>
                <a:ext cx="144" cy="144"/>
              </a:xfrm>
              <a:prstGeom prst="line">
                <a:avLst/>
              </a:prstGeom>
              <a:noFill/>
              <a:ln w="28575">
                <a:solidFill>
                  <a:schemeClr val="tx1"/>
                </a:solidFill>
                <a:round/>
                <a:headEnd/>
                <a:tailEnd type="arrow" w="med" len="med"/>
              </a:ln>
            </p:spPr>
            <p:txBody>
              <a:bodyPr/>
              <a:lstStyle/>
              <a:p>
                <a:endParaRPr lang="en-US"/>
              </a:p>
            </p:txBody>
          </p:sp>
          <p:sp>
            <p:nvSpPr>
              <p:cNvPr id="40976" name="Line 13"/>
              <p:cNvSpPr>
                <a:spLocks noChangeShapeType="1"/>
              </p:cNvSpPr>
              <p:nvPr/>
            </p:nvSpPr>
            <p:spPr bwMode="auto">
              <a:xfrm flipH="1">
                <a:off x="3336" y="1741"/>
                <a:ext cx="192" cy="0"/>
              </a:xfrm>
              <a:prstGeom prst="line">
                <a:avLst/>
              </a:prstGeom>
              <a:noFill/>
              <a:ln w="28575">
                <a:solidFill>
                  <a:schemeClr val="tx1"/>
                </a:solidFill>
                <a:round/>
                <a:headEnd/>
                <a:tailEnd/>
              </a:ln>
            </p:spPr>
            <p:txBody>
              <a:bodyPr/>
              <a:lstStyle/>
              <a:p>
                <a:endParaRPr lang="en-US"/>
              </a:p>
            </p:txBody>
          </p:sp>
          <p:sp>
            <p:nvSpPr>
              <p:cNvPr id="40977" name="Line 14"/>
              <p:cNvSpPr>
                <a:spLocks noChangeShapeType="1"/>
              </p:cNvSpPr>
              <p:nvPr/>
            </p:nvSpPr>
            <p:spPr bwMode="auto">
              <a:xfrm flipH="1">
                <a:off x="3336" y="1981"/>
                <a:ext cx="192" cy="0"/>
              </a:xfrm>
              <a:prstGeom prst="line">
                <a:avLst/>
              </a:prstGeom>
              <a:noFill/>
              <a:ln w="28575">
                <a:solidFill>
                  <a:schemeClr val="tx1"/>
                </a:solidFill>
                <a:round/>
                <a:headEnd/>
                <a:tailEnd/>
              </a:ln>
            </p:spPr>
            <p:txBody>
              <a:bodyPr/>
              <a:lstStyle/>
              <a:p>
                <a:endParaRPr lang="en-US"/>
              </a:p>
            </p:txBody>
          </p:sp>
          <p:sp>
            <p:nvSpPr>
              <p:cNvPr id="40978" name="Rectangle 15"/>
              <p:cNvSpPr>
                <a:spLocks noChangeArrowheads="1"/>
              </p:cNvSpPr>
              <p:nvPr/>
            </p:nvSpPr>
            <p:spPr bwMode="auto">
              <a:xfrm>
                <a:off x="2760" y="1453"/>
                <a:ext cx="480" cy="336"/>
              </a:xfrm>
              <a:prstGeom prst="rect">
                <a:avLst/>
              </a:prstGeom>
              <a:noFill/>
              <a:ln w="9525">
                <a:solidFill>
                  <a:schemeClr val="tx1"/>
                </a:solidFill>
                <a:prstDash val="sysDot"/>
                <a:miter lim="800000"/>
                <a:headEnd/>
                <a:tailEnd/>
              </a:ln>
            </p:spPr>
            <p:txBody>
              <a:bodyPr wrap="none" anchor="ctr"/>
              <a:lstStyle/>
              <a:p>
                <a:pPr algn="ctr" eaLnBrk="1" hangingPunct="1"/>
                <a:endParaRPr lang="en-US" b="0">
                  <a:solidFill>
                    <a:schemeClr val="tx1"/>
                  </a:solidFill>
                  <a:latin typeface="Arial" pitchFamily="34" charset="0"/>
                </a:endParaRPr>
              </a:p>
            </p:txBody>
          </p:sp>
          <p:sp>
            <p:nvSpPr>
              <p:cNvPr id="40979" name="Rectangle 16"/>
              <p:cNvSpPr>
                <a:spLocks noChangeArrowheads="1"/>
              </p:cNvSpPr>
              <p:nvPr/>
            </p:nvSpPr>
            <p:spPr bwMode="auto">
              <a:xfrm>
                <a:off x="2760" y="1885"/>
                <a:ext cx="480" cy="336"/>
              </a:xfrm>
              <a:prstGeom prst="rect">
                <a:avLst/>
              </a:prstGeom>
              <a:noFill/>
              <a:ln w="9525">
                <a:solidFill>
                  <a:schemeClr val="tx1"/>
                </a:solidFill>
                <a:prstDash val="sysDot"/>
                <a:miter lim="800000"/>
                <a:headEnd/>
                <a:tailEnd/>
              </a:ln>
            </p:spPr>
            <p:txBody>
              <a:bodyPr wrap="none" anchor="ctr"/>
              <a:lstStyle/>
              <a:p>
                <a:pPr algn="ctr" eaLnBrk="1" hangingPunct="1"/>
                <a:endParaRPr lang="en-US" b="0">
                  <a:solidFill>
                    <a:schemeClr val="tx1"/>
                  </a:solidFill>
                  <a:latin typeface="Arial" pitchFamily="34" charset="0"/>
                </a:endParaRPr>
              </a:p>
            </p:txBody>
          </p:sp>
          <p:sp>
            <p:nvSpPr>
              <p:cNvPr id="40980" name="Rectangle 17"/>
              <p:cNvSpPr>
                <a:spLocks noChangeArrowheads="1"/>
              </p:cNvSpPr>
              <p:nvPr/>
            </p:nvSpPr>
            <p:spPr bwMode="auto">
              <a:xfrm>
                <a:off x="3384" y="1693"/>
                <a:ext cx="480" cy="336"/>
              </a:xfrm>
              <a:prstGeom prst="rect">
                <a:avLst/>
              </a:prstGeom>
              <a:noFill/>
              <a:ln w="9525">
                <a:solidFill>
                  <a:schemeClr val="tx1"/>
                </a:solidFill>
                <a:prstDash val="sysDot"/>
                <a:miter lim="800000"/>
                <a:headEnd/>
                <a:tailEnd/>
              </a:ln>
            </p:spPr>
            <p:txBody>
              <a:bodyPr wrap="none" anchor="ctr"/>
              <a:lstStyle/>
              <a:p>
                <a:pPr algn="ctr" eaLnBrk="1" hangingPunct="1"/>
                <a:endParaRPr lang="en-US" b="0">
                  <a:solidFill>
                    <a:schemeClr val="tx1"/>
                  </a:solidFill>
                  <a:latin typeface="Arial" pitchFamily="34" charset="0"/>
                </a:endParaRPr>
              </a:p>
            </p:txBody>
          </p:sp>
          <p:sp>
            <p:nvSpPr>
              <p:cNvPr id="40981" name="Line 18"/>
              <p:cNvSpPr>
                <a:spLocks noChangeShapeType="1"/>
              </p:cNvSpPr>
              <p:nvPr/>
            </p:nvSpPr>
            <p:spPr bwMode="auto">
              <a:xfrm flipV="1">
                <a:off x="3336" y="1645"/>
                <a:ext cx="0" cy="96"/>
              </a:xfrm>
              <a:prstGeom prst="line">
                <a:avLst/>
              </a:prstGeom>
              <a:noFill/>
              <a:ln w="28575">
                <a:solidFill>
                  <a:schemeClr val="tx1"/>
                </a:solidFill>
                <a:round/>
                <a:headEnd/>
                <a:tailEnd/>
              </a:ln>
            </p:spPr>
            <p:txBody>
              <a:bodyPr/>
              <a:lstStyle/>
              <a:p>
                <a:endParaRPr lang="en-US"/>
              </a:p>
            </p:txBody>
          </p:sp>
          <p:sp>
            <p:nvSpPr>
              <p:cNvPr id="40982" name="Line 19"/>
              <p:cNvSpPr>
                <a:spLocks noChangeShapeType="1"/>
              </p:cNvSpPr>
              <p:nvPr/>
            </p:nvSpPr>
            <p:spPr bwMode="auto">
              <a:xfrm>
                <a:off x="3336" y="1981"/>
                <a:ext cx="0" cy="96"/>
              </a:xfrm>
              <a:prstGeom prst="line">
                <a:avLst/>
              </a:prstGeom>
              <a:noFill/>
              <a:ln w="28575">
                <a:solidFill>
                  <a:schemeClr val="tx1"/>
                </a:solidFill>
                <a:round/>
                <a:headEnd/>
                <a:tailEnd/>
              </a:ln>
            </p:spPr>
            <p:txBody>
              <a:bodyPr/>
              <a:lstStyle/>
              <a:p>
                <a:endParaRPr lang="en-US"/>
              </a:p>
            </p:txBody>
          </p:sp>
          <p:sp>
            <p:nvSpPr>
              <p:cNvPr id="40983" name="Oval 20"/>
              <p:cNvSpPr>
                <a:spLocks noChangeArrowheads="1"/>
              </p:cNvSpPr>
              <p:nvPr/>
            </p:nvSpPr>
            <p:spPr bwMode="auto">
              <a:xfrm>
                <a:off x="2853" y="1714"/>
                <a:ext cx="48" cy="48"/>
              </a:xfrm>
              <a:prstGeom prst="ellipse">
                <a:avLst/>
              </a:prstGeom>
              <a:solidFill>
                <a:srgbClr val="FFFF00"/>
              </a:solidFill>
              <a:ln w="9525">
                <a:noFill/>
                <a:round/>
                <a:headEnd/>
                <a:tailEnd/>
              </a:ln>
            </p:spPr>
            <p:txBody>
              <a:bodyPr wrap="none" anchor="ctr"/>
              <a:lstStyle/>
              <a:p>
                <a:endParaRPr lang="en-US"/>
              </a:p>
            </p:txBody>
          </p:sp>
          <p:sp>
            <p:nvSpPr>
              <p:cNvPr id="40984" name="Oval 21"/>
              <p:cNvSpPr>
                <a:spLocks noChangeArrowheads="1"/>
              </p:cNvSpPr>
              <p:nvPr/>
            </p:nvSpPr>
            <p:spPr bwMode="auto">
              <a:xfrm>
                <a:off x="2853" y="1477"/>
                <a:ext cx="48" cy="48"/>
              </a:xfrm>
              <a:prstGeom prst="ellipse">
                <a:avLst/>
              </a:prstGeom>
              <a:solidFill>
                <a:srgbClr val="FFFF00"/>
              </a:solidFill>
              <a:ln w="9525">
                <a:noFill/>
                <a:round/>
                <a:headEnd/>
                <a:tailEnd/>
              </a:ln>
            </p:spPr>
            <p:txBody>
              <a:bodyPr wrap="none" anchor="ctr"/>
              <a:lstStyle/>
              <a:p>
                <a:endParaRPr lang="en-US"/>
              </a:p>
            </p:txBody>
          </p:sp>
          <p:sp>
            <p:nvSpPr>
              <p:cNvPr id="40985" name="Oval 22"/>
              <p:cNvSpPr>
                <a:spLocks noChangeArrowheads="1"/>
              </p:cNvSpPr>
              <p:nvPr/>
            </p:nvSpPr>
            <p:spPr bwMode="auto">
              <a:xfrm>
                <a:off x="3156" y="1621"/>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986" name="Oval 23"/>
              <p:cNvSpPr>
                <a:spLocks noChangeArrowheads="1"/>
              </p:cNvSpPr>
              <p:nvPr/>
            </p:nvSpPr>
            <p:spPr bwMode="auto">
              <a:xfrm>
                <a:off x="2853" y="1909"/>
                <a:ext cx="48" cy="48"/>
              </a:xfrm>
              <a:prstGeom prst="ellipse">
                <a:avLst/>
              </a:prstGeom>
              <a:solidFill>
                <a:srgbClr val="FFFF00"/>
              </a:solidFill>
              <a:ln w="9525">
                <a:noFill/>
                <a:round/>
                <a:headEnd/>
                <a:tailEnd/>
              </a:ln>
            </p:spPr>
            <p:txBody>
              <a:bodyPr wrap="none" anchor="ctr"/>
              <a:lstStyle/>
              <a:p>
                <a:endParaRPr lang="en-US"/>
              </a:p>
            </p:txBody>
          </p:sp>
          <p:sp>
            <p:nvSpPr>
              <p:cNvPr id="40987" name="Oval 24"/>
              <p:cNvSpPr>
                <a:spLocks noChangeArrowheads="1"/>
              </p:cNvSpPr>
              <p:nvPr/>
            </p:nvSpPr>
            <p:spPr bwMode="auto">
              <a:xfrm>
                <a:off x="2853" y="2146"/>
                <a:ext cx="48" cy="48"/>
              </a:xfrm>
              <a:prstGeom prst="ellipse">
                <a:avLst/>
              </a:prstGeom>
              <a:solidFill>
                <a:srgbClr val="FFFF00"/>
              </a:solidFill>
              <a:ln w="9525">
                <a:noFill/>
                <a:round/>
                <a:headEnd/>
                <a:tailEnd/>
              </a:ln>
            </p:spPr>
            <p:txBody>
              <a:bodyPr wrap="none" anchor="ctr"/>
              <a:lstStyle/>
              <a:p>
                <a:endParaRPr lang="en-US"/>
              </a:p>
            </p:txBody>
          </p:sp>
          <p:sp>
            <p:nvSpPr>
              <p:cNvPr id="40988" name="Oval 25"/>
              <p:cNvSpPr>
                <a:spLocks noChangeArrowheads="1"/>
              </p:cNvSpPr>
              <p:nvPr/>
            </p:nvSpPr>
            <p:spPr bwMode="auto">
              <a:xfrm>
                <a:off x="3156" y="2050"/>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989" name="Oval 26"/>
              <p:cNvSpPr>
                <a:spLocks noChangeArrowheads="1"/>
              </p:cNvSpPr>
              <p:nvPr/>
            </p:nvSpPr>
            <p:spPr bwMode="auto">
              <a:xfrm>
                <a:off x="3480" y="1714"/>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990" name="Oval 27"/>
              <p:cNvSpPr>
                <a:spLocks noChangeArrowheads="1"/>
              </p:cNvSpPr>
              <p:nvPr/>
            </p:nvSpPr>
            <p:spPr bwMode="auto">
              <a:xfrm>
                <a:off x="3480" y="1951"/>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991" name="Oval 28"/>
              <p:cNvSpPr>
                <a:spLocks noChangeArrowheads="1"/>
              </p:cNvSpPr>
              <p:nvPr/>
            </p:nvSpPr>
            <p:spPr bwMode="auto">
              <a:xfrm>
                <a:off x="3775" y="1855"/>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0992" name="Line 29"/>
              <p:cNvSpPr>
                <a:spLocks noChangeShapeType="1"/>
              </p:cNvSpPr>
              <p:nvPr/>
            </p:nvSpPr>
            <p:spPr bwMode="auto">
              <a:xfrm>
                <a:off x="3672" y="1879"/>
                <a:ext cx="643" cy="0"/>
              </a:xfrm>
              <a:prstGeom prst="line">
                <a:avLst/>
              </a:prstGeom>
              <a:noFill/>
              <a:ln w="28575">
                <a:solidFill>
                  <a:schemeClr val="tx1"/>
                </a:solidFill>
                <a:round/>
                <a:headEnd/>
                <a:tailEnd/>
              </a:ln>
            </p:spPr>
            <p:txBody>
              <a:bodyPr/>
              <a:lstStyle/>
              <a:p>
                <a:endParaRPr lang="en-US"/>
              </a:p>
            </p:txBody>
          </p:sp>
          <p:sp>
            <p:nvSpPr>
              <p:cNvPr id="40993" name="Line 30"/>
              <p:cNvSpPr>
                <a:spLocks noChangeShapeType="1"/>
              </p:cNvSpPr>
              <p:nvPr/>
            </p:nvSpPr>
            <p:spPr bwMode="auto">
              <a:xfrm rot="5400000">
                <a:off x="4409" y="984"/>
                <a:ext cx="288" cy="0"/>
              </a:xfrm>
              <a:prstGeom prst="line">
                <a:avLst/>
              </a:prstGeom>
              <a:noFill/>
              <a:ln w="28575">
                <a:solidFill>
                  <a:schemeClr val="tx1"/>
                </a:solidFill>
                <a:round/>
                <a:headEnd/>
                <a:tailEnd/>
              </a:ln>
            </p:spPr>
            <p:txBody>
              <a:bodyPr/>
              <a:lstStyle/>
              <a:p>
                <a:endParaRPr lang="en-US"/>
              </a:p>
            </p:txBody>
          </p:sp>
          <p:sp>
            <p:nvSpPr>
              <p:cNvPr id="40994" name="Line 31"/>
              <p:cNvSpPr>
                <a:spLocks noChangeShapeType="1"/>
              </p:cNvSpPr>
              <p:nvPr/>
            </p:nvSpPr>
            <p:spPr bwMode="auto">
              <a:xfrm rot="5400000" flipH="1" flipV="1">
                <a:off x="4553" y="696"/>
                <a:ext cx="144" cy="144"/>
              </a:xfrm>
              <a:prstGeom prst="line">
                <a:avLst/>
              </a:prstGeom>
              <a:noFill/>
              <a:ln w="28575">
                <a:solidFill>
                  <a:schemeClr val="tx1"/>
                </a:solidFill>
                <a:round/>
                <a:headEnd/>
                <a:tailEnd type="arrow" w="med" len="med"/>
              </a:ln>
            </p:spPr>
            <p:txBody>
              <a:bodyPr/>
              <a:lstStyle/>
              <a:p>
                <a:endParaRPr lang="en-US"/>
              </a:p>
            </p:txBody>
          </p:sp>
          <p:sp>
            <p:nvSpPr>
              <p:cNvPr id="40995" name="Line 32"/>
              <p:cNvSpPr>
                <a:spLocks noChangeShapeType="1"/>
              </p:cNvSpPr>
              <p:nvPr/>
            </p:nvSpPr>
            <p:spPr bwMode="auto">
              <a:xfrm rot="5400000" flipH="1">
                <a:off x="4601" y="600"/>
                <a:ext cx="192" cy="0"/>
              </a:xfrm>
              <a:prstGeom prst="line">
                <a:avLst/>
              </a:prstGeom>
              <a:noFill/>
              <a:ln w="28575">
                <a:noFill/>
                <a:round/>
                <a:headEnd/>
                <a:tailEnd/>
              </a:ln>
            </p:spPr>
            <p:txBody>
              <a:bodyPr/>
              <a:lstStyle/>
              <a:p>
                <a:endParaRPr lang="en-US"/>
              </a:p>
            </p:txBody>
          </p:sp>
          <p:sp>
            <p:nvSpPr>
              <p:cNvPr id="40996" name="Line 33"/>
              <p:cNvSpPr>
                <a:spLocks noChangeShapeType="1"/>
              </p:cNvSpPr>
              <p:nvPr/>
            </p:nvSpPr>
            <p:spPr bwMode="auto">
              <a:xfrm rot="5400000" flipH="1">
                <a:off x="4361" y="600"/>
                <a:ext cx="192" cy="0"/>
              </a:xfrm>
              <a:prstGeom prst="line">
                <a:avLst/>
              </a:prstGeom>
              <a:noFill/>
              <a:ln w="28575">
                <a:noFill/>
                <a:round/>
                <a:headEnd/>
                <a:tailEnd/>
              </a:ln>
            </p:spPr>
            <p:txBody>
              <a:bodyPr/>
              <a:lstStyle/>
              <a:p>
                <a:endParaRPr lang="en-US"/>
              </a:p>
            </p:txBody>
          </p:sp>
          <p:sp>
            <p:nvSpPr>
              <p:cNvPr id="40997" name="Line 34"/>
              <p:cNvSpPr>
                <a:spLocks noChangeShapeType="1"/>
              </p:cNvSpPr>
              <p:nvPr/>
            </p:nvSpPr>
            <p:spPr bwMode="auto">
              <a:xfrm rot="5400000">
                <a:off x="3977" y="984"/>
                <a:ext cx="288" cy="0"/>
              </a:xfrm>
              <a:prstGeom prst="line">
                <a:avLst/>
              </a:prstGeom>
              <a:noFill/>
              <a:ln w="28575">
                <a:solidFill>
                  <a:schemeClr val="tx1"/>
                </a:solidFill>
                <a:round/>
                <a:headEnd/>
                <a:tailEnd/>
              </a:ln>
            </p:spPr>
            <p:txBody>
              <a:bodyPr/>
              <a:lstStyle/>
              <a:p>
                <a:endParaRPr lang="en-US"/>
              </a:p>
            </p:txBody>
          </p:sp>
          <p:sp>
            <p:nvSpPr>
              <p:cNvPr id="40998" name="Line 35"/>
              <p:cNvSpPr>
                <a:spLocks noChangeShapeType="1"/>
              </p:cNvSpPr>
              <p:nvPr/>
            </p:nvSpPr>
            <p:spPr bwMode="auto">
              <a:xfrm rot="5400000" flipH="1" flipV="1">
                <a:off x="4121" y="696"/>
                <a:ext cx="144" cy="144"/>
              </a:xfrm>
              <a:prstGeom prst="line">
                <a:avLst/>
              </a:prstGeom>
              <a:noFill/>
              <a:ln w="28575">
                <a:solidFill>
                  <a:schemeClr val="tx1"/>
                </a:solidFill>
                <a:round/>
                <a:headEnd/>
                <a:tailEnd type="arrow" w="med" len="med"/>
              </a:ln>
            </p:spPr>
            <p:txBody>
              <a:bodyPr/>
              <a:lstStyle/>
              <a:p>
                <a:endParaRPr lang="en-US"/>
              </a:p>
            </p:txBody>
          </p:sp>
          <p:sp>
            <p:nvSpPr>
              <p:cNvPr id="40999" name="Line 36"/>
              <p:cNvSpPr>
                <a:spLocks noChangeShapeType="1"/>
              </p:cNvSpPr>
              <p:nvPr/>
            </p:nvSpPr>
            <p:spPr bwMode="auto">
              <a:xfrm rot="5400000" flipH="1">
                <a:off x="4169" y="600"/>
                <a:ext cx="192" cy="0"/>
              </a:xfrm>
              <a:prstGeom prst="line">
                <a:avLst/>
              </a:prstGeom>
              <a:noFill/>
              <a:ln w="28575">
                <a:noFill/>
                <a:round/>
                <a:headEnd/>
                <a:tailEnd/>
              </a:ln>
            </p:spPr>
            <p:txBody>
              <a:bodyPr/>
              <a:lstStyle/>
              <a:p>
                <a:endParaRPr lang="en-US"/>
              </a:p>
            </p:txBody>
          </p:sp>
          <p:sp>
            <p:nvSpPr>
              <p:cNvPr id="41000" name="Line 37"/>
              <p:cNvSpPr>
                <a:spLocks noChangeShapeType="1"/>
              </p:cNvSpPr>
              <p:nvPr/>
            </p:nvSpPr>
            <p:spPr bwMode="auto">
              <a:xfrm rot="5400000" flipH="1">
                <a:off x="3929" y="600"/>
                <a:ext cx="192" cy="0"/>
              </a:xfrm>
              <a:prstGeom prst="line">
                <a:avLst/>
              </a:prstGeom>
              <a:noFill/>
              <a:ln w="28575">
                <a:noFill/>
                <a:round/>
                <a:headEnd/>
                <a:tailEnd/>
              </a:ln>
            </p:spPr>
            <p:txBody>
              <a:bodyPr/>
              <a:lstStyle/>
              <a:p>
                <a:endParaRPr lang="en-US"/>
              </a:p>
            </p:txBody>
          </p:sp>
          <p:sp>
            <p:nvSpPr>
              <p:cNvPr id="41001" name="Line 38"/>
              <p:cNvSpPr>
                <a:spLocks noChangeShapeType="1"/>
              </p:cNvSpPr>
              <p:nvPr/>
            </p:nvSpPr>
            <p:spPr bwMode="auto">
              <a:xfrm rot="5400000" flipH="1" flipV="1">
                <a:off x="4313" y="1320"/>
                <a:ext cx="144" cy="144"/>
              </a:xfrm>
              <a:prstGeom prst="line">
                <a:avLst/>
              </a:prstGeom>
              <a:noFill/>
              <a:ln w="28575">
                <a:solidFill>
                  <a:schemeClr val="tx1"/>
                </a:solidFill>
                <a:round/>
                <a:headEnd/>
                <a:tailEnd type="arrow" w="med" len="med"/>
              </a:ln>
            </p:spPr>
            <p:txBody>
              <a:bodyPr/>
              <a:lstStyle/>
              <a:p>
                <a:endParaRPr lang="en-US"/>
              </a:p>
            </p:txBody>
          </p:sp>
          <p:sp>
            <p:nvSpPr>
              <p:cNvPr id="41002" name="Line 39"/>
              <p:cNvSpPr>
                <a:spLocks noChangeShapeType="1"/>
              </p:cNvSpPr>
              <p:nvPr/>
            </p:nvSpPr>
            <p:spPr bwMode="auto">
              <a:xfrm rot="5400000" flipH="1">
                <a:off x="4361" y="1224"/>
                <a:ext cx="192" cy="0"/>
              </a:xfrm>
              <a:prstGeom prst="line">
                <a:avLst/>
              </a:prstGeom>
              <a:noFill/>
              <a:ln w="28575">
                <a:solidFill>
                  <a:schemeClr val="tx1"/>
                </a:solidFill>
                <a:round/>
                <a:headEnd/>
                <a:tailEnd/>
              </a:ln>
            </p:spPr>
            <p:txBody>
              <a:bodyPr/>
              <a:lstStyle/>
              <a:p>
                <a:endParaRPr lang="en-US"/>
              </a:p>
            </p:txBody>
          </p:sp>
          <p:sp>
            <p:nvSpPr>
              <p:cNvPr id="41003" name="Line 40"/>
              <p:cNvSpPr>
                <a:spLocks noChangeShapeType="1"/>
              </p:cNvSpPr>
              <p:nvPr/>
            </p:nvSpPr>
            <p:spPr bwMode="auto">
              <a:xfrm rot="5400000" flipH="1">
                <a:off x="4121" y="1224"/>
                <a:ext cx="192" cy="0"/>
              </a:xfrm>
              <a:prstGeom prst="line">
                <a:avLst/>
              </a:prstGeom>
              <a:noFill/>
              <a:ln w="28575">
                <a:solidFill>
                  <a:schemeClr val="tx1"/>
                </a:solidFill>
                <a:round/>
                <a:headEnd/>
                <a:tailEnd/>
              </a:ln>
            </p:spPr>
            <p:txBody>
              <a:bodyPr/>
              <a:lstStyle/>
              <a:p>
                <a:endParaRPr lang="en-US"/>
              </a:p>
            </p:txBody>
          </p:sp>
          <p:sp>
            <p:nvSpPr>
              <p:cNvPr id="41004" name="Rectangle 41"/>
              <p:cNvSpPr>
                <a:spLocks noChangeArrowheads="1"/>
              </p:cNvSpPr>
              <p:nvPr/>
            </p:nvSpPr>
            <p:spPr bwMode="auto">
              <a:xfrm rot="5400000">
                <a:off x="4337" y="624"/>
                <a:ext cx="480" cy="336"/>
              </a:xfrm>
              <a:prstGeom prst="rect">
                <a:avLst/>
              </a:prstGeom>
              <a:noFill/>
              <a:ln w="9525">
                <a:solidFill>
                  <a:schemeClr val="tx1"/>
                </a:solidFill>
                <a:prstDash val="sysDot"/>
                <a:miter lim="800000"/>
                <a:headEnd/>
                <a:tailEnd/>
              </a:ln>
            </p:spPr>
            <p:txBody>
              <a:bodyPr rot="10800000" vert="eaVert" wrap="none" anchor="ctr"/>
              <a:lstStyle/>
              <a:p>
                <a:pPr algn="ctr" eaLnBrk="1" hangingPunct="1"/>
                <a:endParaRPr lang="en-US" b="0">
                  <a:solidFill>
                    <a:schemeClr val="tx1"/>
                  </a:solidFill>
                  <a:latin typeface="Arial" pitchFamily="34" charset="0"/>
                </a:endParaRPr>
              </a:p>
            </p:txBody>
          </p:sp>
          <p:sp>
            <p:nvSpPr>
              <p:cNvPr id="41005" name="Rectangle 42"/>
              <p:cNvSpPr>
                <a:spLocks noChangeArrowheads="1"/>
              </p:cNvSpPr>
              <p:nvPr/>
            </p:nvSpPr>
            <p:spPr bwMode="auto">
              <a:xfrm rot="5400000">
                <a:off x="3905" y="624"/>
                <a:ext cx="480" cy="336"/>
              </a:xfrm>
              <a:prstGeom prst="rect">
                <a:avLst/>
              </a:prstGeom>
              <a:noFill/>
              <a:ln w="9525">
                <a:solidFill>
                  <a:schemeClr val="tx1"/>
                </a:solidFill>
                <a:prstDash val="sysDot"/>
                <a:miter lim="800000"/>
                <a:headEnd/>
                <a:tailEnd/>
              </a:ln>
            </p:spPr>
            <p:txBody>
              <a:bodyPr rot="10800000" vert="eaVert" wrap="none" anchor="ctr"/>
              <a:lstStyle/>
              <a:p>
                <a:pPr algn="ctr" eaLnBrk="1" hangingPunct="1"/>
                <a:endParaRPr lang="en-US" b="0">
                  <a:solidFill>
                    <a:schemeClr val="tx1"/>
                  </a:solidFill>
                  <a:latin typeface="Arial" pitchFamily="34" charset="0"/>
                </a:endParaRPr>
              </a:p>
            </p:txBody>
          </p:sp>
          <p:sp>
            <p:nvSpPr>
              <p:cNvPr id="41006" name="Rectangle 43"/>
              <p:cNvSpPr>
                <a:spLocks noChangeArrowheads="1"/>
              </p:cNvSpPr>
              <p:nvPr/>
            </p:nvSpPr>
            <p:spPr bwMode="auto">
              <a:xfrm rot="5400000">
                <a:off x="4097" y="1248"/>
                <a:ext cx="480" cy="336"/>
              </a:xfrm>
              <a:prstGeom prst="rect">
                <a:avLst/>
              </a:prstGeom>
              <a:noFill/>
              <a:ln w="9525">
                <a:solidFill>
                  <a:schemeClr val="tx1"/>
                </a:solidFill>
                <a:prstDash val="sysDot"/>
                <a:miter lim="800000"/>
                <a:headEnd/>
                <a:tailEnd/>
              </a:ln>
            </p:spPr>
            <p:txBody>
              <a:bodyPr rot="10800000" vert="eaVert" wrap="none" anchor="ctr"/>
              <a:lstStyle/>
              <a:p>
                <a:pPr algn="ctr" eaLnBrk="1" hangingPunct="1"/>
                <a:endParaRPr lang="en-US" b="0">
                  <a:solidFill>
                    <a:schemeClr val="tx1"/>
                  </a:solidFill>
                  <a:latin typeface="Arial" pitchFamily="34" charset="0"/>
                </a:endParaRPr>
              </a:p>
            </p:txBody>
          </p:sp>
          <p:sp>
            <p:nvSpPr>
              <p:cNvPr id="41007" name="Line 44"/>
              <p:cNvSpPr>
                <a:spLocks noChangeShapeType="1"/>
              </p:cNvSpPr>
              <p:nvPr/>
            </p:nvSpPr>
            <p:spPr bwMode="auto">
              <a:xfrm rot="5400000" flipV="1">
                <a:off x="4505" y="1080"/>
                <a:ext cx="0" cy="96"/>
              </a:xfrm>
              <a:prstGeom prst="line">
                <a:avLst/>
              </a:prstGeom>
              <a:noFill/>
              <a:ln w="28575">
                <a:solidFill>
                  <a:schemeClr val="tx1"/>
                </a:solidFill>
                <a:round/>
                <a:headEnd/>
                <a:tailEnd/>
              </a:ln>
            </p:spPr>
            <p:txBody>
              <a:bodyPr/>
              <a:lstStyle/>
              <a:p>
                <a:endParaRPr lang="en-US"/>
              </a:p>
            </p:txBody>
          </p:sp>
          <p:sp>
            <p:nvSpPr>
              <p:cNvPr id="41008" name="Line 45"/>
              <p:cNvSpPr>
                <a:spLocks noChangeShapeType="1"/>
              </p:cNvSpPr>
              <p:nvPr/>
            </p:nvSpPr>
            <p:spPr bwMode="auto">
              <a:xfrm rot="5400000">
                <a:off x="4169" y="1080"/>
                <a:ext cx="0" cy="96"/>
              </a:xfrm>
              <a:prstGeom prst="line">
                <a:avLst/>
              </a:prstGeom>
              <a:noFill/>
              <a:ln w="28575">
                <a:solidFill>
                  <a:schemeClr val="tx1"/>
                </a:solidFill>
                <a:round/>
                <a:headEnd/>
                <a:tailEnd/>
              </a:ln>
            </p:spPr>
            <p:txBody>
              <a:bodyPr/>
              <a:lstStyle/>
              <a:p>
                <a:endParaRPr lang="en-US"/>
              </a:p>
            </p:txBody>
          </p:sp>
          <p:sp>
            <p:nvSpPr>
              <p:cNvPr id="41009" name="Oval 46"/>
              <p:cNvSpPr>
                <a:spLocks noChangeArrowheads="1"/>
              </p:cNvSpPr>
              <p:nvPr/>
            </p:nvSpPr>
            <p:spPr bwMode="auto">
              <a:xfrm rot="5400000">
                <a:off x="4436" y="645"/>
                <a:ext cx="48" cy="48"/>
              </a:xfrm>
              <a:prstGeom prst="ellipse">
                <a:avLst/>
              </a:prstGeom>
              <a:solidFill>
                <a:srgbClr val="FFFF00"/>
              </a:solidFill>
              <a:ln w="9525">
                <a:noFill/>
                <a:round/>
                <a:headEnd/>
                <a:tailEnd/>
              </a:ln>
            </p:spPr>
            <p:txBody>
              <a:bodyPr wrap="none" anchor="ctr"/>
              <a:lstStyle/>
              <a:p>
                <a:endParaRPr lang="en-US"/>
              </a:p>
            </p:txBody>
          </p:sp>
          <p:sp>
            <p:nvSpPr>
              <p:cNvPr id="41010" name="Oval 47"/>
              <p:cNvSpPr>
                <a:spLocks noChangeArrowheads="1"/>
              </p:cNvSpPr>
              <p:nvPr/>
            </p:nvSpPr>
            <p:spPr bwMode="auto">
              <a:xfrm rot="5400000">
                <a:off x="4673" y="645"/>
                <a:ext cx="48" cy="48"/>
              </a:xfrm>
              <a:prstGeom prst="ellipse">
                <a:avLst/>
              </a:prstGeom>
              <a:solidFill>
                <a:srgbClr val="FFFF00"/>
              </a:solidFill>
              <a:ln w="9525">
                <a:noFill/>
                <a:round/>
                <a:headEnd/>
                <a:tailEnd/>
              </a:ln>
            </p:spPr>
            <p:txBody>
              <a:bodyPr wrap="none" anchor="ctr"/>
              <a:lstStyle/>
              <a:p>
                <a:endParaRPr lang="en-US"/>
              </a:p>
            </p:txBody>
          </p:sp>
          <p:sp>
            <p:nvSpPr>
              <p:cNvPr id="41011" name="Oval 48"/>
              <p:cNvSpPr>
                <a:spLocks noChangeArrowheads="1"/>
              </p:cNvSpPr>
              <p:nvPr/>
            </p:nvSpPr>
            <p:spPr bwMode="auto">
              <a:xfrm rot="5400000">
                <a:off x="4529" y="948"/>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2" name="Oval 49"/>
              <p:cNvSpPr>
                <a:spLocks noChangeArrowheads="1"/>
              </p:cNvSpPr>
              <p:nvPr/>
            </p:nvSpPr>
            <p:spPr bwMode="auto">
              <a:xfrm rot="5400000">
                <a:off x="4241" y="645"/>
                <a:ext cx="48" cy="48"/>
              </a:xfrm>
              <a:prstGeom prst="ellipse">
                <a:avLst/>
              </a:prstGeom>
              <a:solidFill>
                <a:srgbClr val="FFFF00"/>
              </a:solidFill>
              <a:ln w="9525">
                <a:noFill/>
                <a:round/>
                <a:headEnd/>
                <a:tailEnd/>
              </a:ln>
            </p:spPr>
            <p:txBody>
              <a:bodyPr wrap="none" anchor="ctr"/>
              <a:lstStyle/>
              <a:p>
                <a:endParaRPr lang="en-US"/>
              </a:p>
            </p:txBody>
          </p:sp>
          <p:sp>
            <p:nvSpPr>
              <p:cNvPr id="41013" name="Oval 50"/>
              <p:cNvSpPr>
                <a:spLocks noChangeArrowheads="1"/>
              </p:cNvSpPr>
              <p:nvPr/>
            </p:nvSpPr>
            <p:spPr bwMode="auto">
              <a:xfrm rot="5400000">
                <a:off x="4004" y="645"/>
                <a:ext cx="48" cy="48"/>
              </a:xfrm>
              <a:prstGeom prst="ellipse">
                <a:avLst/>
              </a:prstGeom>
              <a:solidFill>
                <a:srgbClr val="FFFF00"/>
              </a:solidFill>
              <a:ln w="9525">
                <a:noFill/>
                <a:round/>
                <a:headEnd/>
                <a:tailEnd/>
              </a:ln>
            </p:spPr>
            <p:txBody>
              <a:bodyPr wrap="none" anchor="ctr"/>
              <a:lstStyle/>
              <a:p>
                <a:endParaRPr lang="en-US"/>
              </a:p>
            </p:txBody>
          </p:sp>
          <p:sp>
            <p:nvSpPr>
              <p:cNvPr id="41014" name="Oval 51"/>
              <p:cNvSpPr>
                <a:spLocks noChangeArrowheads="1"/>
              </p:cNvSpPr>
              <p:nvPr/>
            </p:nvSpPr>
            <p:spPr bwMode="auto">
              <a:xfrm rot="5400000">
                <a:off x="4100" y="948"/>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5" name="Oval 52"/>
              <p:cNvSpPr>
                <a:spLocks noChangeArrowheads="1"/>
              </p:cNvSpPr>
              <p:nvPr/>
            </p:nvSpPr>
            <p:spPr bwMode="auto">
              <a:xfrm rot="5400000">
                <a:off x="4436" y="127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6" name="Oval 53"/>
              <p:cNvSpPr>
                <a:spLocks noChangeArrowheads="1"/>
              </p:cNvSpPr>
              <p:nvPr/>
            </p:nvSpPr>
            <p:spPr bwMode="auto">
              <a:xfrm rot="5400000">
                <a:off x="4199" y="1272"/>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7" name="Oval 54"/>
              <p:cNvSpPr>
                <a:spLocks noChangeArrowheads="1"/>
              </p:cNvSpPr>
              <p:nvPr/>
            </p:nvSpPr>
            <p:spPr bwMode="auto">
              <a:xfrm rot="5400000">
                <a:off x="4295" y="1566"/>
                <a:ext cx="48" cy="48"/>
              </a:xfrm>
              <a:prstGeom prst="ellipse">
                <a:avLst/>
              </a:prstGeom>
              <a:solidFill>
                <a:srgbClr val="FFFF00"/>
              </a:solidFill>
              <a:ln w="9525">
                <a:solidFill>
                  <a:schemeClr val="tx1"/>
                </a:solidFill>
                <a:round/>
                <a:headEnd/>
                <a:tailEnd/>
              </a:ln>
            </p:spPr>
            <p:txBody>
              <a:bodyPr wrap="none" anchor="ctr"/>
              <a:lstStyle/>
              <a:p>
                <a:endParaRPr lang="en-US"/>
              </a:p>
            </p:txBody>
          </p:sp>
          <p:sp>
            <p:nvSpPr>
              <p:cNvPr id="41018" name="Line 55"/>
              <p:cNvSpPr>
                <a:spLocks noChangeShapeType="1"/>
              </p:cNvSpPr>
              <p:nvPr/>
            </p:nvSpPr>
            <p:spPr bwMode="auto">
              <a:xfrm rot="5400000">
                <a:off x="4109" y="1674"/>
                <a:ext cx="420" cy="0"/>
              </a:xfrm>
              <a:prstGeom prst="line">
                <a:avLst/>
              </a:prstGeom>
              <a:noFill/>
              <a:ln w="28575">
                <a:solidFill>
                  <a:schemeClr val="tx1"/>
                </a:solidFill>
                <a:round/>
                <a:headEnd/>
                <a:tailEnd/>
              </a:ln>
            </p:spPr>
            <p:txBody>
              <a:bodyPr/>
              <a:lstStyle/>
              <a:p>
                <a:endParaRPr lang="en-US"/>
              </a:p>
            </p:txBody>
          </p:sp>
          <p:sp>
            <p:nvSpPr>
              <p:cNvPr id="41019" name="Text Box 59"/>
              <p:cNvSpPr txBox="1">
                <a:spLocks noChangeArrowheads="1"/>
              </p:cNvSpPr>
              <p:nvPr/>
            </p:nvSpPr>
            <p:spPr bwMode="auto">
              <a:xfrm>
                <a:off x="2496" y="1410"/>
                <a:ext cx="283"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R0</a:t>
                </a:r>
              </a:p>
            </p:txBody>
          </p:sp>
          <p:sp>
            <p:nvSpPr>
              <p:cNvPr id="41020" name="Text Box 60"/>
              <p:cNvSpPr txBox="1">
                <a:spLocks noChangeArrowheads="1"/>
              </p:cNvSpPr>
              <p:nvPr/>
            </p:nvSpPr>
            <p:spPr bwMode="auto">
              <a:xfrm>
                <a:off x="2503" y="1632"/>
                <a:ext cx="281"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R1</a:t>
                </a:r>
              </a:p>
            </p:txBody>
          </p:sp>
          <p:sp>
            <p:nvSpPr>
              <p:cNvPr id="41021" name="Text Box 61"/>
              <p:cNvSpPr txBox="1">
                <a:spLocks noChangeArrowheads="1"/>
              </p:cNvSpPr>
              <p:nvPr/>
            </p:nvSpPr>
            <p:spPr bwMode="auto">
              <a:xfrm>
                <a:off x="2503" y="1830"/>
                <a:ext cx="281"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R2</a:t>
                </a:r>
              </a:p>
            </p:txBody>
          </p:sp>
          <p:sp>
            <p:nvSpPr>
              <p:cNvPr id="41022" name="Text Box 62"/>
              <p:cNvSpPr txBox="1">
                <a:spLocks noChangeArrowheads="1"/>
              </p:cNvSpPr>
              <p:nvPr/>
            </p:nvSpPr>
            <p:spPr bwMode="auto">
              <a:xfrm>
                <a:off x="2496" y="2064"/>
                <a:ext cx="283"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R3</a:t>
                </a:r>
              </a:p>
            </p:txBody>
          </p:sp>
          <p:sp>
            <p:nvSpPr>
              <p:cNvPr id="41023" name="Text Box 63"/>
              <p:cNvSpPr txBox="1">
                <a:spLocks noChangeArrowheads="1"/>
              </p:cNvSpPr>
              <p:nvPr/>
            </p:nvSpPr>
            <p:spPr bwMode="auto">
              <a:xfrm>
                <a:off x="3948" y="288"/>
                <a:ext cx="276"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C0</a:t>
                </a:r>
              </a:p>
            </p:txBody>
          </p:sp>
          <p:sp>
            <p:nvSpPr>
              <p:cNvPr id="41024" name="Text Box 64"/>
              <p:cNvSpPr txBox="1">
                <a:spLocks noChangeArrowheads="1"/>
              </p:cNvSpPr>
              <p:nvPr/>
            </p:nvSpPr>
            <p:spPr bwMode="auto">
              <a:xfrm>
                <a:off x="4183" y="288"/>
                <a:ext cx="276"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C1</a:t>
                </a:r>
              </a:p>
            </p:txBody>
          </p:sp>
          <p:sp>
            <p:nvSpPr>
              <p:cNvPr id="41025" name="Text Box 65"/>
              <p:cNvSpPr txBox="1">
                <a:spLocks noChangeArrowheads="1"/>
              </p:cNvSpPr>
              <p:nvPr/>
            </p:nvSpPr>
            <p:spPr bwMode="auto">
              <a:xfrm>
                <a:off x="4387" y="288"/>
                <a:ext cx="276"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C2</a:t>
                </a:r>
              </a:p>
            </p:txBody>
          </p:sp>
          <p:sp>
            <p:nvSpPr>
              <p:cNvPr id="41026" name="Text Box 66"/>
              <p:cNvSpPr txBox="1">
                <a:spLocks noChangeArrowheads="1"/>
              </p:cNvSpPr>
              <p:nvPr/>
            </p:nvSpPr>
            <p:spPr bwMode="auto">
              <a:xfrm>
                <a:off x="4620" y="288"/>
                <a:ext cx="276" cy="204"/>
              </a:xfrm>
              <a:prstGeom prst="rect">
                <a:avLst/>
              </a:prstGeom>
              <a:noFill/>
              <a:ln w="9525">
                <a:noFill/>
                <a:miter lim="800000"/>
                <a:headEnd/>
                <a:tailEnd/>
              </a:ln>
            </p:spPr>
            <p:txBody>
              <a:bodyPr lIns="9144" tIns="9144" rIns="9144" bIns="9144">
                <a:spAutoFit/>
              </a:bodyPr>
              <a:lstStyle/>
              <a:p>
                <a:pPr eaLnBrk="1" hangingPunct="1">
                  <a:spcBef>
                    <a:spcPct val="50000"/>
                  </a:spcBef>
                </a:pPr>
                <a:r>
                  <a:rPr lang="en-US" sz="2000" b="0">
                    <a:solidFill>
                      <a:schemeClr val="tx1"/>
                    </a:solidFill>
                    <a:latin typeface="Arial" pitchFamily="34" charset="0"/>
                  </a:rPr>
                  <a:t>C3</a:t>
                </a:r>
              </a:p>
            </p:txBody>
          </p:sp>
        </p:grpSp>
        <p:sp>
          <p:nvSpPr>
            <p:cNvPr id="40966" name="Text Box 67"/>
            <p:cNvSpPr txBox="1">
              <a:spLocks noChangeArrowheads="1"/>
            </p:cNvSpPr>
            <p:nvPr/>
          </p:nvSpPr>
          <p:spPr bwMode="auto">
            <a:xfrm>
              <a:off x="2814" y="2848"/>
              <a:ext cx="2064" cy="288"/>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Arial" pitchFamily="34" charset="0"/>
                </a:rPr>
                <a:t>4 x 4 Sparse Matrix</a:t>
              </a:r>
            </a:p>
          </p:txBody>
        </p:sp>
      </p:grpSp>
      <p:sp>
        <p:nvSpPr>
          <p:cNvPr id="40964" name="Text Box 68"/>
          <p:cNvSpPr txBox="1">
            <a:spLocks noChangeArrowheads="1"/>
          </p:cNvSpPr>
          <p:nvPr/>
        </p:nvSpPr>
        <p:spPr bwMode="auto">
          <a:xfrm>
            <a:off x="348247" y="1755946"/>
            <a:ext cx="4275138" cy="3496342"/>
          </a:xfrm>
          <a:prstGeom prst="rect">
            <a:avLst/>
          </a:prstGeom>
          <a:noFill/>
          <a:ln w="9525">
            <a:noFill/>
            <a:miter lim="800000"/>
            <a:headEnd/>
            <a:tailEnd/>
          </a:ln>
        </p:spPr>
        <p:txBody>
          <a:bodyPr wrap="square">
            <a:spAutoFit/>
          </a:bodyPr>
          <a:lstStyle/>
          <a:p>
            <a:pPr marL="228600" indent="-228600" eaLnBrk="1" hangingPunct="1">
              <a:lnSpc>
                <a:spcPct val="80000"/>
              </a:lnSpc>
              <a:spcBef>
                <a:spcPct val="50000"/>
              </a:spcBef>
              <a:buFontTx/>
              <a:buChar char="•"/>
            </a:pPr>
            <a:r>
              <a:rPr lang="en-US" sz="2800" b="0" dirty="0" smtClean="0">
                <a:solidFill>
                  <a:schemeClr val="tx1"/>
                </a:solidFill>
                <a:latin typeface="Arial Narrow" pitchFamily="34" charset="0"/>
              </a:rPr>
              <a:t>Uses two multiplexers</a:t>
            </a:r>
          </a:p>
          <a:p>
            <a:pPr marL="228600" indent="-228600" eaLnBrk="1" hangingPunct="1">
              <a:lnSpc>
                <a:spcPct val="80000"/>
              </a:lnSpc>
              <a:spcBef>
                <a:spcPct val="50000"/>
              </a:spcBef>
              <a:buFontTx/>
              <a:buChar char="•"/>
            </a:pPr>
            <a:r>
              <a:rPr lang="en-US" sz="2800" b="0" dirty="0" smtClean="0">
                <a:solidFill>
                  <a:schemeClr val="tx1"/>
                </a:solidFill>
                <a:latin typeface="Arial Narrow" pitchFamily="34" charset="0"/>
              </a:rPr>
              <a:t>Any </a:t>
            </a:r>
            <a:r>
              <a:rPr lang="en-US" sz="2800" b="0" dirty="0">
                <a:solidFill>
                  <a:schemeClr val="tx1"/>
                </a:solidFill>
                <a:latin typeface="Arial Narrow" pitchFamily="34" charset="0"/>
              </a:rPr>
              <a:t>row can connect to any column </a:t>
            </a:r>
          </a:p>
          <a:p>
            <a:pPr marL="228600" indent="-228600" eaLnBrk="1" hangingPunct="1">
              <a:lnSpc>
                <a:spcPct val="80000"/>
              </a:lnSpc>
              <a:spcBef>
                <a:spcPct val="50000"/>
              </a:spcBef>
              <a:buFontTx/>
              <a:buChar char="•"/>
            </a:pPr>
            <a:r>
              <a:rPr lang="en-US" sz="2800" b="0" dirty="0" smtClean="0">
                <a:solidFill>
                  <a:schemeClr val="tx1"/>
                </a:solidFill>
                <a:latin typeface="Arial Narrow" pitchFamily="34" charset="0"/>
              </a:rPr>
              <a:t>Only one path </a:t>
            </a:r>
            <a:r>
              <a:rPr lang="en-US" sz="2800" b="0" dirty="0">
                <a:solidFill>
                  <a:schemeClr val="tx1"/>
                </a:solidFill>
                <a:latin typeface="Arial Narrow" pitchFamily="34" charset="0"/>
              </a:rPr>
              <a:t>allowed at </a:t>
            </a:r>
            <a:r>
              <a:rPr lang="en-US" sz="2800" b="0" dirty="0" smtClean="0">
                <a:solidFill>
                  <a:schemeClr val="tx1"/>
                </a:solidFill>
                <a:latin typeface="Arial Narrow" pitchFamily="34" charset="0"/>
              </a:rPr>
              <a:t>a </a:t>
            </a:r>
            <a:r>
              <a:rPr lang="en-US" sz="2800" b="0" dirty="0">
                <a:solidFill>
                  <a:schemeClr val="tx1"/>
                </a:solidFill>
                <a:latin typeface="Arial Narrow" pitchFamily="34" charset="0"/>
              </a:rPr>
              <a:t>time  </a:t>
            </a:r>
          </a:p>
          <a:p>
            <a:pPr marL="228600" indent="-228600" eaLnBrk="1" hangingPunct="1">
              <a:lnSpc>
                <a:spcPct val="80000"/>
              </a:lnSpc>
              <a:spcBef>
                <a:spcPct val="50000"/>
              </a:spcBef>
              <a:buFontTx/>
              <a:buChar char="•"/>
            </a:pPr>
            <a:r>
              <a:rPr lang="en-US" sz="2800" b="0" dirty="0" smtClean="0">
                <a:solidFill>
                  <a:schemeClr val="tx1"/>
                </a:solidFill>
                <a:latin typeface="Arial Narrow" pitchFamily="34" charset="0"/>
              </a:rPr>
              <a:t>Typically used in RF applications to eliminate stubs</a:t>
            </a:r>
            <a:endParaRPr lang="en-US" sz="2800" b="0" dirty="0">
              <a:solidFill>
                <a:schemeClr val="tx1"/>
              </a:solidFill>
              <a:latin typeface="Arial Narrow" pitchFamily="34"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1026"/>
          <p:cNvSpPr>
            <a:spLocks noGrp="1" noChangeArrowheads="1"/>
          </p:cNvSpPr>
          <p:nvPr>
            <p:ph type="title"/>
          </p:nvPr>
        </p:nvSpPr>
        <p:spPr>
          <a:xfrm>
            <a:off x="0" y="0"/>
            <a:ext cx="7772400" cy="1143000"/>
          </a:xfrm>
        </p:spPr>
        <p:txBody>
          <a:bodyPr/>
          <a:lstStyle/>
          <a:p>
            <a:pPr eaLnBrk="1" hangingPunct="1"/>
            <a:r>
              <a:rPr lang="en-US" b="1" dirty="0" smtClean="0"/>
              <a:t>Matrix Expansion Exercise</a:t>
            </a:r>
            <a:br>
              <a:rPr lang="en-US" b="1" dirty="0" smtClean="0"/>
            </a:br>
            <a:endParaRPr lang="en-US" b="1" dirty="0" smtClean="0"/>
          </a:p>
        </p:txBody>
      </p:sp>
      <p:sp>
        <p:nvSpPr>
          <p:cNvPr id="149507" name="Rectangle 1027"/>
          <p:cNvSpPr>
            <a:spLocks noGrp="1" noChangeArrowheads="1"/>
          </p:cNvSpPr>
          <p:nvPr>
            <p:ph idx="1"/>
          </p:nvPr>
        </p:nvSpPr>
        <p:spPr/>
        <p:txBody>
          <a:bodyPr/>
          <a:lstStyle/>
          <a:p>
            <a:pPr eaLnBrk="1" hangingPunct="1"/>
            <a:r>
              <a:rPr lang="en-US" dirty="0" smtClean="0"/>
              <a:t>Determine the number of SCXI-1129 modules required to create a 16x128 matrix with the SCXI-1336 connector block.</a:t>
            </a:r>
          </a:p>
          <a:p>
            <a:pPr eaLnBrk="1" hangingPunct="1"/>
            <a:r>
              <a:rPr lang="en-US" dirty="0" smtClean="0"/>
              <a:t>Determine the number of PXI-2532 modules required to create a 2-wire 16x128 matrix with the TB-2643 connector block.</a:t>
            </a:r>
          </a:p>
          <a:p>
            <a:pPr eaLnBrk="1" hangingPunct="1">
              <a:buFontTx/>
              <a:buNone/>
            </a:pPr>
            <a:endParaRPr lang="en-US"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anim calcmode="lin" valueType="num">
                                      <p:cBhvr additive="base">
                                        <p:cTn id="7" dur="500" fill="hold"/>
                                        <p:tgtEl>
                                          <p:spTgt spid="149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950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9507">
                                            <p:txEl>
                                              <p:pRg st="1" end="1"/>
                                            </p:txEl>
                                          </p:spTgt>
                                        </p:tgtEl>
                                        <p:attrNameLst>
                                          <p:attrName>style.visibility</p:attrName>
                                        </p:attrNameLst>
                                      </p:cBhvr>
                                      <p:to>
                                        <p:strVal val="visible"/>
                                      </p:to>
                                    </p:set>
                                    <p:anim calcmode="lin" valueType="num">
                                      <p:cBhvr additive="base">
                                        <p:cTn id="13" dur="500" fill="hold"/>
                                        <p:tgtEl>
                                          <p:spTgt spid="1495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950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PXI Switch Selection Exercise</a:t>
            </a:r>
            <a:endParaRPr lang="en-US" b="1" dirty="0"/>
          </a:p>
        </p:txBody>
      </p:sp>
      <p:sp>
        <p:nvSpPr>
          <p:cNvPr id="3" name="Content Placeholder 2"/>
          <p:cNvSpPr>
            <a:spLocks noGrp="1"/>
          </p:cNvSpPr>
          <p:nvPr>
            <p:ph idx="1"/>
          </p:nvPr>
        </p:nvSpPr>
        <p:spPr/>
        <p:txBody>
          <a:bodyPr>
            <a:normAutofit/>
          </a:bodyPr>
          <a:lstStyle/>
          <a:p>
            <a:r>
              <a:rPr lang="en-US" dirty="0" smtClean="0"/>
              <a:t>How many/what type of switch modules are needed for:</a:t>
            </a:r>
          </a:p>
          <a:p>
            <a:pPr lvl="1"/>
            <a:r>
              <a:rPr lang="en-US" dirty="0" smtClean="0"/>
              <a:t>DMM, Power Supply and a DSA each to 30 DUTs</a:t>
            </a:r>
          </a:p>
          <a:p>
            <a:pPr lvl="1"/>
            <a:r>
              <a:rPr lang="en-US" dirty="0" smtClean="0"/>
              <a:t>Differential signal</a:t>
            </a:r>
          </a:p>
          <a:p>
            <a:pPr lvl="1"/>
            <a:r>
              <a:rPr lang="en-US" dirty="0" smtClean="0"/>
              <a:t>20 VDC, 200 </a:t>
            </a:r>
            <a:r>
              <a:rPr lang="en-US" dirty="0" err="1" smtClean="0"/>
              <a:t>mA</a:t>
            </a:r>
            <a:endParaRPr lang="en-US" dirty="0" smtClean="0"/>
          </a:p>
          <a:p>
            <a:pPr lvl="1"/>
            <a:r>
              <a:rPr lang="en-US" dirty="0" smtClean="0"/>
              <a:t>PXI form factor</a:t>
            </a:r>
          </a:p>
          <a:p>
            <a:pPr lvl="1"/>
            <a:r>
              <a:rPr lang="en-US" dirty="0" smtClean="0"/>
              <a:t>200 cycles/s</a:t>
            </a:r>
          </a:p>
          <a:p>
            <a:pPr lvl="1"/>
            <a:r>
              <a:rPr lang="en-US" dirty="0" smtClean="0"/>
              <a:t>Lowest cost</a:t>
            </a:r>
            <a:endParaRPr lang="en-US" dirty="0"/>
          </a:p>
        </p:txBody>
      </p:sp>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normAutofit/>
          </a:bodyPr>
          <a:lstStyle/>
          <a:p>
            <a:r>
              <a:rPr lang="en-US" b="1" dirty="0" smtClean="0"/>
              <a:t>PXI Switch Selection Exercise: Part  2</a:t>
            </a:r>
            <a:endParaRPr lang="en-US" b="1" dirty="0"/>
          </a:p>
        </p:txBody>
      </p:sp>
      <p:sp>
        <p:nvSpPr>
          <p:cNvPr id="3" name="Content Placeholder 2"/>
          <p:cNvSpPr>
            <a:spLocks noGrp="1"/>
          </p:cNvSpPr>
          <p:nvPr>
            <p:ph idx="1"/>
          </p:nvPr>
        </p:nvSpPr>
        <p:spPr/>
        <p:txBody>
          <a:bodyPr>
            <a:normAutofit/>
          </a:bodyPr>
          <a:lstStyle/>
          <a:p>
            <a:r>
              <a:rPr lang="en-US" dirty="0" smtClean="0"/>
              <a:t>How many/what type of switch modules are needed to expand to 300 DUTs?</a:t>
            </a:r>
          </a:p>
          <a:p>
            <a:pPr lvl="1"/>
            <a:r>
              <a:rPr lang="en-US" dirty="0" smtClean="0"/>
              <a:t>DMM, Power Supply and a DSA each to </a:t>
            </a:r>
            <a:r>
              <a:rPr lang="en-US" dirty="0" smtClean="0">
                <a:solidFill>
                  <a:srgbClr val="C00000"/>
                </a:solidFill>
              </a:rPr>
              <a:t>300</a:t>
            </a:r>
            <a:r>
              <a:rPr lang="en-US" dirty="0" smtClean="0"/>
              <a:t> DUTs</a:t>
            </a:r>
          </a:p>
          <a:p>
            <a:pPr lvl="1"/>
            <a:r>
              <a:rPr lang="en-US" dirty="0" smtClean="0"/>
              <a:t>Differential signal</a:t>
            </a:r>
          </a:p>
          <a:p>
            <a:pPr lvl="1"/>
            <a:r>
              <a:rPr lang="en-US" dirty="0" smtClean="0"/>
              <a:t>20 VDC, 200 </a:t>
            </a:r>
            <a:r>
              <a:rPr lang="en-US" dirty="0" err="1" smtClean="0"/>
              <a:t>mA</a:t>
            </a:r>
            <a:endParaRPr lang="en-US" dirty="0" smtClean="0"/>
          </a:p>
          <a:p>
            <a:pPr lvl="1"/>
            <a:r>
              <a:rPr lang="en-US" dirty="0" smtClean="0"/>
              <a:t>PXI form factor</a:t>
            </a:r>
          </a:p>
          <a:p>
            <a:pPr lvl="1"/>
            <a:r>
              <a:rPr lang="en-US" dirty="0" smtClean="0"/>
              <a:t>200 cycles/s</a:t>
            </a:r>
          </a:p>
          <a:p>
            <a:pPr lvl="1"/>
            <a:r>
              <a:rPr lang="en-US" dirty="0" smtClean="0"/>
              <a:t>Lowest cost</a:t>
            </a:r>
            <a:endParaRPr lang="en-US" dirty="0"/>
          </a:p>
        </p:txBody>
      </p:sp>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NI </a:t>
            </a:r>
            <a:r>
              <a:rPr lang="en-US" dirty="0" err="1" smtClean="0"/>
              <a:t>SwitchBlock</a:t>
            </a:r>
            <a:endParaRPr lang="en-US" dirty="0"/>
          </a:p>
        </p:txBody>
      </p:sp>
      <p:pic>
        <p:nvPicPr>
          <p:cNvPr id="12"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486026" y="1797457"/>
            <a:ext cx="3987528" cy="35518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Why NI </a:t>
            </a:r>
            <a:r>
              <a:rPr lang="en-US" b="1" dirty="0" err="1" smtClean="0"/>
              <a:t>SwitchBlock</a:t>
            </a:r>
            <a:r>
              <a:rPr lang="en-US" b="1" dirty="0" smtClean="0"/>
              <a:t>?</a:t>
            </a:r>
            <a:endParaRPr lang="en-US" b="1" dirty="0"/>
          </a:p>
        </p:txBody>
      </p:sp>
      <p:sp>
        <p:nvSpPr>
          <p:cNvPr id="3" name="Content Placeholder 2"/>
          <p:cNvSpPr>
            <a:spLocks noGrp="1"/>
          </p:cNvSpPr>
          <p:nvPr>
            <p:ph idx="1"/>
          </p:nvPr>
        </p:nvSpPr>
        <p:spPr/>
        <p:txBody>
          <a:bodyPr/>
          <a:lstStyle/>
          <a:p>
            <a:r>
              <a:rPr lang="en-US" dirty="0" smtClean="0"/>
              <a:t>Very Large Matrix Applications</a:t>
            </a:r>
          </a:p>
          <a:p>
            <a:r>
              <a:rPr lang="en-US" dirty="0" smtClean="0"/>
              <a:t>Modular and expandable</a:t>
            </a:r>
          </a:p>
          <a:p>
            <a:r>
              <a:rPr lang="en-US" dirty="0" smtClean="0"/>
              <a:t>Easily configure up to a 4x2064 or 8x1104 Matrix in a single 18 slot PXI chassis.</a:t>
            </a:r>
          </a:p>
          <a:p>
            <a:r>
              <a:rPr lang="en-US" dirty="0" smtClean="0"/>
              <a:t>Previous large matrix option was multiple PXI-2532’s which required excessive external wiring</a:t>
            </a:r>
          </a:p>
          <a:p>
            <a:endParaRPr lang="en-US"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8"/>
          <p:cNvGrpSpPr>
            <a:grpSpLocks/>
          </p:cNvGrpSpPr>
          <p:nvPr>
            <p:custDataLst>
              <p:tags r:id="rId2"/>
            </p:custDataLst>
          </p:nvPr>
        </p:nvGrpSpPr>
        <p:grpSpPr bwMode="auto">
          <a:xfrm>
            <a:off x="533400" y="1407888"/>
            <a:ext cx="2514600" cy="1825625"/>
            <a:chOff x="533400" y="1523999"/>
            <a:chExt cx="2514600" cy="1824841"/>
          </a:xfrm>
        </p:grpSpPr>
        <p:sp>
          <p:nvSpPr>
            <p:cNvPr id="5" name="Rounded Rectangle 4"/>
            <p:cNvSpPr/>
            <p:nvPr/>
          </p:nvSpPr>
          <p:spPr bwMode="auto">
            <a:xfrm>
              <a:off x="533400" y="1523999"/>
              <a:ext cx="2514600" cy="1824841"/>
            </a:xfrm>
            <a:prstGeom prst="roundRect">
              <a:avLst/>
            </a:prstGeom>
            <a:solidFill>
              <a:srgbClr val="065FA3"/>
            </a:solidFill>
            <a:ln>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a:lstStyle/>
            <a:p>
              <a:pPr algn="ctr">
                <a:defRPr/>
              </a:pPr>
              <a:r>
                <a:rPr lang="en-US" b="0" dirty="0">
                  <a:solidFill>
                    <a:prstClr val="white"/>
                  </a:solidFill>
                  <a:latin typeface="Arial Narrow" pitchFamily="34" charset="0"/>
                </a:rPr>
                <a:t>Carrier</a:t>
              </a:r>
            </a:p>
          </p:txBody>
        </p:sp>
        <p:sp>
          <p:nvSpPr>
            <p:cNvPr id="44" name="Rounded Rectangle 43"/>
            <p:cNvSpPr/>
            <p:nvPr/>
          </p:nvSpPr>
          <p:spPr bwMode="auto">
            <a:xfrm>
              <a:off x="762000" y="2042890"/>
              <a:ext cx="2057400" cy="116313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defRPr/>
              </a:pPr>
              <a:r>
                <a:rPr lang="en-US" b="0" dirty="0">
                  <a:solidFill>
                    <a:prstClr val="white"/>
                  </a:solidFill>
                  <a:latin typeface="Arial Narrow" pitchFamily="34" charset="0"/>
                </a:rPr>
                <a:t>Carrier</a:t>
              </a:r>
            </a:p>
          </p:txBody>
        </p:sp>
        <p:grpSp>
          <p:nvGrpSpPr>
            <p:cNvPr id="3" name="Group 38"/>
            <p:cNvGrpSpPr>
              <a:grpSpLocks noChangeAspect="1"/>
            </p:cNvGrpSpPr>
            <p:nvPr/>
          </p:nvGrpSpPr>
          <p:grpSpPr bwMode="auto">
            <a:xfrm>
              <a:off x="1140728" y="2072245"/>
              <a:ext cx="1299944" cy="1122218"/>
              <a:chOff x="2438400" y="3200400"/>
              <a:chExt cx="2030161" cy="1752600"/>
            </a:xfrm>
          </p:grpSpPr>
          <p:pic>
            <p:nvPicPr>
              <p:cNvPr id="6203" name="Picture 3"/>
              <p:cNvPicPr>
                <a:picLocks noChangeAspect="1" noChangeArrowheads="1"/>
              </p:cNvPicPr>
              <p:nvPr/>
            </p:nvPicPr>
            <p:blipFill>
              <a:blip r:embed="rId8" cstate="print"/>
              <a:srcRect/>
              <a:stretch>
                <a:fillRect/>
              </a:stretch>
            </p:blipFill>
            <p:spPr bwMode="auto">
              <a:xfrm>
                <a:off x="2438400" y="3200400"/>
                <a:ext cx="2030161" cy="1752600"/>
              </a:xfrm>
              <a:prstGeom prst="rect">
                <a:avLst/>
              </a:prstGeom>
              <a:noFill/>
              <a:ln w="9525">
                <a:noFill/>
                <a:miter lim="800000"/>
                <a:headEnd/>
                <a:tailEnd/>
              </a:ln>
            </p:spPr>
          </p:pic>
          <p:sp>
            <p:nvSpPr>
              <p:cNvPr id="43" name="Rectangle 42"/>
              <p:cNvSpPr/>
              <p:nvPr/>
            </p:nvSpPr>
            <p:spPr>
              <a:xfrm>
                <a:off x="2674976" y="3517613"/>
                <a:ext cx="690160" cy="1005594"/>
              </a:xfrm>
              <a:prstGeom prst="rect">
                <a:avLst/>
              </a:prstGeom>
              <a:gradFill>
                <a:gsLst>
                  <a:gs pos="35000">
                    <a:schemeClr val="tx1">
                      <a:alpha val="75000"/>
                    </a:schemeClr>
                  </a:gs>
                  <a:gs pos="99000">
                    <a:schemeClr val="tx1">
                      <a:lumMod val="75000"/>
                      <a:lumOff val="25000"/>
                      <a:alpha val="79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grpSp>
      </p:grpSp>
      <p:grpSp>
        <p:nvGrpSpPr>
          <p:cNvPr id="4" name="Group 49"/>
          <p:cNvGrpSpPr>
            <a:grpSpLocks/>
          </p:cNvGrpSpPr>
          <p:nvPr>
            <p:custDataLst>
              <p:tags r:id="rId3"/>
            </p:custDataLst>
          </p:nvPr>
        </p:nvGrpSpPr>
        <p:grpSpPr bwMode="auto">
          <a:xfrm>
            <a:off x="3352800" y="1407888"/>
            <a:ext cx="2514600" cy="1825625"/>
            <a:chOff x="3352800" y="1524000"/>
            <a:chExt cx="2514600" cy="1824842"/>
          </a:xfrm>
        </p:grpSpPr>
        <p:sp>
          <p:nvSpPr>
            <p:cNvPr id="7" name="Rounded Rectangle 6"/>
            <p:cNvSpPr/>
            <p:nvPr/>
          </p:nvSpPr>
          <p:spPr bwMode="auto">
            <a:xfrm>
              <a:off x="3352800" y="1524000"/>
              <a:ext cx="2514600" cy="1824842"/>
            </a:xfrm>
            <a:prstGeom prst="roundRect">
              <a:avLst/>
            </a:prstGeom>
            <a:solidFill>
              <a:srgbClr val="065FA3"/>
            </a:solidFill>
            <a:ln>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a:lstStyle/>
            <a:p>
              <a:pPr algn="ctr">
                <a:defRPr/>
              </a:pPr>
              <a:r>
                <a:rPr lang="en-US" b="0" dirty="0">
                  <a:solidFill>
                    <a:prstClr val="white"/>
                  </a:solidFill>
                  <a:latin typeface="Arial Narrow" pitchFamily="34" charset="0"/>
                </a:rPr>
                <a:t>Relay Card</a:t>
              </a:r>
            </a:p>
          </p:txBody>
        </p:sp>
        <p:grpSp>
          <p:nvGrpSpPr>
            <p:cNvPr id="8" name="Group 47"/>
            <p:cNvGrpSpPr>
              <a:grpSpLocks/>
            </p:cNvGrpSpPr>
            <p:nvPr/>
          </p:nvGrpSpPr>
          <p:grpSpPr bwMode="auto">
            <a:xfrm>
              <a:off x="3581396" y="2042555"/>
              <a:ext cx="2057408" cy="1177406"/>
              <a:chOff x="3581396" y="2042555"/>
              <a:chExt cx="2057408" cy="1177406"/>
            </a:xfrm>
          </p:grpSpPr>
          <p:sp>
            <p:nvSpPr>
              <p:cNvPr id="46" name="Rounded Rectangle 45"/>
              <p:cNvSpPr/>
              <p:nvPr/>
            </p:nvSpPr>
            <p:spPr bwMode="auto">
              <a:xfrm>
                <a:off x="3581400" y="2042890"/>
                <a:ext cx="2057400" cy="116313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defRPr/>
                </a:pPr>
                <a:r>
                  <a:rPr lang="en-US" b="0" dirty="0">
                    <a:solidFill>
                      <a:prstClr val="white"/>
                    </a:solidFill>
                    <a:latin typeface="Arial Narrow" pitchFamily="34" charset="0"/>
                  </a:rPr>
                  <a:t>Relay Card</a:t>
                </a:r>
              </a:p>
            </p:txBody>
          </p:sp>
          <p:pic>
            <p:nvPicPr>
              <p:cNvPr id="6199" name="Picture 6" descr="http://dam.natinst.com/MediaPortal/PreviewImage.asp?type=4&amp;repoid=%7b395AD9D7-CC75-4921-A389-722EAED2FBAE%7d&amp;version=4&amp;validate=BYSDYTBGXW&amp;md=6-10-20103-04-15PM"/>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4054348" y="2081781"/>
                <a:ext cx="1111504" cy="1138180"/>
              </a:xfrm>
              <a:prstGeom prst="rect">
                <a:avLst/>
              </a:prstGeom>
              <a:noFill/>
              <a:ln w="9525">
                <a:noFill/>
                <a:miter lim="800000"/>
                <a:headEnd/>
                <a:tailEnd/>
              </a:ln>
            </p:spPr>
          </p:pic>
        </p:grpSp>
      </p:grpSp>
      <p:grpSp>
        <p:nvGrpSpPr>
          <p:cNvPr id="9" name="Group 50"/>
          <p:cNvGrpSpPr>
            <a:grpSpLocks/>
          </p:cNvGrpSpPr>
          <p:nvPr>
            <p:custDataLst>
              <p:tags r:id="rId4"/>
            </p:custDataLst>
          </p:nvPr>
        </p:nvGrpSpPr>
        <p:grpSpPr bwMode="auto">
          <a:xfrm>
            <a:off x="6096000" y="1407888"/>
            <a:ext cx="2514600" cy="1825625"/>
            <a:chOff x="6096000" y="1524000"/>
            <a:chExt cx="2514600" cy="1824842"/>
          </a:xfrm>
        </p:grpSpPr>
        <p:sp>
          <p:nvSpPr>
            <p:cNvPr id="6" name="Rounded Rectangle 5"/>
            <p:cNvSpPr/>
            <p:nvPr/>
          </p:nvSpPr>
          <p:spPr bwMode="auto">
            <a:xfrm>
              <a:off x="6096000" y="1524000"/>
              <a:ext cx="2514600" cy="1824842"/>
            </a:xfrm>
            <a:prstGeom prst="roundRect">
              <a:avLst/>
            </a:prstGeom>
            <a:solidFill>
              <a:srgbClr val="065FA3"/>
            </a:solidFill>
            <a:ln>
              <a:headEnd type="none" w="med" len="med"/>
              <a:tailEnd type="none" w="med" len="med"/>
            </a:ln>
            <a:effectLst>
              <a:outerShdw blurRad="40000" dist="23000" dir="5400000" rotWithShape="0">
                <a:srgbClr val="000000">
                  <a:alpha val="35000"/>
                </a:srgbClr>
              </a:outerShdw>
              <a:reflection blurRad="6350" stA="52000" endA="300" endPos="35000" dir="5400000" sy="-100000" algn="bl" rotWithShape="0"/>
            </a:effectLst>
          </p:spPr>
          <p:style>
            <a:lnRef idx="0">
              <a:schemeClr val="accent1"/>
            </a:lnRef>
            <a:fillRef idx="3">
              <a:schemeClr val="accent1"/>
            </a:fillRef>
            <a:effectRef idx="3">
              <a:schemeClr val="accent1"/>
            </a:effectRef>
            <a:fontRef idx="minor">
              <a:schemeClr val="lt1"/>
            </a:fontRef>
          </p:style>
          <p:txBody>
            <a:bodyPr/>
            <a:lstStyle/>
            <a:p>
              <a:pPr algn="ctr">
                <a:defRPr/>
              </a:pPr>
              <a:r>
                <a:rPr lang="en-US" b="0" dirty="0">
                  <a:solidFill>
                    <a:prstClr val="white"/>
                  </a:solidFill>
                  <a:latin typeface="Arial Narrow" pitchFamily="34" charset="0"/>
                </a:rPr>
                <a:t>Expansion Bridge</a:t>
              </a:r>
            </a:p>
          </p:txBody>
        </p:sp>
        <p:sp>
          <p:nvSpPr>
            <p:cNvPr id="45" name="Rounded Rectangle 44"/>
            <p:cNvSpPr/>
            <p:nvPr/>
          </p:nvSpPr>
          <p:spPr bwMode="auto">
            <a:xfrm>
              <a:off x="6324600" y="2042890"/>
              <a:ext cx="2057400" cy="1163138"/>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defRPr/>
              </a:pPr>
              <a:r>
                <a:rPr lang="en-US" b="0" dirty="0">
                  <a:solidFill>
                    <a:prstClr val="white"/>
                  </a:solidFill>
                  <a:latin typeface="Arial Narrow" pitchFamily="34" charset="0"/>
                </a:rPr>
                <a:t>Expansion Bridge</a:t>
              </a:r>
            </a:p>
          </p:txBody>
        </p:sp>
        <p:pic>
          <p:nvPicPr>
            <p:cNvPr id="6195" name="Picture 8" descr="http://dam.natinst.com/MediaPortal/PreviewImage.asp?type=4&amp;repoid=%7bB80B0B50-A709-4C49-970F-3BB44DE3F494%7d&amp;version=3&amp;validate=BYSDYTBGXW&amp;md=6-10-20103-04-07PM"/>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355207" y="2221673"/>
              <a:ext cx="2038985" cy="876127"/>
            </a:xfrm>
            <a:prstGeom prst="rect">
              <a:avLst/>
            </a:prstGeom>
            <a:noFill/>
            <a:ln w="9525">
              <a:noFill/>
              <a:miter lim="800000"/>
              <a:headEnd/>
              <a:tailEnd/>
            </a:ln>
          </p:spPr>
        </p:pic>
      </p:grpSp>
      <p:sp>
        <p:nvSpPr>
          <p:cNvPr id="47" name="Rectangle 46"/>
          <p:cNvSpPr/>
          <p:nvPr/>
        </p:nvSpPr>
        <p:spPr>
          <a:xfrm>
            <a:off x="0" y="3273552"/>
            <a:ext cx="9144000" cy="1024128"/>
          </a:xfrm>
          <a:prstGeom prst="rect">
            <a:avLst/>
          </a:prstGeom>
          <a:gradFill>
            <a:gsLst>
              <a:gs pos="28000">
                <a:schemeClr val="bg1"/>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sp>
        <p:nvSpPr>
          <p:cNvPr id="41" name="Rectangle 40"/>
          <p:cNvSpPr>
            <a:spLocks noChangeArrowheads="1"/>
          </p:cNvSpPr>
          <p:nvPr/>
        </p:nvSpPr>
        <p:spPr bwMode="auto">
          <a:xfrm>
            <a:off x="3530600" y="2912087"/>
            <a:ext cx="5207000" cy="3785652"/>
          </a:xfrm>
          <a:prstGeom prst="rect">
            <a:avLst/>
          </a:prstGeom>
          <a:noFill/>
          <a:ln w="9525">
            <a:noFill/>
            <a:miter lim="800000"/>
            <a:headEnd/>
            <a:tailEnd/>
          </a:ln>
        </p:spPr>
        <p:txBody>
          <a:bodyPr wrap="square" anchor="ctr">
            <a:spAutoFit/>
          </a:bodyPr>
          <a:lstStyle/>
          <a:p>
            <a:pPr marL="176213" indent="-176213" eaLnBrk="1" hangingPunct="1">
              <a:lnSpc>
                <a:spcPct val="125000"/>
              </a:lnSpc>
            </a:pPr>
            <a:r>
              <a:rPr lang="en-US" dirty="0" smtClean="0">
                <a:solidFill>
                  <a:prstClr val="black"/>
                </a:solidFill>
                <a:latin typeface="Calibri" pitchFamily="34" charset="0"/>
              </a:rPr>
              <a:t>Reed relay cards</a:t>
            </a:r>
          </a:p>
          <a:p>
            <a:pPr marL="176213" indent="-176213" eaLnBrk="1" hangingPunct="1">
              <a:lnSpc>
                <a:spcPct val="125000"/>
              </a:lnSpc>
            </a:pPr>
            <a:r>
              <a:rPr lang="en-US" b="0" dirty="0" smtClean="0">
                <a:solidFill>
                  <a:prstClr val="black"/>
                </a:solidFill>
                <a:latin typeface="Calibri" pitchFamily="34" charset="0"/>
              </a:rPr>
              <a:t>0.3 A: 4x86, 8x46, 16x22 cards available</a:t>
            </a:r>
          </a:p>
          <a:p>
            <a:pPr marL="176213" indent="-176213" eaLnBrk="1" hangingPunct="1">
              <a:lnSpc>
                <a:spcPct val="125000"/>
              </a:lnSpc>
            </a:pPr>
            <a:r>
              <a:rPr lang="en-US" b="0" dirty="0" smtClean="0">
                <a:solidFill>
                  <a:prstClr val="black"/>
                </a:solidFill>
                <a:latin typeface="Calibri" pitchFamily="34" charset="0"/>
              </a:rPr>
              <a:t>1 A: 4x43, 8x21, 16x9, 4x21 (2-wire), 8x9 (2-wire) cards available</a:t>
            </a:r>
          </a:p>
          <a:p>
            <a:pPr marL="176213" indent="-176213" eaLnBrk="1" hangingPunct="1">
              <a:lnSpc>
                <a:spcPct val="125000"/>
              </a:lnSpc>
            </a:pPr>
            <a:r>
              <a:rPr lang="en-US" b="0" dirty="0" smtClean="0">
                <a:solidFill>
                  <a:prstClr val="black"/>
                </a:solidFill>
                <a:latin typeface="Calibri" pitchFamily="34" charset="0"/>
              </a:rPr>
              <a:t>2 A: 4x71 (2-wire), 8x34 (2-wire)</a:t>
            </a:r>
          </a:p>
          <a:p>
            <a:pPr marL="176213" indent="-176213" eaLnBrk="1" hangingPunct="1">
              <a:lnSpc>
                <a:spcPct val="125000"/>
              </a:lnSpc>
            </a:pPr>
            <a:r>
              <a:rPr lang="en-US" b="0" dirty="0" smtClean="0">
                <a:solidFill>
                  <a:prstClr val="black"/>
                </a:solidFill>
                <a:latin typeface="Calibri" pitchFamily="34" charset="0"/>
              </a:rPr>
              <a:t>More cards in development!</a:t>
            </a:r>
          </a:p>
          <a:p>
            <a:pPr marL="176213" indent="-176213" eaLnBrk="1" hangingPunct="1">
              <a:lnSpc>
                <a:spcPct val="125000"/>
              </a:lnSpc>
            </a:pPr>
            <a:endParaRPr lang="en-US" b="0" dirty="0" smtClean="0">
              <a:solidFill>
                <a:prstClr val="black"/>
              </a:solidFill>
              <a:latin typeface="Calibri" pitchFamily="34" charset="0"/>
            </a:endParaRPr>
          </a:p>
          <a:p>
            <a:pPr marL="176213" indent="-176213" eaLnBrk="1" hangingPunct="1">
              <a:lnSpc>
                <a:spcPct val="125000"/>
              </a:lnSpc>
            </a:pPr>
            <a:r>
              <a:rPr lang="en-US" b="0" dirty="0" smtClean="0">
                <a:solidFill>
                  <a:prstClr val="black"/>
                </a:solidFill>
                <a:latin typeface="Calibri" pitchFamily="34" charset="0"/>
              </a:rPr>
              <a:t>*2 A modules require 2 slots</a:t>
            </a:r>
          </a:p>
        </p:txBody>
      </p:sp>
      <p:pic>
        <p:nvPicPr>
          <p:cNvPr id="19465" name="Picture 9"/>
          <p:cNvPicPr>
            <a:picLocks noChangeAspect="1" noChangeArrowheads="1"/>
          </p:cNvPicPr>
          <p:nvPr/>
        </p:nvPicPr>
        <p:blipFill>
          <a:blip r:embed="rId11" cstate="print"/>
          <a:srcRect b="9574"/>
          <a:stretch>
            <a:fillRect/>
          </a:stretch>
        </p:blipFill>
        <p:spPr bwMode="auto">
          <a:xfrm>
            <a:off x="439738" y="3304043"/>
            <a:ext cx="2784475" cy="2833687"/>
          </a:xfrm>
          <a:prstGeom prst="rect">
            <a:avLst/>
          </a:prstGeom>
          <a:noFill/>
          <a:ln w="9525">
            <a:noFill/>
            <a:miter lim="800000"/>
            <a:headEnd/>
            <a:tailEnd/>
          </a:ln>
        </p:spPr>
      </p:pic>
      <p:sp>
        <p:nvSpPr>
          <p:cNvPr id="6154" name="Title 1"/>
          <p:cNvSpPr>
            <a:spLocks noGrp="1"/>
          </p:cNvSpPr>
          <p:nvPr>
            <p:ph type="title"/>
          </p:nvPr>
        </p:nvSpPr>
        <p:spPr>
          <a:xfrm>
            <a:off x="0" y="0"/>
            <a:ext cx="7772400" cy="1143000"/>
          </a:xfrm>
          <a:noFill/>
          <a:ln w="9525">
            <a:noFill/>
            <a:miter lim="800000"/>
            <a:headEnd/>
            <a:tailEnd/>
          </a:ln>
        </p:spPr>
        <p:txBody>
          <a:bodyPr vert="horz" wrap="square" lIns="91440" tIns="45720" rIns="91440" bIns="45720" numCol="1" anchor="ctr" anchorCtr="0" compatLnSpc="1">
            <a:prstTxWarp prst="textNoShape">
              <a:avLst/>
            </a:prstTxWarp>
          </a:bodyPr>
          <a:lstStyle/>
          <a:p>
            <a:pPr eaLnBrk="1" hangingPunct="1"/>
            <a:r>
              <a:rPr lang="en-US" b="1" dirty="0" smtClean="0">
                <a:solidFill>
                  <a:srgbClr val="065FA3"/>
                </a:solidFill>
              </a:rPr>
              <a:t>Components of the NI </a:t>
            </a:r>
            <a:r>
              <a:rPr lang="en-US" b="1" dirty="0" err="1" smtClean="0">
                <a:solidFill>
                  <a:srgbClr val="065FA3"/>
                </a:solidFill>
              </a:rPr>
              <a:t>SwitchBlock</a:t>
            </a:r>
            <a:endParaRPr lang="en-US" b="1" dirty="0" smtClean="0">
              <a:solidFill>
                <a:srgbClr val="065FA3"/>
              </a:solidFill>
            </a:endParaRPr>
          </a:p>
        </p:txBody>
      </p:sp>
      <p:pic>
        <p:nvPicPr>
          <p:cNvPr id="72" name="Picture 9"/>
          <p:cNvPicPr>
            <a:picLocks noChangeAspect="1" noChangeArrowheads="1"/>
          </p:cNvPicPr>
          <p:nvPr/>
        </p:nvPicPr>
        <p:blipFill>
          <a:blip r:embed="rId11" cstate="print"/>
          <a:srcRect l="86748" r="-7332" b="18085"/>
          <a:stretch>
            <a:fillRect/>
          </a:stretch>
        </p:blipFill>
        <p:spPr bwMode="auto">
          <a:xfrm>
            <a:off x="2855913" y="3304043"/>
            <a:ext cx="573087" cy="2566987"/>
          </a:xfrm>
          <a:prstGeom prst="rect">
            <a:avLst/>
          </a:prstGeom>
          <a:solidFill>
            <a:schemeClr val="bg1"/>
          </a:solidFill>
          <a:ln w="9525">
            <a:noFill/>
            <a:miter lim="800000"/>
            <a:headEnd/>
            <a:tailEnd/>
          </a:ln>
        </p:spPr>
      </p:pic>
      <p:grpSp>
        <p:nvGrpSpPr>
          <p:cNvPr id="11" name="Group 68"/>
          <p:cNvGrpSpPr>
            <a:grpSpLocks/>
          </p:cNvGrpSpPr>
          <p:nvPr/>
        </p:nvGrpSpPr>
        <p:grpSpPr bwMode="auto">
          <a:xfrm>
            <a:off x="584200" y="3705680"/>
            <a:ext cx="1295400" cy="2009775"/>
            <a:chOff x="267517" y="4095750"/>
            <a:chExt cx="1294584" cy="2009775"/>
          </a:xfrm>
        </p:grpSpPr>
        <p:grpSp>
          <p:nvGrpSpPr>
            <p:cNvPr id="12" name="Group 59"/>
            <p:cNvGrpSpPr>
              <a:grpSpLocks/>
            </p:cNvGrpSpPr>
            <p:nvPr/>
          </p:nvGrpSpPr>
          <p:grpSpPr bwMode="auto">
            <a:xfrm>
              <a:off x="267517" y="4095750"/>
              <a:ext cx="1294584" cy="2009775"/>
              <a:chOff x="1334303" y="4057649"/>
              <a:chExt cx="1420107" cy="2163973"/>
            </a:xfrm>
          </p:grpSpPr>
          <p:sp>
            <p:nvSpPr>
              <p:cNvPr id="61" name="Rectangle 60"/>
              <p:cNvSpPr/>
              <p:nvPr/>
            </p:nvSpPr>
            <p:spPr>
              <a:xfrm>
                <a:off x="1442203" y="4177300"/>
                <a:ext cx="1186903" cy="1922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pic>
            <p:nvPicPr>
              <p:cNvPr id="6192" name="Picture 4" descr="http://dam.natinst.com/MediaPortal/PreviewImage.asp?type=4&amp;repoid=%7bC8B63B66-86AE-49B3-B388-0A4A899B2B03%7d&amp;version=4&amp;validate=BYSDYTBGXW&amp;md=6-10-20103-04-04PM"/>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1334303" y="4057649"/>
                <a:ext cx="1420107" cy="2163973"/>
              </a:xfrm>
              <a:prstGeom prst="rect">
                <a:avLst/>
              </a:prstGeom>
              <a:noFill/>
              <a:ln w="9525">
                <a:noFill/>
                <a:miter lim="800000"/>
                <a:headEnd/>
                <a:tailEnd/>
              </a:ln>
            </p:spPr>
          </p:pic>
        </p:grpSp>
        <p:pic>
          <p:nvPicPr>
            <p:cNvPr id="6185" name="Picture 3"/>
            <p:cNvPicPr>
              <a:picLocks noChangeAspect="1" noChangeArrowheads="1"/>
            </p:cNvPicPr>
            <p:nvPr/>
          </p:nvPicPr>
          <p:blipFill>
            <a:blip r:embed="rId13" cstate="print"/>
            <a:srcRect l="23833" t="2605" r="21214" b="3091"/>
            <a:stretch>
              <a:fillRect/>
            </a:stretch>
          </p:blipFill>
          <p:spPr bwMode="auto">
            <a:xfrm>
              <a:off x="1264628" y="4335834"/>
              <a:ext cx="180681" cy="1543228"/>
            </a:xfrm>
            <a:prstGeom prst="rect">
              <a:avLst/>
            </a:prstGeom>
            <a:noFill/>
            <a:ln w="9525">
              <a:noFill/>
              <a:miter lim="800000"/>
              <a:headEnd/>
              <a:tailEnd/>
            </a:ln>
          </p:spPr>
        </p:pic>
        <p:pic>
          <p:nvPicPr>
            <p:cNvPr id="6186" name="Picture 3"/>
            <p:cNvPicPr>
              <a:picLocks noChangeAspect="1" noChangeArrowheads="1"/>
            </p:cNvPicPr>
            <p:nvPr/>
          </p:nvPicPr>
          <p:blipFill>
            <a:blip r:embed="rId13" cstate="print"/>
            <a:srcRect l="23833" t="2605" r="21214" b="3091"/>
            <a:stretch>
              <a:fillRect/>
            </a:stretch>
          </p:blipFill>
          <p:spPr bwMode="auto">
            <a:xfrm>
              <a:off x="1081736" y="4335834"/>
              <a:ext cx="180681" cy="1543228"/>
            </a:xfrm>
            <a:prstGeom prst="rect">
              <a:avLst/>
            </a:prstGeom>
            <a:noFill/>
            <a:ln w="9525">
              <a:noFill/>
              <a:miter lim="800000"/>
              <a:headEnd/>
              <a:tailEnd/>
            </a:ln>
          </p:spPr>
        </p:pic>
        <p:pic>
          <p:nvPicPr>
            <p:cNvPr id="6187" name="Picture 3"/>
            <p:cNvPicPr>
              <a:picLocks noChangeAspect="1" noChangeArrowheads="1"/>
            </p:cNvPicPr>
            <p:nvPr/>
          </p:nvPicPr>
          <p:blipFill>
            <a:blip r:embed="rId13" cstate="print"/>
            <a:srcRect l="23833" t="2605" r="21214" b="3091"/>
            <a:stretch>
              <a:fillRect/>
            </a:stretch>
          </p:blipFill>
          <p:spPr bwMode="auto">
            <a:xfrm>
              <a:off x="898841" y="4335834"/>
              <a:ext cx="180681" cy="1543228"/>
            </a:xfrm>
            <a:prstGeom prst="rect">
              <a:avLst/>
            </a:prstGeom>
            <a:noFill/>
            <a:ln w="9525">
              <a:noFill/>
              <a:miter lim="800000"/>
              <a:headEnd/>
              <a:tailEnd/>
            </a:ln>
          </p:spPr>
        </p:pic>
        <p:pic>
          <p:nvPicPr>
            <p:cNvPr id="6188" name="Picture 3"/>
            <p:cNvPicPr>
              <a:picLocks noChangeAspect="1" noChangeArrowheads="1"/>
            </p:cNvPicPr>
            <p:nvPr/>
          </p:nvPicPr>
          <p:blipFill>
            <a:blip r:embed="rId13" cstate="print"/>
            <a:srcRect l="23833" t="2605" r="21214" b="3091"/>
            <a:stretch>
              <a:fillRect/>
            </a:stretch>
          </p:blipFill>
          <p:spPr bwMode="auto">
            <a:xfrm>
              <a:off x="715948" y="4335834"/>
              <a:ext cx="180681" cy="1543228"/>
            </a:xfrm>
            <a:prstGeom prst="rect">
              <a:avLst/>
            </a:prstGeom>
            <a:noFill/>
            <a:ln w="9525">
              <a:noFill/>
              <a:miter lim="800000"/>
              <a:headEnd/>
              <a:tailEnd/>
            </a:ln>
          </p:spPr>
        </p:pic>
        <p:pic>
          <p:nvPicPr>
            <p:cNvPr id="6189" name="Picture 3"/>
            <p:cNvPicPr>
              <a:picLocks noChangeAspect="1" noChangeArrowheads="1"/>
            </p:cNvPicPr>
            <p:nvPr/>
          </p:nvPicPr>
          <p:blipFill>
            <a:blip r:embed="rId13" cstate="print"/>
            <a:srcRect l="23833" t="2605" r="21214" b="3091"/>
            <a:stretch>
              <a:fillRect/>
            </a:stretch>
          </p:blipFill>
          <p:spPr bwMode="auto">
            <a:xfrm>
              <a:off x="550145" y="4335834"/>
              <a:ext cx="180681" cy="1543228"/>
            </a:xfrm>
            <a:prstGeom prst="rect">
              <a:avLst/>
            </a:prstGeom>
            <a:noFill/>
            <a:ln w="9525">
              <a:noFill/>
              <a:miter lim="800000"/>
              <a:headEnd/>
              <a:tailEnd/>
            </a:ln>
          </p:spPr>
        </p:pic>
        <p:pic>
          <p:nvPicPr>
            <p:cNvPr id="6190" name="Picture 3"/>
            <p:cNvPicPr>
              <a:picLocks noChangeAspect="1" noChangeArrowheads="1"/>
            </p:cNvPicPr>
            <p:nvPr/>
          </p:nvPicPr>
          <p:blipFill>
            <a:blip r:embed="rId13" cstate="print"/>
            <a:srcRect l="23833" t="2605" r="21214" b="3091"/>
            <a:stretch>
              <a:fillRect/>
            </a:stretch>
          </p:blipFill>
          <p:spPr bwMode="auto">
            <a:xfrm>
              <a:off x="377083" y="4335834"/>
              <a:ext cx="180681" cy="1543228"/>
            </a:xfrm>
            <a:prstGeom prst="rect">
              <a:avLst/>
            </a:prstGeom>
            <a:noFill/>
            <a:ln w="9525">
              <a:noFill/>
              <a:miter lim="800000"/>
              <a:headEnd/>
              <a:tailEnd/>
            </a:ln>
          </p:spPr>
        </p:pic>
      </p:grpSp>
      <p:pic>
        <p:nvPicPr>
          <p:cNvPr id="19467" name="Picture 11" descr="http://dam.natinst.com/MediaPortal/PreviewImage.asp?type=4&amp;repoid=%7b774D2ED3-B268-4EBB-8A34-93177839EF2F%7d&amp;version=3&amp;validate=FDWHDXFKCB&amp;md=6-10-20103-04-18PM"/>
          <p:cNvPicPr>
            <a:picLocks noChangeAspect="1" noChangeArrowheads="1"/>
          </p:cNvPicPr>
          <p:nvPr>
            <p:custDataLst>
              <p:tags r:id="rId5"/>
            </p:custDataLst>
          </p:nvPr>
        </p:nvPicPr>
        <p:blipFill>
          <a:blip r:embed="rId14" cstate="print">
            <a:clrChange>
              <a:clrFrom>
                <a:srgbClr val="FFFFFF"/>
              </a:clrFrom>
              <a:clrTo>
                <a:srgbClr val="FFFFFF">
                  <a:alpha val="0"/>
                </a:srgbClr>
              </a:clrTo>
            </a:clrChange>
          </a:blip>
          <a:srcRect/>
          <a:stretch>
            <a:fillRect/>
          </a:stretch>
        </p:blipFill>
        <p:spPr bwMode="auto">
          <a:xfrm>
            <a:off x="-2324142" y="6409510"/>
            <a:ext cx="2909612" cy="1136567"/>
          </a:xfrm>
          <a:prstGeom prst="rect">
            <a:avLst/>
          </a:prstGeom>
          <a:noFill/>
          <a:scene3d>
            <a:camera prst="orthographicFront">
              <a:rot lat="1197695" lon="17692825" rev="21598714"/>
            </a:camera>
            <a:lightRig rig="threePt" dir="t"/>
          </a:scene3d>
        </p:spPr>
      </p:pic>
      <p:grpSp>
        <p:nvGrpSpPr>
          <p:cNvPr id="13" name="Group 52"/>
          <p:cNvGrpSpPr>
            <a:grpSpLocks/>
          </p:cNvGrpSpPr>
          <p:nvPr/>
        </p:nvGrpSpPr>
        <p:grpSpPr bwMode="auto">
          <a:xfrm>
            <a:off x="1687513" y="3699330"/>
            <a:ext cx="1293812" cy="2009775"/>
            <a:chOff x="1334303" y="4057649"/>
            <a:chExt cx="1420107" cy="2163973"/>
          </a:xfrm>
        </p:grpSpPr>
        <p:sp>
          <p:nvSpPr>
            <p:cNvPr id="52" name="Rectangle 51"/>
            <p:cNvSpPr/>
            <p:nvPr/>
          </p:nvSpPr>
          <p:spPr>
            <a:xfrm>
              <a:off x="1442336" y="4177300"/>
              <a:ext cx="1186617" cy="19229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pic>
          <p:nvPicPr>
            <p:cNvPr id="6183" name="Picture 4" descr="http://dam.natinst.com/MediaPortal/PreviewImage.asp?type=4&amp;repoid=%7bC8B63B66-86AE-49B3-B388-0A4A899B2B03%7d&amp;version=4&amp;validate=BYSDYTBGXW&amp;md=6-10-20103-04-04PM"/>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1334303" y="4057649"/>
              <a:ext cx="1420107" cy="2163973"/>
            </a:xfrm>
            <a:prstGeom prst="rect">
              <a:avLst/>
            </a:prstGeom>
            <a:noFill/>
            <a:ln w="9525">
              <a:noFill/>
              <a:miter lim="800000"/>
              <a:headEnd/>
              <a:tailEnd/>
            </a:ln>
          </p:spPr>
        </p:pic>
      </p:grpSp>
      <p:pic>
        <p:nvPicPr>
          <p:cNvPr id="54" name="Picture 3"/>
          <p:cNvPicPr>
            <a:picLocks noChangeAspect="1" noChangeArrowheads="1"/>
          </p:cNvPicPr>
          <p:nvPr/>
        </p:nvPicPr>
        <p:blipFill>
          <a:blip r:embed="rId13" cstate="print"/>
          <a:srcRect l="23833" t="2605" r="21214" b="3091"/>
          <a:stretch>
            <a:fillRect/>
          </a:stretch>
        </p:blipFill>
        <p:spPr bwMode="auto">
          <a:xfrm>
            <a:off x="2684463" y="3939043"/>
            <a:ext cx="179387" cy="1543050"/>
          </a:xfrm>
          <a:prstGeom prst="rect">
            <a:avLst/>
          </a:prstGeom>
          <a:noFill/>
          <a:ln w="9525">
            <a:noFill/>
            <a:miter lim="800000"/>
            <a:headEnd/>
            <a:tailEnd/>
          </a:ln>
        </p:spPr>
      </p:pic>
      <p:pic>
        <p:nvPicPr>
          <p:cNvPr id="55" name="Picture 3"/>
          <p:cNvPicPr>
            <a:picLocks noChangeAspect="1" noChangeArrowheads="1"/>
          </p:cNvPicPr>
          <p:nvPr/>
        </p:nvPicPr>
        <p:blipFill>
          <a:blip r:embed="rId13" cstate="print"/>
          <a:srcRect l="23833" t="2605" r="21214" b="3091"/>
          <a:stretch>
            <a:fillRect/>
          </a:stretch>
        </p:blipFill>
        <p:spPr bwMode="auto">
          <a:xfrm>
            <a:off x="2500313" y="3939043"/>
            <a:ext cx="180975" cy="1543050"/>
          </a:xfrm>
          <a:prstGeom prst="rect">
            <a:avLst/>
          </a:prstGeom>
          <a:noFill/>
          <a:ln w="9525">
            <a:noFill/>
            <a:miter lim="800000"/>
            <a:headEnd/>
            <a:tailEnd/>
          </a:ln>
        </p:spPr>
      </p:pic>
      <p:pic>
        <p:nvPicPr>
          <p:cNvPr id="56" name="Picture 3"/>
          <p:cNvPicPr>
            <a:picLocks noChangeAspect="1" noChangeArrowheads="1"/>
          </p:cNvPicPr>
          <p:nvPr/>
        </p:nvPicPr>
        <p:blipFill>
          <a:blip r:embed="rId13" cstate="print"/>
          <a:srcRect l="23833" t="2605" r="21214" b="3091"/>
          <a:stretch>
            <a:fillRect/>
          </a:stretch>
        </p:blipFill>
        <p:spPr bwMode="auto">
          <a:xfrm>
            <a:off x="2317750" y="3939043"/>
            <a:ext cx="180975" cy="1543050"/>
          </a:xfrm>
          <a:prstGeom prst="rect">
            <a:avLst/>
          </a:prstGeom>
          <a:noFill/>
          <a:ln w="9525">
            <a:noFill/>
            <a:miter lim="800000"/>
            <a:headEnd/>
            <a:tailEnd/>
          </a:ln>
        </p:spPr>
      </p:pic>
      <p:pic>
        <p:nvPicPr>
          <p:cNvPr id="57" name="Picture 3"/>
          <p:cNvPicPr>
            <a:picLocks noChangeAspect="1" noChangeArrowheads="1"/>
          </p:cNvPicPr>
          <p:nvPr/>
        </p:nvPicPr>
        <p:blipFill>
          <a:blip r:embed="rId13" cstate="print"/>
          <a:srcRect l="23833" t="2605" r="21214" b="3091"/>
          <a:stretch>
            <a:fillRect/>
          </a:stretch>
        </p:blipFill>
        <p:spPr bwMode="auto">
          <a:xfrm>
            <a:off x="2135188" y="3939043"/>
            <a:ext cx="180975" cy="1543050"/>
          </a:xfrm>
          <a:prstGeom prst="rect">
            <a:avLst/>
          </a:prstGeom>
          <a:noFill/>
          <a:ln w="9525">
            <a:noFill/>
            <a:miter lim="800000"/>
            <a:headEnd/>
            <a:tailEnd/>
          </a:ln>
        </p:spPr>
      </p:pic>
      <p:pic>
        <p:nvPicPr>
          <p:cNvPr id="58" name="Picture 3"/>
          <p:cNvPicPr>
            <a:picLocks noChangeAspect="1" noChangeArrowheads="1"/>
          </p:cNvPicPr>
          <p:nvPr/>
        </p:nvPicPr>
        <p:blipFill>
          <a:blip r:embed="rId13" cstate="print"/>
          <a:srcRect l="23833" t="2605" r="21214" b="3091"/>
          <a:stretch>
            <a:fillRect/>
          </a:stretch>
        </p:blipFill>
        <p:spPr bwMode="auto">
          <a:xfrm>
            <a:off x="1970088" y="3939043"/>
            <a:ext cx="179387" cy="1543050"/>
          </a:xfrm>
          <a:prstGeom prst="rect">
            <a:avLst/>
          </a:prstGeom>
          <a:noFill/>
          <a:ln w="9525">
            <a:noFill/>
            <a:miter lim="800000"/>
            <a:headEnd/>
            <a:tailEnd/>
          </a:ln>
        </p:spPr>
      </p:pic>
      <p:pic>
        <p:nvPicPr>
          <p:cNvPr id="59" name="Picture 3"/>
          <p:cNvPicPr>
            <a:picLocks noChangeAspect="1" noChangeArrowheads="1"/>
          </p:cNvPicPr>
          <p:nvPr/>
        </p:nvPicPr>
        <p:blipFill>
          <a:blip r:embed="rId13" cstate="print"/>
          <a:srcRect l="23833" t="2605" r="21214" b="3091"/>
          <a:stretch>
            <a:fillRect/>
          </a:stretch>
        </p:blipFill>
        <p:spPr bwMode="auto">
          <a:xfrm>
            <a:off x="1797050" y="3939043"/>
            <a:ext cx="179388" cy="1543050"/>
          </a:xfrm>
          <a:prstGeom prst="rect">
            <a:avLst/>
          </a:prstGeom>
          <a:noFill/>
          <a:ln w="9525">
            <a:noFill/>
            <a:miter lim="800000"/>
            <a:headEnd/>
            <a:tailEnd/>
          </a:ln>
        </p:spPr>
      </p:pic>
      <p:pic>
        <p:nvPicPr>
          <p:cNvPr id="73" name="Picture 9"/>
          <p:cNvPicPr>
            <a:picLocks noChangeAspect="1" noChangeArrowheads="1"/>
          </p:cNvPicPr>
          <p:nvPr/>
        </p:nvPicPr>
        <p:blipFill>
          <a:blip r:embed="rId11" cstate="print"/>
          <a:srcRect l="65443" b="83893"/>
          <a:stretch>
            <a:fillRect/>
          </a:stretch>
        </p:blipFill>
        <p:spPr bwMode="auto">
          <a:xfrm>
            <a:off x="2262188" y="3304043"/>
            <a:ext cx="962025" cy="504825"/>
          </a:xfrm>
          <a:prstGeom prst="rect">
            <a:avLst/>
          </a:prstGeom>
          <a:noFill/>
          <a:ln w="9525">
            <a:noFill/>
            <a:miter lim="800000"/>
            <a:headEnd/>
            <a:tailEnd/>
          </a:ln>
        </p:spPr>
      </p:pic>
      <p:grpSp>
        <p:nvGrpSpPr>
          <p:cNvPr id="14" name="Group 87"/>
          <p:cNvGrpSpPr>
            <a:grpSpLocks/>
          </p:cNvGrpSpPr>
          <p:nvPr/>
        </p:nvGrpSpPr>
        <p:grpSpPr bwMode="auto">
          <a:xfrm>
            <a:off x="303213" y="3361193"/>
            <a:ext cx="2538412" cy="1447800"/>
            <a:chOff x="93624" y="3738880"/>
            <a:chExt cx="2537815" cy="1447441"/>
          </a:xfrm>
        </p:grpSpPr>
        <p:sp>
          <p:nvSpPr>
            <p:cNvPr id="74" name="Left-Right Arrow 73"/>
            <p:cNvSpPr/>
            <p:nvPr/>
          </p:nvSpPr>
          <p:spPr>
            <a:xfrm>
              <a:off x="1637898" y="4038843"/>
              <a:ext cx="993541" cy="777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sp>
          <p:nvSpPr>
            <p:cNvPr id="6171" name="TextBox 74"/>
            <p:cNvSpPr txBox="1">
              <a:spLocks noChangeArrowheads="1"/>
            </p:cNvSpPr>
            <p:nvPr/>
          </p:nvSpPr>
          <p:spPr bwMode="auto">
            <a:xfrm>
              <a:off x="1635760" y="3738880"/>
              <a:ext cx="956544" cy="307777"/>
            </a:xfrm>
            <a:prstGeom prst="rect">
              <a:avLst/>
            </a:prstGeom>
            <a:noFill/>
            <a:ln w="9525">
              <a:noFill/>
              <a:miter lim="800000"/>
              <a:headEnd/>
              <a:tailEnd/>
            </a:ln>
          </p:spPr>
          <p:txBody>
            <a:bodyPr wrap="none">
              <a:spAutoFit/>
            </a:bodyPr>
            <a:lstStyle/>
            <a:p>
              <a:pPr eaLnBrk="1" hangingPunct="1"/>
              <a:r>
                <a:rPr lang="en-US" sz="1400" smtClean="0">
                  <a:solidFill>
                    <a:prstClr val="black"/>
                  </a:solidFill>
                  <a:latin typeface="Calibri" pitchFamily="34" charset="0"/>
                </a:rPr>
                <a:t>4 PXI Slots</a:t>
              </a:r>
            </a:p>
          </p:txBody>
        </p:sp>
        <p:sp>
          <p:nvSpPr>
            <p:cNvPr id="6172" name="TextBox 75"/>
            <p:cNvSpPr txBox="1">
              <a:spLocks noChangeArrowheads="1"/>
            </p:cNvSpPr>
            <p:nvPr/>
          </p:nvSpPr>
          <p:spPr bwMode="auto">
            <a:xfrm>
              <a:off x="93624" y="4538980"/>
              <a:ext cx="1500667" cy="307777"/>
            </a:xfrm>
            <a:prstGeom prst="rect">
              <a:avLst/>
            </a:prstGeom>
            <a:noFill/>
            <a:ln w="9525">
              <a:noFill/>
              <a:miter lim="800000"/>
              <a:headEnd/>
              <a:tailEnd/>
            </a:ln>
          </p:spPr>
          <p:txBody>
            <a:bodyPr wrap="none">
              <a:spAutoFit/>
            </a:bodyPr>
            <a:lstStyle/>
            <a:p>
              <a:pPr eaLnBrk="1" hangingPunct="1"/>
              <a:r>
                <a:rPr lang="en-US" sz="1400" smtClean="0">
                  <a:solidFill>
                    <a:prstClr val="black"/>
                  </a:solidFill>
                  <a:latin typeface="Calibri" pitchFamily="34" charset="0"/>
                </a:rPr>
                <a:t>6 Relay Card Slots</a:t>
              </a:r>
            </a:p>
          </p:txBody>
        </p:sp>
        <p:grpSp>
          <p:nvGrpSpPr>
            <p:cNvPr id="15" name="Group 76"/>
            <p:cNvGrpSpPr>
              <a:grpSpLocks/>
            </p:cNvGrpSpPr>
            <p:nvPr/>
          </p:nvGrpSpPr>
          <p:grpSpPr bwMode="auto">
            <a:xfrm flipV="1">
              <a:off x="1665433" y="4996178"/>
              <a:ext cx="890442" cy="190143"/>
              <a:chOff x="4119073" y="4609744"/>
              <a:chExt cx="607464" cy="914400"/>
            </a:xfrm>
          </p:grpSpPr>
          <p:cxnSp>
            <p:nvCxnSpPr>
              <p:cNvPr id="78" name="Straight Connector 77"/>
              <p:cNvCxnSpPr/>
              <p:nvPr/>
            </p:nvCxnSpPr>
            <p:spPr>
              <a:xfrm rot="16200000">
                <a:off x="3660750"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16200000">
                <a:off x="3782018"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16200000">
                <a:off x="3903285"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16200000">
                <a:off x="4025635"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16200000">
                <a:off x="4146903"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16200000">
                <a:off x="4268170"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cxnSp>
          <p:nvCxnSpPr>
            <p:cNvPr id="84" name="Straight Connector 83"/>
            <p:cNvCxnSpPr/>
            <p:nvPr/>
          </p:nvCxnSpPr>
          <p:spPr>
            <a:xfrm>
              <a:off x="1128431" y="4995868"/>
              <a:ext cx="14300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flipH="1" flipV="1">
              <a:off x="1052249" y="4919687"/>
              <a:ext cx="15236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2" name="Rectangle 41"/>
          <p:cNvSpPr>
            <a:spLocks noChangeArrowheads="1"/>
          </p:cNvSpPr>
          <p:nvPr/>
        </p:nvSpPr>
        <p:spPr bwMode="auto">
          <a:xfrm>
            <a:off x="4114800" y="3822249"/>
            <a:ext cx="4800600" cy="1938338"/>
          </a:xfrm>
          <a:prstGeom prst="rect">
            <a:avLst/>
          </a:prstGeom>
          <a:noFill/>
          <a:ln w="9525">
            <a:noFill/>
            <a:miter lim="800000"/>
            <a:headEnd/>
            <a:tailEnd/>
          </a:ln>
        </p:spPr>
        <p:txBody>
          <a:bodyPr anchor="ctr">
            <a:spAutoFit/>
          </a:bodyPr>
          <a:lstStyle/>
          <a:p>
            <a:pPr marL="176213" indent="-176213" eaLnBrk="1" hangingPunct="1">
              <a:lnSpc>
                <a:spcPct val="125000"/>
              </a:lnSpc>
            </a:pPr>
            <a:r>
              <a:rPr lang="en-US" b="0" dirty="0" smtClean="0">
                <a:solidFill>
                  <a:prstClr val="black"/>
                </a:solidFill>
                <a:latin typeface="Calibri" pitchFamily="34" charset="0"/>
              </a:rPr>
              <a:t>Fits in between carriers</a:t>
            </a:r>
          </a:p>
          <a:p>
            <a:pPr marL="176213" indent="-176213" eaLnBrk="1" hangingPunct="1">
              <a:lnSpc>
                <a:spcPct val="125000"/>
              </a:lnSpc>
            </a:pPr>
            <a:r>
              <a:rPr lang="en-US" b="0" dirty="0" smtClean="0">
                <a:solidFill>
                  <a:prstClr val="black"/>
                </a:solidFill>
                <a:latin typeface="Calibri" pitchFamily="34" charset="0"/>
              </a:rPr>
              <a:t>Extends analog bus lines</a:t>
            </a:r>
          </a:p>
          <a:p>
            <a:pPr marL="176213" indent="-176213" eaLnBrk="1" hangingPunct="1">
              <a:lnSpc>
                <a:spcPct val="125000"/>
              </a:lnSpc>
            </a:pPr>
            <a:r>
              <a:rPr lang="en-US" b="0" dirty="0" smtClean="0">
                <a:solidFill>
                  <a:prstClr val="black"/>
                </a:solidFill>
                <a:latin typeface="Calibri" pitchFamily="34" charset="0"/>
              </a:rPr>
              <a:t>Connect multiple carriers together</a:t>
            </a:r>
          </a:p>
        </p:txBody>
      </p:sp>
      <p:sp>
        <p:nvSpPr>
          <p:cNvPr id="60" name="Left-Right Arrow 59"/>
          <p:cNvSpPr/>
          <p:nvPr/>
        </p:nvSpPr>
        <p:spPr bwMode="auto">
          <a:xfrm flipV="1">
            <a:off x="1801813" y="4956630"/>
            <a:ext cx="1077912" cy="241300"/>
          </a:xfrm>
          <a:prstGeom prst="leftRightArrow">
            <a:avLst/>
          </a:prstGeom>
          <a:solidFill>
            <a:srgbClr val="FF0000">
              <a:alpha val="88000"/>
            </a:srgbClr>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sp>
        <p:nvSpPr>
          <p:cNvPr id="10" name="Rectangle 9"/>
          <p:cNvSpPr>
            <a:spLocks noChangeArrowheads="1"/>
          </p:cNvSpPr>
          <p:nvPr/>
        </p:nvSpPr>
        <p:spPr bwMode="auto">
          <a:xfrm>
            <a:off x="1855788" y="4932818"/>
            <a:ext cx="936625" cy="269875"/>
          </a:xfrm>
          <a:prstGeom prst="rect">
            <a:avLst/>
          </a:prstGeom>
          <a:noFill/>
          <a:ln w="9525">
            <a:noFill/>
            <a:miter lim="800000"/>
            <a:headEnd/>
            <a:tailEnd/>
          </a:ln>
        </p:spPr>
        <p:txBody>
          <a:bodyPr anchor="ctr">
            <a:spAutoFit/>
          </a:bodyPr>
          <a:lstStyle/>
          <a:p>
            <a:pPr marL="176213" indent="-176213" algn="ctr" eaLnBrk="1" hangingPunct="1">
              <a:lnSpc>
                <a:spcPct val="125000"/>
              </a:lnSpc>
            </a:pPr>
            <a:r>
              <a:rPr lang="en-US" sz="1000" smtClean="0">
                <a:solidFill>
                  <a:prstClr val="black"/>
                </a:solidFill>
                <a:latin typeface="Calibri" pitchFamily="34" charset="0"/>
              </a:rPr>
              <a:t>Analog Bus</a:t>
            </a:r>
          </a:p>
        </p:txBody>
      </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par>
                                <p:cTn id="8" presetID="9" presetClass="emph" presetSubtype="0" nodeType="withEffect">
                                  <p:stCondLst>
                                    <p:cond delay="0"/>
                                  </p:stCondLst>
                                  <p:childTnLst>
                                    <p:set>
                                      <p:cBhvr rctx="PPT">
                                        <p:cTn id="9" dur="indefinite"/>
                                        <p:tgtEl>
                                          <p:spTgt spid="9"/>
                                        </p:tgtEl>
                                        <p:attrNameLst>
                                          <p:attrName>style.opacity</p:attrName>
                                        </p:attrNameLst>
                                      </p:cBhvr>
                                      <p:to>
                                        <p:strVal val="0.25"/>
                                      </p:to>
                                    </p:set>
                                    <p:animEffect filter="image" prLst="opacity: 0.25">
                                      <p:cBhvr rctx="IE">
                                        <p:cTn id="10" dur="indefinite"/>
                                        <p:tgtEl>
                                          <p:spTgt spid="9"/>
                                        </p:tgtEl>
                                      </p:cBhvr>
                                    </p:animEffect>
                                  </p:childTnLst>
                                </p:cTn>
                              </p:par>
                              <p:par>
                                <p:cTn id="11" presetID="9" presetClass="emph" presetSubtype="0" nodeType="withEffect">
                                  <p:stCondLst>
                                    <p:cond delay="0"/>
                                  </p:stCondLst>
                                  <p:childTnLst>
                                    <p:set>
                                      <p:cBhvr rctx="PPT">
                                        <p:cTn id="12" dur="indefinite"/>
                                        <p:tgtEl>
                                          <p:spTgt spid="2"/>
                                        </p:tgtEl>
                                        <p:attrNameLst>
                                          <p:attrName>style.opacity</p:attrName>
                                        </p:attrNameLst>
                                      </p:cBhvr>
                                      <p:to>
                                        <p:strVal val="0.25"/>
                                      </p:to>
                                    </p:set>
                                    <p:animEffect filter="image" prLst="opacity: 0.25">
                                      <p:cBhvr rctx="IE">
                                        <p:cTn id="13" dur="indefinite"/>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2"/>
                                        </p:tgtEl>
                                        <p:attrNameLst>
                                          <p:attrName>style.opacity</p:attrName>
                                        </p:attrNameLst>
                                      </p:cBhvr>
                                      <p:to>
                                        <p:strVal val="1"/>
                                      </p:to>
                                    </p:set>
                                    <p:animEffect filter="image" prLst="opacity: 1">
                                      <p:cBhvr rctx="IE">
                                        <p:cTn id="18" dur="indefinite"/>
                                        <p:tgtEl>
                                          <p:spTgt spid="2"/>
                                        </p:tgtEl>
                                      </p:cBhvr>
                                    </p:animEffect>
                                  </p:childTnLst>
                                </p:cTn>
                              </p:par>
                              <p:par>
                                <p:cTn id="19" presetID="53"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mph" presetSubtype="0" nodeType="clickEffect">
                                  <p:stCondLst>
                                    <p:cond delay="0"/>
                                  </p:stCondLst>
                                  <p:childTnLst>
                                    <p:set>
                                      <p:cBhvr rctx="PPT">
                                        <p:cTn id="37" dur="indefinite"/>
                                        <p:tgtEl>
                                          <p:spTgt spid="2"/>
                                        </p:tgtEl>
                                        <p:attrNameLst>
                                          <p:attrName>style.opacity</p:attrName>
                                        </p:attrNameLst>
                                      </p:cBhvr>
                                      <p:to>
                                        <p:strVal val="0.25"/>
                                      </p:to>
                                    </p:set>
                                    <p:animEffect filter="image" prLst="opacity: 0.25">
                                      <p:cBhvr rctx="IE">
                                        <p:cTn id="38" dur="indefinite"/>
                                        <p:tgtEl>
                                          <p:spTgt spid="2"/>
                                        </p:tgtEl>
                                      </p:cBhvr>
                                    </p:animEffect>
                                  </p:childTnLst>
                                </p:cTn>
                              </p:par>
                              <p:par>
                                <p:cTn id="39" presetID="9" presetClass="emph" presetSubtype="0" nodeType="withEffect">
                                  <p:stCondLst>
                                    <p:cond delay="0"/>
                                  </p:stCondLst>
                                  <p:childTnLst>
                                    <p:set>
                                      <p:cBhvr rctx="PPT">
                                        <p:cTn id="40" dur="indefinite"/>
                                        <p:tgtEl>
                                          <p:spTgt spid="4"/>
                                        </p:tgtEl>
                                        <p:attrNameLst>
                                          <p:attrName>style.opacity</p:attrName>
                                        </p:attrNameLst>
                                      </p:cBhvr>
                                      <p:to>
                                        <p:strVal val="1"/>
                                      </p:to>
                                    </p:set>
                                    <p:animEffect filter="image" prLst="opacity: 1">
                                      <p:cBhvr rctx="IE">
                                        <p:cTn id="41" dur="indefinite"/>
                                        <p:tgtEl>
                                          <p:spTgt spid="4"/>
                                        </p:tgtEl>
                                      </p:cBhvr>
                                    </p:animEffect>
                                  </p:childTnLst>
                                </p:cTn>
                              </p:par>
                              <p:par>
                                <p:cTn id="42" presetID="10" presetClass="exit" presetSubtype="0" fill="hold" grpId="0" nodeType="with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60"/>
                                        </p:tgtEl>
                                      </p:cBhvr>
                                    </p:animEffect>
                                    <p:set>
                                      <p:cBhvr>
                                        <p:cTn id="47" dur="1" fill="hold">
                                          <p:stCondLst>
                                            <p:cond delay="499"/>
                                          </p:stCondLst>
                                        </p:cTn>
                                        <p:tgtEl>
                                          <p:spTgt spid="60"/>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
                                        </p:tgtEl>
                                      </p:cBhvr>
                                    </p:animEffect>
                                    <p:set>
                                      <p:cBhvr>
                                        <p:cTn id="50" dur="1" fill="hold">
                                          <p:stCondLst>
                                            <p:cond delay="499"/>
                                          </p:stCondLst>
                                        </p:cTn>
                                        <p:tgtEl>
                                          <p:spTgt spid="14"/>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23" presetClass="entr" presetSubtype="32" fill="hold" nodeType="withEffect">
                                  <p:stCondLst>
                                    <p:cond delay="200"/>
                                  </p:stCondLst>
                                  <p:childTnLst>
                                    <p:set>
                                      <p:cBhvr>
                                        <p:cTn id="56" dur="1" fill="hold">
                                          <p:stCondLst>
                                            <p:cond delay="0"/>
                                          </p:stCondLst>
                                        </p:cTn>
                                        <p:tgtEl>
                                          <p:spTgt spid="59"/>
                                        </p:tgtEl>
                                        <p:attrNameLst>
                                          <p:attrName>style.visibility</p:attrName>
                                        </p:attrNameLst>
                                      </p:cBhvr>
                                      <p:to>
                                        <p:strVal val="visible"/>
                                      </p:to>
                                    </p:set>
                                    <p:anim calcmode="lin" valueType="num">
                                      <p:cBhvr>
                                        <p:cTn id="57" dur="300" fill="hold"/>
                                        <p:tgtEl>
                                          <p:spTgt spid="59"/>
                                        </p:tgtEl>
                                        <p:attrNameLst>
                                          <p:attrName>ppt_w</p:attrName>
                                        </p:attrNameLst>
                                      </p:cBhvr>
                                      <p:tavLst>
                                        <p:tav tm="0">
                                          <p:val>
                                            <p:strVal val="4*#ppt_w"/>
                                          </p:val>
                                        </p:tav>
                                        <p:tav tm="100000">
                                          <p:val>
                                            <p:strVal val="#ppt_w"/>
                                          </p:val>
                                        </p:tav>
                                      </p:tavLst>
                                    </p:anim>
                                    <p:anim calcmode="lin" valueType="num">
                                      <p:cBhvr>
                                        <p:cTn id="58" dur="300" fill="hold"/>
                                        <p:tgtEl>
                                          <p:spTgt spid="59"/>
                                        </p:tgtEl>
                                        <p:attrNameLst>
                                          <p:attrName>ppt_h</p:attrName>
                                        </p:attrNameLst>
                                      </p:cBhvr>
                                      <p:tavLst>
                                        <p:tav tm="0">
                                          <p:val>
                                            <p:strVal val="4*#ppt_h"/>
                                          </p:val>
                                        </p:tav>
                                        <p:tav tm="100000">
                                          <p:val>
                                            <p:strVal val="#ppt_h"/>
                                          </p:val>
                                        </p:tav>
                                      </p:tavLst>
                                    </p:anim>
                                  </p:childTnLst>
                                </p:cTn>
                              </p:par>
                            </p:childTnLst>
                          </p:cTn>
                        </p:par>
                        <p:par>
                          <p:cTn id="59" fill="hold">
                            <p:stCondLst>
                              <p:cond delay="1000"/>
                            </p:stCondLst>
                            <p:childTnLst>
                              <p:par>
                                <p:cTn id="60" presetID="23" presetClass="entr" presetSubtype="32" fill="hold" nodeType="afterEffect">
                                  <p:stCondLst>
                                    <p:cond delay="0"/>
                                  </p:stCondLst>
                                  <p:childTnLst>
                                    <p:set>
                                      <p:cBhvr>
                                        <p:cTn id="61" dur="1" fill="hold">
                                          <p:stCondLst>
                                            <p:cond delay="0"/>
                                          </p:stCondLst>
                                        </p:cTn>
                                        <p:tgtEl>
                                          <p:spTgt spid="58"/>
                                        </p:tgtEl>
                                        <p:attrNameLst>
                                          <p:attrName>style.visibility</p:attrName>
                                        </p:attrNameLst>
                                      </p:cBhvr>
                                      <p:to>
                                        <p:strVal val="visible"/>
                                      </p:to>
                                    </p:set>
                                    <p:anim calcmode="lin" valueType="num">
                                      <p:cBhvr>
                                        <p:cTn id="62" dur="300" fill="hold"/>
                                        <p:tgtEl>
                                          <p:spTgt spid="58"/>
                                        </p:tgtEl>
                                        <p:attrNameLst>
                                          <p:attrName>ppt_w</p:attrName>
                                        </p:attrNameLst>
                                      </p:cBhvr>
                                      <p:tavLst>
                                        <p:tav tm="0">
                                          <p:val>
                                            <p:strVal val="4*#ppt_w"/>
                                          </p:val>
                                        </p:tav>
                                        <p:tav tm="100000">
                                          <p:val>
                                            <p:strVal val="#ppt_w"/>
                                          </p:val>
                                        </p:tav>
                                      </p:tavLst>
                                    </p:anim>
                                    <p:anim calcmode="lin" valueType="num">
                                      <p:cBhvr>
                                        <p:cTn id="63" dur="300" fill="hold"/>
                                        <p:tgtEl>
                                          <p:spTgt spid="58"/>
                                        </p:tgtEl>
                                        <p:attrNameLst>
                                          <p:attrName>ppt_h</p:attrName>
                                        </p:attrNameLst>
                                      </p:cBhvr>
                                      <p:tavLst>
                                        <p:tav tm="0">
                                          <p:val>
                                            <p:strVal val="4*#ppt_h"/>
                                          </p:val>
                                        </p:tav>
                                        <p:tav tm="100000">
                                          <p:val>
                                            <p:strVal val="#ppt_h"/>
                                          </p:val>
                                        </p:tav>
                                      </p:tavLst>
                                    </p:anim>
                                  </p:childTnLst>
                                </p:cTn>
                              </p:par>
                            </p:childTnLst>
                          </p:cTn>
                        </p:par>
                        <p:par>
                          <p:cTn id="64" fill="hold">
                            <p:stCondLst>
                              <p:cond delay="1300"/>
                            </p:stCondLst>
                            <p:childTnLst>
                              <p:par>
                                <p:cTn id="65" presetID="23" presetClass="entr" presetSubtype="32" fill="hold" nodeType="after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p:cTn id="67" dur="300" fill="hold"/>
                                        <p:tgtEl>
                                          <p:spTgt spid="57"/>
                                        </p:tgtEl>
                                        <p:attrNameLst>
                                          <p:attrName>ppt_w</p:attrName>
                                        </p:attrNameLst>
                                      </p:cBhvr>
                                      <p:tavLst>
                                        <p:tav tm="0">
                                          <p:val>
                                            <p:strVal val="4*#ppt_w"/>
                                          </p:val>
                                        </p:tav>
                                        <p:tav tm="100000">
                                          <p:val>
                                            <p:strVal val="#ppt_w"/>
                                          </p:val>
                                        </p:tav>
                                      </p:tavLst>
                                    </p:anim>
                                    <p:anim calcmode="lin" valueType="num">
                                      <p:cBhvr>
                                        <p:cTn id="68" dur="300" fill="hold"/>
                                        <p:tgtEl>
                                          <p:spTgt spid="57"/>
                                        </p:tgtEl>
                                        <p:attrNameLst>
                                          <p:attrName>ppt_h</p:attrName>
                                        </p:attrNameLst>
                                      </p:cBhvr>
                                      <p:tavLst>
                                        <p:tav tm="0">
                                          <p:val>
                                            <p:strVal val="4*#ppt_h"/>
                                          </p:val>
                                        </p:tav>
                                        <p:tav tm="100000">
                                          <p:val>
                                            <p:strVal val="#ppt_h"/>
                                          </p:val>
                                        </p:tav>
                                      </p:tavLst>
                                    </p:anim>
                                  </p:childTnLst>
                                </p:cTn>
                              </p:par>
                            </p:childTnLst>
                          </p:cTn>
                        </p:par>
                        <p:par>
                          <p:cTn id="69" fill="hold">
                            <p:stCondLst>
                              <p:cond delay="1600"/>
                            </p:stCondLst>
                            <p:childTnLst>
                              <p:par>
                                <p:cTn id="70" presetID="23" presetClass="entr" presetSubtype="32" fill="hold" nodeType="afterEffect">
                                  <p:stCondLst>
                                    <p:cond delay="0"/>
                                  </p:stCondLst>
                                  <p:childTnLst>
                                    <p:set>
                                      <p:cBhvr>
                                        <p:cTn id="71" dur="1" fill="hold">
                                          <p:stCondLst>
                                            <p:cond delay="0"/>
                                          </p:stCondLst>
                                        </p:cTn>
                                        <p:tgtEl>
                                          <p:spTgt spid="56"/>
                                        </p:tgtEl>
                                        <p:attrNameLst>
                                          <p:attrName>style.visibility</p:attrName>
                                        </p:attrNameLst>
                                      </p:cBhvr>
                                      <p:to>
                                        <p:strVal val="visible"/>
                                      </p:to>
                                    </p:set>
                                    <p:anim calcmode="lin" valueType="num">
                                      <p:cBhvr>
                                        <p:cTn id="72" dur="300" fill="hold"/>
                                        <p:tgtEl>
                                          <p:spTgt spid="56"/>
                                        </p:tgtEl>
                                        <p:attrNameLst>
                                          <p:attrName>ppt_w</p:attrName>
                                        </p:attrNameLst>
                                      </p:cBhvr>
                                      <p:tavLst>
                                        <p:tav tm="0">
                                          <p:val>
                                            <p:strVal val="4*#ppt_w"/>
                                          </p:val>
                                        </p:tav>
                                        <p:tav tm="100000">
                                          <p:val>
                                            <p:strVal val="#ppt_w"/>
                                          </p:val>
                                        </p:tav>
                                      </p:tavLst>
                                    </p:anim>
                                    <p:anim calcmode="lin" valueType="num">
                                      <p:cBhvr>
                                        <p:cTn id="73" dur="300" fill="hold"/>
                                        <p:tgtEl>
                                          <p:spTgt spid="56"/>
                                        </p:tgtEl>
                                        <p:attrNameLst>
                                          <p:attrName>ppt_h</p:attrName>
                                        </p:attrNameLst>
                                      </p:cBhvr>
                                      <p:tavLst>
                                        <p:tav tm="0">
                                          <p:val>
                                            <p:strVal val="4*#ppt_h"/>
                                          </p:val>
                                        </p:tav>
                                        <p:tav tm="100000">
                                          <p:val>
                                            <p:strVal val="#ppt_h"/>
                                          </p:val>
                                        </p:tav>
                                      </p:tavLst>
                                    </p:anim>
                                  </p:childTnLst>
                                </p:cTn>
                              </p:par>
                            </p:childTnLst>
                          </p:cTn>
                        </p:par>
                        <p:par>
                          <p:cTn id="74" fill="hold">
                            <p:stCondLst>
                              <p:cond delay="1900"/>
                            </p:stCondLst>
                            <p:childTnLst>
                              <p:par>
                                <p:cTn id="75" presetID="23" presetClass="entr" presetSubtype="32" fill="hold" nodeType="after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p:cTn id="77" dur="300" fill="hold"/>
                                        <p:tgtEl>
                                          <p:spTgt spid="55"/>
                                        </p:tgtEl>
                                        <p:attrNameLst>
                                          <p:attrName>ppt_w</p:attrName>
                                        </p:attrNameLst>
                                      </p:cBhvr>
                                      <p:tavLst>
                                        <p:tav tm="0">
                                          <p:val>
                                            <p:strVal val="4*#ppt_w"/>
                                          </p:val>
                                        </p:tav>
                                        <p:tav tm="100000">
                                          <p:val>
                                            <p:strVal val="#ppt_w"/>
                                          </p:val>
                                        </p:tav>
                                      </p:tavLst>
                                    </p:anim>
                                    <p:anim calcmode="lin" valueType="num">
                                      <p:cBhvr>
                                        <p:cTn id="78" dur="300" fill="hold"/>
                                        <p:tgtEl>
                                          <p:spTgt spid="55"/>
                                        </p:tgtEl>
                                        <p:attrNameLst>
                                          <p:attrName>ppt_h</p:attrName>
                                        </p:attrNameLst>
                                      </p:cBhvr>
                                      <p:tavLst>
                                        <p:tav tm="0">
                                          <p:val>
                                            <p:strVal val="4*#ppt_h"/>
                                          </p:val>
                                        </p:tav>
                                        <p:tav tm="100000">
                                          <p:val>
                                            <p:strVal val="#ppt_h"/>
                                          </p:val>
                                        </p:tav>
                                      </p:tavLst>
                                    </p:anim>
                                  </p:childTnLst>
                                </p:cTn>
                              </p:par>
                            </p:childTnLst>
                          </p:cTn>
                        </p:par>
                        <p:par>
                          <p:cTn id="79" fill="hold">
                            <p:stCondLst>
                              <p:cond delay="2200"/>
                            </p:stCondLst>
                            <p:childTnLst>
                              <p:par>
                                <p:cTn id="80" presetID="23" presetClass="entr" presetSubtype="32" fill="hold" nodeType="afterEffect">
                                  <p:stCondLst>
                                    <p:cond delay="0"/>
                                  </p:stCondLst>
                                  <p:childTnLst>
                                    <p:set>
                                      <p:cBhvr>
                                        <p:cTn id="81" dur="1" fill="hold">
                                          <p:stCondLst>
                                            <p:cond delay="0"/>
                                          </p:stCondLst>
                                        </p:cTn>
                                        <p:tgtEl>
                                          <p:spTgt spid="54"/>
                                        </p:tgtEl>
                                        <p:attrNameLst>
                                          <p:attrName>style.visibility</p:attrName>
                                        </p:attrNameLst>
                                      </p:cBhvr>
                                      <p:to>
                                        <p:strVal val="visible"/>
                                      </p:to>
                                    </p:set>
                                    <p:anim calcmode="lin" valueType="num">
                                      <p:cBhvr>
                                        <p:cTn id="82" dur="300" fill="hold"/>
                                        <p:tgtEl>
                                          <p:spTgt spid="54"/>
                                        </p:tgtEl>
                                        <p:attrNameLst>
                                          <p:attrName>ppt_w</p:attrName>
                                        </p:attrNameLst>
                                      </p:cBhvr>
                                      <p:tavLst>
                                        <p:tav tm="0">
                                          <p:val>
                                            <p:strVal val="4*#ppt_w"/>
                                          </p:val>
                                        </p:tav>
                                        <p:tav tm="100000">
                                          <p:val>
                                            <p:strVal val="#ppt_w"/>
                                          </p:val>
                                        </p:tav>
                                      </p:tavLst>
                                    </p:anim>
                                    <p:anim calcmode="lin" valueType="num">
                                      <p:cBhvr>
                                        <p:cTn id="83" dur="300" fill="hold"/>
                                        <p:tgtEl>
                                          <p:spTgt spid="54"/>
                                        </p:tgtEl>
                                        <p:attrNameLst>
                                          <p:attrName>ppt_h</p:attrName>
                                        </p:attrNameLst>
                                      </p:cBhvr>
                                      <p:tavLst>
                                        <p:tav tm="0">
                                          <p:val>
                                            <p:strVal val="4*#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9" presetClass="emph" presetSubtype="0" nodeType="clickEffect">
                                  <p:stCondLst>
                                    <p:cond delay="0"/>
                                  </p:stCondLst>
                                  <p:childTnLst>
                                    <p:set>
                                      <p:cBhvr rctx="PPT">
                                        <p:cTn id="87" dur="indefinite"/>
                                        <p:tgtEl>
                                          <p:spTgt spid="4"/>
                                        </p:tgtEl>
                                        <p:attrNameLst>
                                          <p:attrName>style.opacity</p:attrName>
                                        </p:attrNameLst>
                                      </p:cBhvr>
                                      <p:to>
                                        <p:strVal val="0.25"/>
                                      </p:to>
                                    </p:set>
                                    <p:animEffect filter="image" prLst="opacity: 0.25">
                                      <p:cBhvr rctx="IE">
                                        <p:cTn id="88" dur="indefinite"/>
                                        <p:tgtEl>
                                          <p:spTgt spid="4"/>
                                        </p:tgtEl>
                                      </p:cBhvr>
                                    </p:animEffect>
                                  </p:childTnLst>
                                </p:cTn>
                              </p:par>
                              <p:par>
                                <p:cTn id="89" presetID="9" presetClass="emph" presetSubtype="0" nodeType="withEffect">
                                  <p:stCondLst>
                                    <p:cond delay="0"/>
                                  </p:stCondLst>
                                  <p:childTnLst>
                                    <p:set>
                                      <p:cBhvr rctx="PPT">
                                        <p:cTn id="90" dur="indefinite"/>
                                        <p:tgtEl>
                                          <p:spTgt spid="9"/>
                                        </p:tgtEl>
                                        <p:attrNameLst>
                                          <p:attrName>style.opacity</p:attrName>
                                        </p:attrNameLst>
                                      </p:cBhvr>
                                      <p:to>
                                        <p:strVal val="1"/>
                                      </p:to>
                                    </p:set>
                                    <p:animEffect filter="image" prLst="opacity: 1">
                                      <p:cBhvr rctx="IE">
                                        <p:cTn id="91" dur="indefinite"/>
                                        <p:tgtEl>
                                          <p:spTgt spid="9"/>
                                        </p:tgtEl>
                                      </p:cBhvr>
                                    </p:animEffect>
                                  </p:childTnLst>
                                </p:cTn>
                              </p:par>
                              <p:par>
                                <p:cTn id="92" presetID="10" presetClass="exit" presetSubtype="0" fill="hold" grpId="1" nodeType="withEffect">
                                  <p:stCondLst>
                                    <p:cond delay="0"/>
                                  </p:stCondLst>
                                  <p:childTnLst>
                                    <p:animEffect transition="out" filter="fade">
                                      <p:cBhvr>
                                        <p:cTn id="93" dur="500"/>
                                        <p:tgtEl>
                                          <p:spTgt spid="41"/>
                                        </p:tgtEl>
                                      </p:cBhvr>
                                    </p:animEffect>
                                    <p:set>
                                      <p:cBhvr>
                                        <p:cTn id="94" dur="1" fill="hold">
                                          <p:stCondLst>
                                            <p:cond delay="499"/>
                                          </p:stCondLst>
                                        </p:cTn>
                                        <p:tgtEl>
                                          <p:spTgt spid="41"/>
                                        </p:tgtEl>
                                        <p:attrNameLst>
                                          <p:attrName>style.visibility</p:attrName>
                                        </p:attrNameLst>
                                      </p:cBhvr>
                                      <p:to>
                                        <p:strVal val="hidden"/>
                                      </p:to>
                                    </p:set>
                                  </p:childTnLst>
                                </p:cTn>
                              </p:par>
                            </p:childTnLst>
                          </p:cTn>
                        </p:par>
                        <p:par>
                          <p:cTn id="95" fill="hold">
                            <p:stCondLst>
                              <p:cond delay="500"/>
                            </p:stCondLst>
                            <p:childTnLst>
                              <p:par>
                                <p:cTn id="96" presetID="10" presetClass="entr" presetSubtype="0"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500"/>
                                        <p:tgtEl>
                                          <p:spTgt spid="42"/>
                                        </p:tgtEl>
                                      </p:cBhvr>
                                    </p:animEffect>
                                  </p:childTnLst>
                                </p:cTn>
                              </p:par>
                              <p:par>
                                <p:cTn id="99" presetID="10" presetClass="entr" presetSubtype="0" fill="hold" nodeType="withEffect">
                                  <p:stCondLst>
                                    <p:cond delay="0"/>
                                  </p:stCondLst>
                                  <p:childTnLst>
                                    <p:set>
                                      <p:cBhvr>
                                        <p:cTn id="100" dur="1" fill="hold">
                                          <p:stCondLst>
                                            <p:cond delay="0"/>
                                          </p:stCondLst>
                                        </p:cTn>
                                        <p:tgtEl>
                                          <p:spTgt spid="19465"/>
                                        </p:tgtEl>
                                        <p:attrNameLst>
                                          <p:attrName>style.visibility</p:attrName>
                                        </p:attrNameLst>
                                      </p:cBhvr>
                                      <p:to>
                                        <p:strVal val="visible"/>
                                      </p:to>
                                    </p:set>
                                    <p:animEffect transition="in" filter="fade">
                                      <p:cBhvr>
                                        <p:cTn id="101" dur="500"/>
                                        <p:tgtEl>
                                          <p:spTgt spid="19465"/>
                                        </p:tgtEl>
                                      </p:cBhvr>
                                    </p:animEffect>
                                  </p:childTnLst>
                                </p:cTn>
                              </p:par>
                            </p:childTnLst>
                          </p:cTn>
                        </p:par>
                        <p:par>
                          <p:cTn id="102" fill="hold">
                            <p:stCondLst>
                              <p:cond delay="1000"/>
                            </p:stCondLst>
                            <p:childTnLst>
                              <p:par>
                                <p:cTn id="103" presetID="23" presetClass="entr" presetSubtype="32" fill="hold" nodeType="afterEffect">
                                  <p:stCondLst>
                                    <p:cond delay="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500" fill="hold"/>
                                        <p:tgtEl>
                                          <p:spTgt spid="11"/>
                                        </p:tgtEl>
                                        <p:attrNameLst>
                                          <p:attrName>ppt_w</p:attrName>
                                        </p:attrNameLst>
                                      </p:cBhvr>
                                      <p:tavLst>
                                        <p:tav tm="0">
                                          <p:val>
                                            <p:strVal val="4*#ppt_w"/>
                                          </p:val>
                                        </p:tav>
                                        <p:tav tm="100000">
                                          <p:val>
                                            <p:strVal val="#ppt_w"/>
                                          </p:val>
                                        </p:tav>
                                      </p:tavLst>
                                    </p:anim>
                                    <p:anim calcmode="lin" valueType="num">
                                      <p:cBhvr>
                                        <p:cTn id="106" dur="500" fill="hold"/>
                                        <p:tgtEl>
                                          <p:spTgt spid="11"/>
                                        </p:tgtEl>
                                        <p:attrNameLst>
                                          <p:attrName>ppt_h</p:attrName>
                                        </p:attrNameLst>
                                      </p:cBhvr>
                                      <p:tavLst>
                                        <p:tav tm="0">
                                          <p:val>
                                            <p:strVal val="4*#ppt_h"/>
                                          </p:val>
                                        </p:tav>
                                        <p:tav tm="100000">
                                          <p:val>
                                            <p:strVal val="#ppt_h"/>
                                          </p:val>
                                        </p:tav>
                                      </p:tavLst>
                                    </p:anim>
                                  </p:childTnLst>
                                </p:cTn>
                              </p:par>
                              <p:par>
                                <p:cTn id="107" presetID="1" presetClass="entr" presetSubtype="0" fill="hold" nodeType="with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childTnLst>
                          </p:cTn>
                        </p:par>
                        <p:par>
                          <p:cTn id="109" fill="hold">
                            <p:stCondLst>
                              <p:cond delay="1500"/>
                            </p:stCondLst>
                            <p:childTnLst>
                              <p:par>
                                <p:cTn id="110" presetID="1" presetClass="entr" presetSubtype="0" fill="hold" nodeType="afterEffect">
                                  <p:stCondLst>
                                    <p:cond delay="0"/>
                                  </p:stCondLst>
                                  <p:childTnLst>
                                    <p:set>
                                      <p:cBhvr>
                                        <p:cTn id="111" dur="1" fill="hold">
                                          <p:stCondLst>
                                            <p:cond delay="0"/>
                                          </p:stCondLst>
                                        </p:cTn>
                                        <p:tgtEl>
                                          <p:spTgt spid="73"/>
                                        </p:tgtEl>
                                        <p:attrNameLst>
                                          <p:attrName>style.visibility</p:attrName>
                                        </p:attrNameLst>
                                      </p:cBhvr>
                                      <p:to>
                                        <p:strVal val="visible"/>
                                      </p:to>
                                    </p:set>
                                  </p:childTnLst>
                                </p:cTn>
                              </p:par>
                            </p:childTnLst>
                          </p:cTn>
                        </p:par>
                        <p:par>
                          <p:cTn id="112" fill="hold">
                            <p:stCondLst>
                              <p:cond delay="1500"/>
                            </p:stCondLst>
                            <p:childTnLst>
                              <p:par>
                                <p:cTn id="113" presetID="63" presetClass="path" presetSubtype="0" accel="50000" decel="50000" fill="hold" nodeType="afterEffect">
                                  <p:stCondLst>
                                    <p:cond delay="0"/>
                                  </p:stCondLst>
                                  <p:childTnLst>
                                    <p:animMotion origin="layout" path="M -4.72222E-6 4.07407E-6 L 0.33403 -0.37176 " pathEditMode="relative" rAng="0" ptsTypes="AA">
                                      <p:cBhvr>
                                        <p:cTn id="114" dur="2000" fill="hold"/>
                                        <p:tgtEl>
                                          <p:spTgt spid="19467"/>
                                        </p:tgtEl>
                                        <p:attrNameLst>
                                          <p:attrName>ppt_x</p:attrName>
                                          <p:attrName>ppt_y</p:attrName>
                                        </p:attrNameLst>
                                      </p:cBhvr>
                                      <p:rCtr x="167" y="-1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2" grpId="0"/>
      <p:bldP spid="60" grpId="0" animBg="1"/>
      <p:bldP spid="60" grpId="1" animBg="1"/>
      <p:bldP spid="10"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7"/>
          <p:cNvSpPr>
            <a:spLocks noGrp="1"/>
          </p:cNvSpPr>
          <p:nvPr>
            <p:ph type="title"/>
          </p:nvPr>
        </p:nvSpPr>
        <p:spPr>
          <a:xfrm>
            <a:off x="0" y="0"/>
            <a:ext cx="8170003" cy="964092"/>
          </a:xfrm>
        </p:spPr>
        <p:txBody>
          <a:bodyPr/>
          <a:lstStyle/>
          <a:p>
            <a:pPr eaLnBrk="1" hangingPunct="1"/>
            <a:r>
              <a:rPr lang="en-US" b="1" dirty="0" smtClean="0"/>
              <a:t>NI SwitchBlock Architecture</a:t>
            </a:r>
          </a:p>
        </p:txBody>
      </p:sp>
      <p:sp>
        <p:nvSpPr>
          <p:cNvPr id="10244" name="Content Placeholder 88"/>
          <p:cNvSpPr>
            <a:spLocks noGrp="1"/>
          </p:cNvSpPr>
          <p:nvPr>
            <p:ph idx="1"/>
          </p:nvPr>
        </p:nvSpPr>
        <p:spPr>
          <a:xfrm>
            <a:off x="457200" y="1358900"/>
            <a:ext cx="8229600" cy="4525963"/>
          </a:xfrm>
        </p:spPr>
        <p:txBody>
          <a:bodyPr>
            <a:normAutofit fontScale="92500"/>
          </a:bodyPr>
          <a:lstStyle/>
          <a:p>
            <a:pPr eaLnBrk="1" hangingPunct="1">
              <a:buFont typeface="Arial" charset="0"/>
              <a:buNone/>
            </a:pPr>
            <a:r>
              <a:rPr lang="en-US" sz="2400" dirty="0" smtClean="0"/>
              <a:t>Matrix relay cards connect through the analog bus on the Carrier</a:t>
            </a:r>
          </a:p>
          <a:p>
            <a:pPr eaLnBrk="1" hangingPunct="1">
              <a:buFont typeface="Arial" charset="0"/>
              <a:buNone/>
            </a:pPr>
            <a:endParaRPr lang="en-US" sz="2400" dirty="0" smtClean="0"/>
          </a:p>
          <a:p>
            <a:pPr eaLnBrk="1" hangingPunct="1">
              <a:buFont typeface="Arial" charset="0"/>
              <a:buNone/>
            </a:pPr>
            <a:endParaRPr lang="en-US" sz="2400" dirty="0" smtClean="0"/>
          </a:p>
          <a:p>
            <a:pPr eaLnBrk="1" hangingPunct="1">
              <a:buFont typeface="Arial" charset="0"/>
              <a:buNone/>
            </a:pPr>
            <a:endParaRPr lang="en-US" sz="2400" dirty="0" smtClean="0"/>
          </a:p>
          <a:p>
            <a:pPr eaLnBrk="1" hangingPunct="1">
              <a:buFont typeface="Arial" charset="0"/>
              <a:buNone/>
            </a:pPr>
            <a:endParaRPr lang="en-US" sz="2400" dirty="0" smtClean="0"/>
          </a:p>
          <a:p>
            <a:pPr eaLnBrk="1" hangingPunct="1">
              <a:buFont typeface="Arial" charset="0"/>
              <a:buNone/>
            </a:pPr>
            <a:endParaRPr lang="en-US" sz="2400" dirty="0" smtClean="0"/>
          </a:p>
          <a:p>
            <a:pPr eaLnBrk="1" hangingPunct="1">
              <a:buFont typeface="Arial" charset="0"/>
              <a:buNone/>
            </a:pPr>
            <a:endParaRPr lang="en-US" sz="2400" dirty="0" smtClean="0"/>
          </a:p>
          <a:p>
            <a:pPr eaLnBrk="1" hangingPunct="1">
              <a:buFont typeface="Arial" charset="0"/>
              <a:buNone/>
            </a:pPr>
            <a:endParaRPr lang="en-US" sz="2400" dirty="0" smtClean="0"/>
          </a:p>
          <a:p>
            <a:pPr algn="ctr" eaLnBrk="1" hangingPunct="1">
              <a:buFont typeface="Arial" charset="0"/>
              <a:buNone/>
            </a:pPr>
            <a:endParaRPr lang="en-US" sz="1600" dirty="0" smtClean="0"/>
          </a:p>
          <a:p>
            <a:pPr algn="ctr" eaLnBrk="1" hangingPunct="1">
              <a:buFont typeface="Arial" charset="0"/>
              <a:buNone/>
            </a:pPr>
            <a:endParaRPr lang="en-US" sz="2400" dirty="0" smtClean="0"/>
          </a:p>
          <a:p>
            <a:pPr algn="ctr" eaLnBrk="1" hangingPunct="1">
              <a:buFont typeface="Arial" charset="0"/>
              <a:buNone/>
            </a:pPr>
            <a:r>
              <a:rPr lang="en-US" sz="2400" dirty="0" smtClean="0"/>
              <a:t>This architecture favors column-to-column signal routing</a:t>
            </a:r>
          </a:p>
          <a:p>
            <a:pPr algn="ctr" eaLnBrk="1" hangingPunct="1">
              <a:buFont typeface="Arial" charset="0"/>
              <a:buNone/>
            </a:pPr>
            <a:endParaRPr lang="en-US" sz="2400" dirty="0" smtClean="0"/>
          </a:p>
        </p:txBody>
      </p:sp>
      <p:sp>
        <p:nvSpPr>
          <p:cNvPr id="10" name="Rectangle 9"/>
          <p:cNvSpPr/>
          <p:nvPr/>
        </p:nvSpPr>
        <p:spPr>
          <a:xfrm>
            <a:off x="5975350" y="2200275"/>
            <a:ext cx="2667000" cy="175260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1" name="Straight Connector 10"/>
          <p:cNvCxnSpPr/>
          <p:nvPr/>
        </p:nvCxnSpPr>
        <p:spPr>
          <a:xfrm>
            <a:off x="6356350" y="2657475"/>
            <a:ext cx="2209800" cy="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356350" y="2886075"/>
            <a:ext cx="2209800" cy="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356350" y="3114675"/>
            <a:ext cx="2209800" cy="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356350" y="3343275"/>
            <a:ext cx="2209800" cy="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14"/>
          <p:cNvGrpSpPr>
            <a:grpSpLocks/>
          </p:cNvGrpSpPr>
          <p:nvPr/>
        </p:nvGrpSpPr>
        <p:grpSpPr bwMode="auto">
          <a:xfrm>
            <a:off x="4746625" y="2352675"/>
            <a:ext cx="1622425" cy="2362200"/>
            <a:chOff x="828941" y="2438401"/>
            <a:chExt cx="1622454" cy="2362200"/>
          </a:xfrm>
        </p:grpSpPr>
        <p:sp>
          <p:nvSpPr>
            <p:cNvPr id="16" name="Parallelogram 15"/>
            <p:cNvSpPr/>
            <p:nvPr/>
          </p:nvSpPr>
          <p:spPr>
            <a:xfrm rot="5400000" flipV="1">
              <a:off x="540032" y="2889238"/>
              <a:ext cx="2362200" cy="1460526"/>
            </a:xfrm>
            <a:prstGeom prst="parallelogram">
              <a:avLst>
                <a:gd name="adj" fmla="val 6537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7" name="Straight Connector 16"/>
            <p:cNvCxnSpPr/>
            <p:nvPr/>
          </p:nvCxnSpPr>
          <p:spPr>
            <a:xfrm flipV="1">
              <a:off x="1143272" y="2965451"/>
              <a:ext cx="1300186" cy="881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143272" y="3205164"/>
              <a:ext cx="1284311" cy="871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51210" y="3417889"/>
              <a:ext cx="1284310" cy="890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133746" y="2735264"/>
              <a:ext cx="1309711" cy="906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735288" y="3841751"/>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28941" y="3398839"/>
              <a:ext cx="152403" cy="1398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Parallelogram 22"/>
            <p:cNvSpPr/>
            <p:nvPr/>
          </p:nvSpPr>
          <p:spPr>
            <a:xfrm>
              <a:off x="840054" y="2446339"/>
              <a:ext cx="1600229" cy="952500"/>
            </a:xfrm>
            <a:prstGeom prst="parallelogram">
              <a:avLst>
                <a:gd name="adj" fmla="val 152295"/>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Trapezoid 23"/>
            <p:cNvSpPr/>
            <p:nvPr/>
          </p:nvSpPr>
          <p:spPr>
            <a:xfrm rot="16200000">
              <a:off x="330467" y="4075113"/>
              <a:ext cx="1143000" cy="76201"/>
            </a:xfrm>
            <a:prstGeom prst="trapezoid">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5" name="Straight Connector 24"/>
            <p:cNvCxnSpPr/>
            <p:nvPr/>
          </p:nvCxnSpPr>
          <p:spPr>
            <a:xfrm rot="5400000">
              <a:off x="895627" y="3743326"/>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1059143" y="3649664"/>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1221071" y="3529014"/>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5400000">
              <a:off x="1375061" y="3417889"/>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1529052" y="3316289"/>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1673516" y="3205164"/>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576535" y="3960814"/>
              <a:ext cx="114300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a:xfrm>
            <a:off x="6356350" y="2657475"/>
            <a:ext cx="20732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32"/>
          <p:cNvGrpSpPr>
            <a:grpSpLocks/>
          </p:cNvGrpSpPr>
          <p:nvPr/>
        </p:nvGrpSpPr>
        <p:grpSpPr bwMode="auto">
          <a:xfrm>
            <a:off x="6813550" y="2352675"/>
            <a:ext cx="1622425" cy="2362200"/>
            <a:chOff x="828941" y="2438401"/>
            <a:chExt cx="1622454" cy="2362200"/>
          </a:xfrm>
        </p:grpSpPr>
        <p:sp>
          <p:nvSpPr>
            <p:cNvPr id="34" name="Parallelogram 33"/>
            <p:cNvSpPr/>
            <p:nvPr/>
          </p:nvSpPr>
          <p:spPr>
            <a:xfrm rot="5400000" flipV="1">
              <a:off x="540032" y="2889238"/>
              <a:ext cx="2362200" cy="1460526"/>
            </a:xfrm>
            <a:prstGeom prst="parallelogram">
              <a:avLst>
                <a:gd name="adj" fmla="val 65374"/>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35" name="Straight Connector 34"/>
            <p:cNvCxnSpPr/>
            <p:nvPr/>
          </p:nvCxnSpPr>
          <p:spPr>
            <a:xfrm flipV="1">
              <a:off x="1143272" y="2965451"/>
              <a:ext cx="1300186" cy="881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1143272" y="3205164"/>
              <a:ext cx="1284311" cy="8715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151210" y="3417889"/>
              <a:ext cx="1284310" cy="890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133746" y="2735264"/>
              <a:ext cx="1309711" cy="906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a:off x="735288" y="3841751"/>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28941" y="3398839"/>
              <a:ext cx="152403" cy="13985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Parallelogram 40"/>
            <p:cNvSpPr/>
            <p:nvPr/>
          </p:nvSpPr>
          <p:spPr>
            <a:xfrm>
              <a:off x="840054" y="2446339"/>
              <a:ext cx="1600229" cy="952500"/>
            </a:xfrm>
            <a:prstGeom prst="parallelogram">
              <a:avLst>
                <a:gd name="adj" fmla="val 152295"/>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Trapezoid 41"/>
            <p:cNvSpPr/>
            <p:nvPr/>
          </p:nvSpPr>
          <p:spPr>
            <a:xfrm rot="16200000">
              <a:off x="330467" y="4075113"/>
              <a:ext cx="1143000" cy="76201"/>
            </a:xfrm>
            <a:prstGeom prst="trapezoid">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3" name="Straight Connector 42"/>
            <p:cNvCxnSpPr/>
            <p:nvPr/>
          </p:nvCxnSpPr>
          <p:spPr>
            <a:xfrm rot="5400000">
              <a:off x="895627" y="3743326"/>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1059143" y="3649664"/>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221071" y="3529014"/>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1375061" y="3417889"/>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1529052" y="3316289"/>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1673516" y="3205164"/>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576535" y="3960814"/>
              <a:ext cx="1143000"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a:xfrm rot="5400000">
            <a:off x="7508875" y="3103563"/>
            <a:ext cx="2190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rot="5400000">
            <a:off x="5116512" y="3321051"/>
            <a:ext cx="2190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5216525" y="2649538"/>
            <a:ext cx="1162050" cy="77628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610475" y="2657475"/>
            <a:ext cx="828675" cy="5588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5208588" y="3384550"/>
            <a:ext cx="53975" cy="44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5" name="Oval 54"/>
          <p:cNvSpPr/>
          <p:nvPr/>
        </p:nvSpPr>
        <p:spPr>
          <a:xfrm>
            <a:off x="6345238" y="2640013"/>
            <a:ext cx="53975" cy="460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Oval 55"/>
          <p:cNvSpPr/>
          <p:nvPr/>
        </p:nvSpPr>
        <p:spPr>
          <a:xfrm>
            <a:off x="8420100" y="2640013"/>
            <a:ext cx="53975" cy="4603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Oval 56"/>
          <p:cNvSpPr/>
          <p:nvPr/>
        </p:nvSpPr>
        <p:spPr>
          <a:xfrm>
            <a:off x="7597775" y="3178175"/>
            <a:ext cx="53975" cy="460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5" name="Trapezoid 64"/>
          <p:cNvSpPr/>
          <p:nvPr/>
        </p:nvSpPr>
        <p:spPr>
          <a:xfrm rot="16200000" flipH="1" flipV="1">
            <a:off x="2440782" y="2351881"/>
            <a:ext cx="1511300" cy="1633537"/>
          </a:xfrm>
          <a:prstGeom prst="trapezoid">
            <a:avLst>
              <a:gd name="adj" fmla="val 833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262" name="AutoShape 2" descr="http://dam.natinst.com/MediaPortal/transfer/radF9948/0/06031008.jpg"/>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latin typeface="Calibri" pitchFamily="34" charset="0"/>
            </a:endParaRPr>
          </a:p>
        </p:txBody>
      </p:sp>
      <p:pic>
        <p:nvPicPr>
          <p:cNvPr id="10263" name="Picture 3"/>
          <p:cNvPicPr>
            <a:picLocks noChangeAspect="1" noChangeArrowheads="1"/>
          </p:cNvPicPr>
          <p:nvPr/>
        </p:nvPicPr>
        <p:blipFill>
          <a:blip r:embed="rId4" cstate="print"/>
          <a:srcRect/>
          <a:stretch>
            <a:fillRect/>
          </a:stretch>
        </p:blipFill>
        <p:spPr bwMode="auto">
          <a:xfrm>
            <a:off x="819150" y="2032000"/>
            <a:ext cx="3314700" cy="2978150"/>
          </a:xfrm>
          <a:prstGeom prst="rect">
            <a:avLst/>
          </a:prstGeom>
          <a:noFill/>
          <a:ln w="9525">
            <a:noFill/>
            <a:miter lim="800000"/>
            <a:headEnd/>
            <a:tailEnd/>
          </a:ln>
        </p:spPr>
      </p:pic>
      <p:sp>
        <p:nvSpPr>
          <p:cNvPr id="71" name="Rectangle 70"/>
          <p:cNvSpPr/>
          <p:nvPr/>
        </p:nvSpPr>
        <p:spPr>
          <a:xfrm rot="10800000" flipH="1">
            <a:off x="990945" y="2507236"/>
            <a:ext cx="1358825" cy="1865744"/>
          </a:xfrm>
          <a:prstGeom prst="rect">
            <a:avLst/>
          </a:prstGeom>
          <a:gradFill>
            <a:gsLst>
              <a:gs pos="35000">
                <a:schemeClr val="tx1">
                  <a:alpha val="75000"/>
                </a:schemeClr>
              </a:gs>
              <a:gs pos="99000">
                <a:schemeClr val="tx1">
                  <a:lumMod val="75000"/>
                  <a:lumOff val="25000"/>
                  <a:alpha val="79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4" name="Group 82"/>
          <p:cNvGrpSpPr>
            <a:grpSpLocks noChangeAspect="1"/>
          </p:cNvGrpSpPr>
          <p:nvPr/>
        </p:nvGrpSpPr>
        <p:grpSpPr bwMode="auto">
          <a:xfrm>
            <a:off x="901700" y="2108200"/>
            <a:ext cx="2628900" cy="2692400"/>
            <a:chOff x="-3352800" y="0"/>
            <a:chExt cx="2381250" cy="2438400"/>
          </a:xfrm>
        </p:grpSpPr>
        <p:sp>
          <p:nvSpPr>
            <p:cNvPr id="82" name="Rectangle 81"/>
            <p:cNvSpPr/>
            <p:nvPr/>
          </p:nvSpPr>
          <p:spPr>
            <a:xfrm>
              <a:off x="-3060895" y="178279"/>
              <a:ext cx="178306"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5" name="Group 80"/>
            <p:cNvGrpSpPr>
              <a:grpSpLocks/>
            </p:cNvGrpSpPr>
            <p:nvPr/>
          </p:nvGrpSpPr>
          <p:grpSpPr bwMode="auto">
            <a:xfrm>
              <a:off x="-3352800" y="0"/>
              <a:ext cx="2381250" cy="2438400"/>
              <a:chOff x="-3352800" y="0"/>
              <a:chExt cx="2381250" cy="2438400"/>
            </a:xfrm>
          </p:grpSpPr>
          <p:pic>
            <p:nvPicPr>
              <p:cNvPr id="10287" name="Picture 5" descr="http://dam.natinst.com/MediaPortal/PreviewImage.asp?type=4&amp;repoid=%7b395AD9D7-CC75-4921-A389-722EAED2FBAE%7d&amp;version=5&amp;validate=XVPAVQXDUT&amp;md=6-21-201011-41-31AM"/>
              <p:cNvPicPr>
                <a:picLocks noChangeAspect="1" noChangeArrowheads="1"/>
              </p:cNvPicPr>
              <p:nvPr/>
            </p:nvPicPr>
            <p:blipFill>
              <a:blip r:embed="rId5" cstate="print">
                <a:clrChange>
                  <a:clrFrom>
                    <a:srgbClr val="FFFFFF"/>
                  </a:clrFrom>
                  <a:clrTo>
                    <a:srgbClr val="FFFFFF">
                      <a:alpha val="0"/>
                    </a:srgbClr>
                  </a:clrTo>
                </a:clrChange>
              </a:blip>
              <a:srcRect r="79201"/>
              <a:stretch>
                <a:fillRect/>
              </a:stretch>
            </p:blipFill>
            <p:spPr bwMode="auto">
              <a:xfrm>
                <a:off x="-3352800" y="0"/>
                <a:ext cx="495300" cy="2438400"/>
              </a:xfrm>
              <a:prstGeom prst="rect">
                <a:avLst/>
              </a:prstGeom>
              <a:noFill/>
              <a:ln w="9525">
                <a:noFill/>
                <a:miter lim="800000"/>
                <a:headEnd/>
                <a:tailEnd/>
              </a:ln>
            </p:spPr>
          </p:pic>
          <p:pic>
            <p:nvPicPr>
              <p:cNvPr id="10288" name="Picture 5" descr="http://dam.natinst.com/MediaPortal/PreviewImage.asp?type=4&amp;repoid=%7b395AD9D7-CC75-4921-A389-722EAED2FBAE%7d&amp;version=5&amp;validate=XVPAVQXDUT&amp;md=6-21-201011-41-31AM"/>
              <p:cNvPicPr>
                <a:picLocks noChangeAspect="1" noChangeArrowheads="1"/>
              </p:cNvPicPr>
              <p:nvPr/>
            </p:nvPicPr>
            <p:blipFill>
              <a:blip r:embed="rId5" cstate="print">
                <a:clrChange>
                  <a:clrFrom>
                    <a:srgbClr val="FFFFFF"/>
                  </a:clrFrom>
                  <a:clrTo>
                    <a:srgbClr val="FFFFFF">
                      <a:alpha val="0"/>
                    </a:srgbClr>
                  </a:clrTo>
                </a:clrChange>
              </a:blip>
              <a:srcRect b="15105"/>
              <a:stretch>
                <a:fillRect/>
              </a:stretch>
            </p:blipFill>
            <p:spPr bwMode="auto">
              <a:xfrm>
                <a:off x="-3352800" y="0"/>
                <a:ext cx="2381250" cy="2070100"/>
              </a:xfrm>
              <a:prstGeom prst="rect">
                <a:avLst/>
              </a:prstGeom>
              <a:noFill/>
              <a:ln w="9525">
                <a:noFill/>
                <a:miter lim="800000"/>
                <a:headEnd/>
                <a:tailEnd/>
              </a:ln>
            </p:spPr>
          </p:pic>
        </p:grpSp>
      </p:grpSp>
      <p:sp>
        <p:nvSpPr>
          <p:cNvPr id="68" name="TextBox 67"/>
          <p:cNvSpPr txBox="1">
            <a:spLocks noChangeArrowheads="1"/>
          </p:cNvSpPr>
          <p:nvPr/>
        </p:nvSpPr>
        <p:spPr bwMode="auto">
          <a:xfrm>
            <a:off x="6502400" y="4843463"/>
            <a:ext cx="1249363" cy="277812"/>
          </a:xfrm>
          <a:prstGeom prst="rect">
            <a:avLst/>
          </a:prstGeom>
          <a:noFill/>
          <a:ln w="9525">
            <a:noFill/>
            <a:miter lim="800000"/>
            <a:headEnd/>
            <a:tailEnd/>
          </a:ln>
        </p:spPr>
        <p:txBody>
          <a:bodyPr lIns="0" rIns="0">
            <a:spAutoFit/>
          </a:bodyPr>
          <a:lstStyle/>
          <a:p>
            <a:pPr algn="ctr"/>
            <a:r>
              <a:rPr lang="en-US" sz="1200" dirty="0">
                <a:solidFill>
                  <a:schemeClr val="tx1"/>
                </a:solidFill>
                <a:latin typeface="Calibri" pitchFamily="34" charset="0"/>
              </a:rPr>
              <a:t>Analog Bus Relays</a:t>
            </a:r>
          </a:p>
        </p:txBody>
      </p:sp>
      <p:cxnSp>
        <p:nvCxnSpPr>
          <p:cNvPr id="90" name="Straight Arrow Connector 89"/>
          <p:cNvCxnSpPr>
            <a:stCxn id="68" idx="1"/>
          </p:cNvCxnSpPr>
          <p:nvPr/>
        </p:nvCxnSpPr>
        <p:spPr>
          <a:xfrm rot="10800000">
            <a:off x="6438900" y="2768600"/>
            <a:ext cx="63500" cy="2214563"/>
          </a:xfrm>
          <a:prstGeom prst="straightConnector1">
            <a:avLst/>
          </a:prstGeom>
          <a:ln w="19050">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68" idx="3"/>
          </p:cNvCxnSpPr>
          <p:nvPr/>
        </p:nvCxnSpPr>
        <p:spPr>
          <a:xfrm flipV="1">
            <a:off x="7751763" y="2794000"/>
            <a:ext cx="719137" cy="2189163"/>
          </a:xfrm>
          <a:prstGeom prst="straightConnector1">
            <a:avLst/>
          </a:prstGeom>
          <a:ln w="19050">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1539433" y="2526175"/>
            <a:ext cx="787078" cy="1851949"/>
          </a:xfrm>
          <a:prstGeom prst="rect">
            <a:avLst/>
          </a:prstGeom>
          <a:gradFill flip="none" rotWithShape="1">
            <a:gsLst>
              <a:gs pos="0">
                <a:schemeClr val="tx1">
                  <a:alpha val="76000"/>
                </a:schemeClr>
              </a:gs>
              <a:gs pos="100000">
                <a:schemeClr val="tx1">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6" name="Group 83"/>
          <p:cNvGrpSpPr>
            <a:grpSpLocks noChangeAspect="1"/>
          </p:cNvGrpSpPr>
          <p:nvPr/>
        </p:nvGrpSpPr>
        <p:grpSpPr bwMode="auto">
          <a:xfrm>
            <a:off x="1384300" y="2108200"/>
            <a:ext cx="2628900" cy="2692400"/>
            <a:chOff x="-3352800" y="0"/>
            <a:chExt cx="2381250" cy="2438400"/>
          </a:xfrm>
        </p:grpSpPr>
        <p:sp>
          <p:nvSpPr>
            <p:cNvPr id="85" name="Rectangle 84"/>
            <p:cNvSpPr/>
            <p:nvPr/>
          </p:nvSpPr>
          <p:spPr>
            <a:xfrm>
              <a:off x="-3060895" y="178279"/>
              <a:ext cx="178306" cy="213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nvGrpSpPr>
            <p:cNvPr id="7" name="Group 80"/>
            <p:cNvGrpSpPr>
              <a:grpSpLocks/>
            </p:cNvGrpSpPr>
            <p:nvPr/>
          </p:nvGrpSpPr>
          <p:grpSpPr bwMode="auto">
            <a:xfrm>
              <a:off x="-3352800" y="0"/>
              <a:ext cx="2381250" cy="2438400"/>
              <a:chOff x="-3352800" y="0"/>
              <a:chExt cx="2381250" cy="2438400"/>
            </a:xfrm>
          </p:grpSpPr>
          <p:pic>
            <p:nvPicPr>
              <p:cNvPr id="10283" name="Picture 5" descr="http://dam.natinst.com/MediaPortal/PreviewImage.asp?type=4&amp;repoid=%7b395AD9D7-CC75-4921-A389-722EAED2FBAE%7d&amp;version=5&amp;validate=XVPAVQXDUT&amp;md=6-21-201011-41-31AM"/>
              <p:cNvPicPr>
                <a:picLocks noChangeAspect="1" noChangeArrowheads="1"/>
              </p:cNvPicPr>
              <p:nvPr/>
            </p:nvPicPr>
            <p:blipFill>
              <a:blip r:embed="rId5" cstate="print">
                <a:clrChange>
                  <a:clrFrom>
                    <a:srgbClr val="FFFFFF"/>
                  </a:clrFrom>
                  <a:clrTo>
                    <a:srgbClr val="FFFFFF">
                      <a:alpha val="0"/>
                    </a:srgbClr>
                  </a:clrTo>
                </a:clrChange>
              </a:blip>
              <a:srcRect r="79201"/>
              <a:stretch>
                <a:fillRect/>
              </a:stretch>
            </p:blipFill>
            <p:spPr bwMode="auto">
              <a:xfrm>
                <a:off x="-3352800" y="0"/>
                <a:ext cx="495300" cy="2438400"/>
              </a:xfrm>
              <a:prstGeom prst="rect">
                <a:avLst/>
              </a:prstGeom>
              <a:noFill/>
              <a:ln w="9525">
                <a:noFill/>
                <a:miter lim="800000"/>
                <a:headEnd/>
                <a:tailEnd/>
              </a:ln>
            </p:spPr>
          </p:pic>
          <p:pic>
            <p:nvPicPr>
              <p:cNvPr id="10284" name="Picture 5" descr="http://dam.natinst.com/MediaPortal/PreviewImage.asp?type=4&amp;repoid=%7b395AD9D7-CC75-4921-A389-722EAED2FBAE%7d&amp;version=5&amp;validate=XVPAVQXDUT&amp;md=6-21-201011-41-31AM"/>
              <p:cNvPicPr>
                <a:picLocks noChangeAspect="1" noChangeArrowheads="1"/>
              </p:cNvPicPr>
              <p:nvPr/>
            </p:nvPicPr>
            <p:blipFill>
              <a:blip r:embed="rId5" cstate="print">
                <a:clrChange>
                  <a:clrFrom>
                    <a:srgbClr val="FFFFFF"/>
                  </a:clrFrom>
                  <a:clrTo>
                    <a:srgbClr val="FFFFFF">
                      <a:alpha val="0"/>
                    </a:srgbClr>
                  </a:clrTo>
                </a:clrChange>
              </a:blip>
              <a:srcRect b="15105"/>
              <a:stretch>
                <a:fillRect/>
              </a:stretch>
            </p:blipFill>
            <p:spPr bwMode="auto">
              <a:xfrm>
                <a:off x="-3352800" y="0"/>
                <a:ext cx="2381250" cy="2070100"/>
              </a:xfrm>
              <a:prstGeom prst="rect">
                <a:avLst/>
              </a:prstGeom>
              <a:noFill/>
              <a:ln w="9525">
                <a:noFill/>
                <a:miter lim="800000"/>
                <a:headEnd/>
                <a:tailEnd/>
              </a:ln>
            </p:spPr>
          </p:pic>
        </p:grpSp>
      </p:grpSp>
      <p:pic>
        <p:nvPicPr>
          <p:cNvPr id="10275" name="Picture 3"/>
          <p:cNvPicPr>
            <a:picLocks noChangeAspect="1" noChangeArrowheads="1"/>
          </p:cNvPicPr>
          <p:nvPr/>
        </p:nvPicPr>
        <p:blipFill>
          <a:blip r:embed="rId4" cstate="print"/>
          <a:srcRect l="45541"/>
          <a:stretch>
            <a:fillRect/>
          </a:stretch>
        </p:blipFill>
        <p:spPr bwMode="auto">
          <a:xfrm>
            <a:off x="2328863" y="2032000"/>
            <a:ext cx="1804987" cy="2978150"/>
          </a:xfrm>
          <a:prstGeom prst="rect">
            <a:avLst/>
          </a:prstGeom>
          <a:noFill/>
          <a:ln w="9525">
            <a:noFill/>
            <a:miter lim="800000"/>
            <a:headEnd/>
            <a:tailEnd/>
          </a:ln>
        </p:spPr>
      </p:pic>
      <p:sp>
        <p:nvSpPr>
          <p:cNvPr id="103" name="Rectangle 102"/>
          <p:cNvSpPr/>
          <p:nvPr/>
        </p:nvSpPr>
        <p:spPr>
          <a:xfrm>
            <a:off x="2002420" y="2503026"/>
            <a:ext cx="347241" cy="1877028"/>
          </a:xfrm>
          <a:prstGeom prst="rect">
            <a:avLst/>
          </a:prstGeom>
          <a:gradFill flip="none" rotWithShape="1">
            <a:gsLst>
              <a:gs pos="0">
                <a:schemeClr val="tx1">
                  <a:alpha val="76000"/>
                </a:schemeClr>
              </a:gs>
              <a:gs pos="100000">
                <a:schemeClr val="tx1">
                  <a:alpha val="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3" name="TextBox 377"/>
          <p:cNvSpPr txBox="1">
            <a:spLocks noChangeArrowheads="1"/>
          </p:cNvSpPr>
          <p:nvPr/>
        </p:nvSpPr>
        <p:spPr bwMode="auto">
          <a:xfrm>
            <a:off x="6223000" y="1911350"/>
            <a:ext cx="1978025" cy="307975"/>
          </a:xfrm>
          <a:prstGeom prst="rect">
            <a:avLst/>
          </a:prstGeom>
          <a:noFill/>
          <a:ln w="9525">
            <a:noFill/>
            <a:miter lim="800000"/>
            <a:headEnd/>
            <a:tailEnd/>
          </a:ln>
        </p:spPr>
        <p:txBody>
          <a:bodyPr wrap="none">
            <a:spAutoFit/>
          </a:bodyPr>
          <a:lstStyle/>
          <a:p>
            <a:pPr>
              <a:defRPr/>
            </a:pPr>
            <a:r>
              <a:rPr lang="en-US" sz="1400">
                <a:solidFill>
                  <a:schemeClr val="bg1">
                    <a:lumMod val="50000"/>
                  </a:schemeClr>
                </a:solidFill>
              </a:rPr>
              <a:t>NI SwitchBlock Carrier</a:t>
            </a:r>
          </a:p>
        </p:txBody>
      </p:sp>
      <p:sp>
        <p:nvSpPr>
          <p:cNvPr id="74" name="TextBox 378"/>
          <p:cNvSpPr txBox="1">
            <a:spLocks noChangeArrowheads="1"/>
          </p:cNvSpPr>
          <p:nvPr/>
        </p:nvSpPr>
        <p:spPr bwMode="auto">
          <a:xfrm>
            <a:off x="6565900" y="2420938"/>
            <a:ext cx="1284288" cy="261937"/>
          </a:xfrm>
          <a:prstGeom prst="rect">
            <a:avLst/>
          </a:prstGeom>
          <a:noFill/>
          <a:ln w="9525">
            <a:noFill/>
            <a:miter lim="800000"/>
            <a:headEnd/>
            <a:tailEnd/>
          </a:ln>
        </p:spPr>
        <p:txBody>
          <a:bodyPr wrap="none">
            <a:spAutoFit/>
          </a:bodyPr>
          <a:lstStyle/>
          <a:p>
            <a:pPr>
              <a:defRPr/>
            </a:pPr>
            <a:r>
              <a:rPr lang="en-US" sz="1100" dirty="0">
                <a:solidFill>
                  <a:schemeClr val="bg1">
                    <a:lumMod val="50000"/>
                  </a:schemeClr>
                </a:solidFill>
              </a:rPr>
              <a:t>Analog Bus Lines</a:t>
            </a:r>
          </a:p>
        </p:txBody>
      </p:sp>
      <p:sp>
        <p:nvSpPr>
          <p:cNvPr id="75" name="TextBox 74"/>
          <p:cNvSpPr txBox="1"/>
          <p:nvPr/>
        </p:nvSpPr>
        <p:spPr>
          <a:xfrm>
            <a:off x="203200" y="5805715"/>
            <a:ext cx="9811657" cy="400110"/>
          </a:xfrm>
          <a:prstGeom prst="rect">
            <a:avLst/>
          </a:prstGeom>
          <a:noFill/>
        </p:spPr>
        <p:txBody>
          <a:bodyPr wrap="square" rtlCol="0">
            <a:spAutoFit/>
          </a:bodyPr>
          <a:lstStyle/>
          <a:p>
            <a:r>
              <a:rPr lang="en-US" sz="2000" dirty="0" smtClean="0">
                <a:solidFill>
                  <a:srgbClr val="FF0000"/>
                </a:solidFill>
              </a:rPr>
              <a:t>NOTE:</a:t>
            </a:r>
            <a:r>
              <a:rPr lang="en-US" sz="2000" dirty="0" smtClean="0">
                <a:solidFill>
                  <a:schemeClr val="tx1"/>
                </a:solidFill>
              </a:rPr>
              <a:t> Must Connect Safety Interlock Protection Resistor to access Analog Bus!</a:t>
            </a:r>
            <a:endParaRPr lang="en-US" sz="2000" dirty="0">
              <a:solidFill>
                <a:schemeClr val="tx1"/>
              </a:solidFill>
            </a:endParaRPr>
          </a:p>
        </p:txBody>
      </p:sp>
    </p:spTree>
    <p:custDataLst>
      <p:tags r:id="rId1"/>
    </p:custData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1" presetClass="entr" presetSubtype="0" fill="hold" nodeType="withEffect">
                                  <p:stCondLst>
                                    <p:cond delay="500"/>
                                  </p:stCondLst>
                                  <p:childTnLst>
                                    <p:set>
                                      <p:cBhvr>
                                        <p:cTn id="14" dur="1" fill="hold">
                                          <p:stCondLst>
                                            <p:cond delay="0"/>
                                          </p:stCondLst>
                                        </p:cTn>
                                        <p:tgtEl>
                                          <p:spTgt spid="103"/>
                                        </p:tgtEl>
                                        <p:attrNameLst>
                                          <p:attrName>style.visibility</p:attrName>
                                        </p:attrNameLst>
                                      </p:cBhvr>
                                      <p:to>
                                        <p:strVal val="visible"/>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1000"/>
                                        <p:tgtEl>
                                          <p:spTgt spid="51"/>
                                        </p:tgtEl>
                                      </p:cBhvr>
                                    </p:animEffect>
                                  </p:childTnLst>
                                </p:cTn>
                              </p:par>
                              <p:par>
                                <p:cTn id="22" presetID="10" presetClass="entr" presetSubtype="0" fill="hold"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1000"/>
                                        <p:tgtEl>
                                          <p:spTgt spid="52"/>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fade">
                                      <p:cBhvr>
                                        <p:cTn id="35" dur="500"/>
                                        <p:tgtEl>
                                          <p:spTgt spid="56"/>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1000"/>
                                        <p:tgtEl>
                                          <p:spTgt spid="53"/>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1000"/>
                                        <p:tgtEl>
                                          <p:spTgt spid="50"/>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90"/>
                                        </p:tgtEl>
                                        <p:attrNameLst>
                                          <p:attrName>style.visibility</p:attrName>
                                        </p:attrNameLst>
                                      </p:cBhvr>
                                      <p:to>
                                        <p:strVal val="visible"/>
                                      </p:to>
                                    </p:set>
                                    <p:animEffect transition="in" filter="fade">
                                      <p:cBhvr>
                                        <p:cTn id="49" dur="500"/>
                                        <p:tgtEl>
                                          <p:spTgt spid="9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fade">
                                      <p:cBhvr>
                                        <p:cTn id="52" dur="500"/>
                                        <p:tgtEl>
                                          <p:spTgt spid="68"/>
                                        </p:tgtEl>
                                      </p:cBhvr>
                                    </p:animEffect>
                                  </p:childTnLst>
                                </p:cTn>
                              </p:par>
                              <p:par>
                                <p:cTn id="53" presetID="10" presetClass="entr" presetSubtype="0"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animEffect transition="in" filter="fade">
                                      <p:cBhvr>
                                        <p:cTn id="55"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P spid="68"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NI </a:t>
            </a:r>
            <a:r>
              <a:rPr lang="en-US" b="1" dirty="0" err="1" smtClean="0"/>
              <a:t>SwitchBlock</a:t>
            </a:r>
            <a:r>
              <a:rPr lang="en-US" b="1" dirty="0" smtClean="0"/>
              <a:t> Architecture Cont.</a:t>
            </a:r>
            <a:endParaRPr lang="en-US" b="1" dirty="0"/>
          </a:p>
        </p:txBody>
      </p:sp>
      <p:sp>
        <p:nvSpPr>
          <p:cNvPr id="3" name="Content Placeholder 2"/>
          <p:cNvSpPr>
            <a:spLocks noGrp="1"/>
          </p:cNvSpPr>
          <p:nvPr>
            <p:ph idx="1"/>
          </p:nvPr>
        </p:nvSpPr>
        <p:spPr/>
        <p:txBody>
          <a:bodyPr/>
          <a:lstStyle/>
          <a:p>
            <a:endParaRPr lang="en-US"/>
          </a:p>
        </p:txBody>
      </p:sp>
      <p:pic>
        <p:nvPicPr>
          <p:cNvPr id="4" name="Picture 4"/>
          <p:cNvPicPr>
            <a:picLocks noChangeAspect="1" noChangeArrowheads="1"/>
          </p:cNvPicPr>
          <p:nvPr/>
        </p:nvPicPr>
        <p:blipFill>
          <a:blip r:embed="rId3" cstate="print"/>
          <a:srcRect/>
          <a:stretch>
            <a:fillRect/>
          </a:stretch>
        </p:blipFill>
        <p:spPr bwMode="auto">
          <a:xfrm>
            <a:off x="381000" y="1847851"/>
            <a:ext cx="8531614" cy="42671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7"/>
          <p:cNvSpPr>
            <a:spLocks noGrp="1"/>
          </p:cNvSpPr>
          <p:nvPr>
            <p:ph type="title"/>
          </p:nvPr>
        </p:nvSpPr>
        <p:spPr>
          <a:xfrm>
            <a:off x="0" y="0"/>
            <a:ext cx="7772400" cy="1143000"/>
          </a:xfrm>
        </p:spPr>
        <p:txBody>
          <a:bodyPr/>
          <a:lstStyle/>
          <a:p>
            <a:pPr algn="l" eaLnBrk="1" hangingPunct="1"/>
            <a:r>
              <a:rPr lang="en-US" b="1" dirty="0" smtClean="0"/>
              <a:t>NI </a:t>
            </a:r>
            <a:r>
              <a:rPr lang="en-US" b="1" dirty="0" err="1" smtClean="0"/>
              <a:t>SwitchBlock</a:t>
            </a:r>
            <a:r>
              <a:rPr lang="en-US" b="1" dirty="0" smtClean="0"/>
              <a:t> Relay Cards: A vs. B</a:t>
            </a:r>
          </a:p>
        </p:txBody>
      </p:sp>
      <p:sp>
        <p:nvSpPr>
          <p:cNvPr id="294" name="Rectangle 293"/>
          <p:cNvSpPr/>
          <p:nvPr/>
        </p:nvSpPr>
        <p:spPr>
          <a:xfrm>
            <a:off x="4170818" y="1624013"/>
            <a:ext cx="3758789" cy="342718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95" name="Straight Connector 294"/>
          <p:cNvCxnSpPr/>
          <p:nvPr/>
        </p:nvCxnSpPr>
        <p:spPr>
          <a:xfrm flipV="1">
            <a:off x="4827173" y="2573184"/>
            <a:ext cx="2477699" cy="155"/>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4882473" y="3022600"/>
            <a:ext cx="2422399" cy="3072"/>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4910121" y="3462338"/>
            <a:ext cx="2394751" cy="3072"/>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flipV="1">
            <a:off x="4891688" y="3865306"/>
            <a:ext cx="2413184" cy="257"/>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Group 298"/>
          <p:cNvGrpSpPr>
            <a:grpSpLocks/>
          </p:cNvGrpSpPr>
          <p:nvPr/>
        </p:nvGrpSpPr>
        <p:grpSpPr bwMode="auto">
          <a:xfrm>
            <a:off x="762000" y="1822451"/>
            <a:ext cx="4153563" cy="4262471"/>
            <a:chOff x="305043" y="781051"/>
            <a:chExt cx="4750037" cy="4873209"/>
          </a:xfrm>
        </p:grpSpPr>
        <p:sp>
          <p:nvSpPr>
            <p:cNvPr id="300" name="Parallelogram 299"/>
            <p:cNvSpPr/>
            <p:nvPr/>
          </p:nvSpPr>
          <p:spPr>
            <a:xfrm rot="5400000" flipV="1">
              <a:off x="1168800" y="1787034"/>
              <a:ext cx="4857335" cy="2877117"/>
            </a:xfrm>
            <a:prstGeom prst="parallelogram">
              <a:avLst>
                <a:gd name="adj" fmla="val 6537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01" name="Straight Connector 300"/>
            <p:cNvCxnSpPr/>
            <p:nvPr/>
          </p:nvCxnSpPr>
          <p:spPr>
            <a:xfrm flipV="1">
              <a:off x="2541573" y="2062055"/>
              <a:ext cx="2513507" cy="1755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flipV="1">
              <a:off x="2535222" y="2554138"/>
              <a:ext cx="2502393" cy="1785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flipV="1">
              <a:off x="2535222" y="3027172"/>
              <a:ext cx="2511920" cy="1752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flipV="1">
              <a:off x="2541573" y="1587432"/>
              <a:ext cx="2505569" cy="1701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rot="16200000" flipH="1">
              <a:off x="1913859" y="3605765"/>
              <a:ext cx="1879440" cy="4764"/>
            </a:xfrm>
            <a:prstGeom prst="line">
              <a:avLst/>
            </a:prstGeom>
          </p:spPr>
          <p:style>
            <a:lnRef idx="1">
              <a:schemeClr val="accent1"/>
            </a:lnRef>
            <a:fillRef idx="0">
              <a:schemeClr val="accent1"/>
            </a:fillRef>
            <a:effectRef idx="0">
              <a:schemeClr val="accent1"/>
            </a:effectRef>
            <a:fontRef idx="minor">
              <a:schemeClr val="tx1"/>
            </a:fontRef>
          </p:style>
        </p:cxnSp>
        <p:sp>
          <p:nvSpPr>
            <p:cNvPr id="306" name="Parallelogram 305"/>
            <p:cNvSpPr/>
            <p:nvPr/>
          </p:nvSpPr>
          <p:spPr>
            <a:xfrm>
              <a:off x="1800064" y="781051"/>
              <a:ext cx="3220084" cy="1885789"/>
            </a:xfrm>
            <a:prstGeom prst="parallelogram">
              <a:avLst>
                <a:gd name="adj" fmla="val 15141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07" name="Straight Connector 306"/>
            <p:cNvCxnSpPr/>
            <p:nvPr/>
          </p:nvCxnSpPr>
          <p:spPr>
            <a:xfrm rot="16200000" flipH="1">
              <a:off x="2202053" y="3360518"/>
              <a:ext cx="1930235" cy="6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rot="16200000" flipH="1">
              <a:off x="2496601" y="3108921"/>
              <a:ext cx="19889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rot="16200000" flipH="1">
              <a:off x="2793528" y="2859706"/>
              <a:ext cx="20365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rot="16200000" flipH="1">
              <a:off x="3076165" y="2624776"/>
              <a:ext cx="20778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rot="16200000" flipH="1">
              <a:off x="3364358" y="2395401"/>
              <a:ext cx="2108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rot="16200000" flipH="1">
              <a:off x="3624765" y="2169995"/>
              <a:ext cx="215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rot="5400000">
              <a:off x="1617725" y="3852601"/>
              <a:ext cx="1838168" cy="3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rot="10800000" flipV="1">
              <a:off x="1971548" y="3806568"/>
              <a:ext cx="509688" cy="414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2463770" y="2944629"/>
              <a:ext cx="71452" cy="47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rot="16200000" flipH="1">
              <a:off x="2060582" y="3395440"/>
              <a:ext cx="825430" cy="6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rot="10800000" flipV="1">
              <a:off x="1989014" y="3704976"/>
              <a:ext cx="433472" cy="360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rot="5400000">
              <a:off x="2058188" y="3334327"/>
              <a:ext cx="7412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flipV="1">
              <a:off x="2422486" y="2677952"/>
              <a:ext cx="422358" cy="287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2392318" y="2404925"/>
              <a:ext cx="771677" cy="522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flipV="1">
              <a:off x="2317691" y="1852523"/>
              <a:ext cx="1494132" cy="1014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2354211" y="2131899"/>
              <a:ext cx="1130523" cy="768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2287523" y="1596956"/>
              <a:ext cx="1827572" cy="1233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2251003" y="1341391"/>
              <a:ext cx="2161014" cy="1455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2214483" y="1085825"/>
              <a:ext cx="2494453" cy="1681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rot="10800000" flipV="1">
              <a:off x="1982663" y="3570051"/>
              <a:ext cx="404892" cy="341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rot="16200000" flipH="1">
              <a:off x="2066113" y="3248609"/>
              <a:ext cx="6428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rot="5400000">
              <a:off x="2082772" y="3174797"/>
              <a:ext cx="5524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rot="16200000" flipH="1">
              <a:off x="2079587" y="3104952"/>
              <a:ext cx="474621"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rot="5400000">
              <a:off x="2093071" y="3018442"/>
              <a:ext cx="390492"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rot="16200000" flipH="1">
              <a:off x="2100202" y="2947804"/>
              <a:ext cx="3015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rot="5400000">
              <a:off x="2104161" y="2869230"/>
              <a:ext cx="219056"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rot="10800000" flipV="1">
              <a:off x="1995365" y="3450998"/>
              <a:ext cx="358846" cy="30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rot="10800000" flipV="1">
              <a:off x="1998541" y="3338296"/>
              <a:ext cx="319150" cy="26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rot="10800000" flipV="1">
              <a:off x="1990601" y="3219243"/>
              <a:ext cx="293746" cy="233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rot="10800000" flipV="1">
              <a:off x="1998541" y="3098603"/>
              <a:ext cx="252462" cy="192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rot="10800000" flipV="1">
              <a:off x="1998541" y="2974789"/>
              <a:ext cx="219118" cy="166674"/>
            </a:xfrm>
            <a:prstGeom prst="line">
              <a:avLst/>
            </a:prstGeom>
          </p:spPr>
          <p:style>
            <a:lnRef idx="1">
              <a:schemeClr val="accent1"/>
            </a:lnRef>
            <a:fillRef idx="0">
              <a:schemeClr val="accent1"/>
            </a:fillRef>
            <a:effectRef idx="0">
              <a:schemeClr val="accent1"/>
            </a:effectRef>
            <a:fontRef idx="minor">
              <a:schemeClr val="tx1"/>
            </a:fontRef>
          </p:style>
        </p:cxnSp>
        <p:sp>
          <p:nvSpPr>
            <p:cNvPr id="11367" name="TextBox 337"/>
            <p:cNvSpPr txBox="1">
              <a:spLocks noChangeArrowheads="1"/>
            </p:cNvSpPr>
            <p:nvPr/>
          </p:nvSpPr>
          <p:spPr bwMode="auto">
            <a:xfrm>
              <a:off x="491706" y="3467818"/>
              <a:ext cx="1366349" cy="461626"/>
            </a:xfrm>
            <a:prstGeom prst="rect">
              <a:avLst/>
            </a:prstGeom>
            <a:noFill/>
            <a:ln w="9525">
              <a:noFill/>
              <a:miter lim="800000"/>
              <a:headEnd/>
              <a:tailEnd/>
            </a:ln>
          </p:spPr>
          <p:txBody>
            <a:bodyPr wrap="none">
              <a:spAutoFit/>
            </a:bodyPr>
            <a:lstStyle/>
            <a:p>
              <a:r>
                <a:rPr lang="en-US" dirty="0">
                  <a:solidFill>
                    <a:schemeClr val="tx1"/>
                  </a:solidFill>
                </a:rPr>
                <a:t>Columns</a:t>
              </a:r>
            </a:p>
          </p:txBody>
        </p:sp>
        <p:sp>
          <p:nvSpPr>
            <p:cNvPr id="339" name="TextBox 338"/>
            <p:cNvSpPr txBox="1"/>
            <p:nvPr/>
          </p:nvSpPr>
          <p:spPr>
            <a:xfrm>
              <a:off x="2458528" y="1647647"/>
              <a:ext cx="2355019" cy="461626"/>
            </a:xfrm>
            <a:prstGeom prst="rect">
              <a:avLst/>
            </a:prstGeom>
            <a:noFill/>
            <a:scene3d>
              <a:camera prst="orthographicFront">
                <a:rot lat="19977943" lon="17940000" rev="4347237"/>
              </a:camera>
              <a:lightRig rig="threePt" dir="t"/>
            </a:scene3d>
          </p:spPr>
          <p:txBody>
            <a:bodyPr wrap="none">
              <a:spAutoFit/>
            </a:bodyPr>
            <a:lstStyle/>
            <a:p>
              <a:pPr>
                <a:defRPr/>
              </a:pPr>
              <a:r>
                <a:rPr lang="en-US" dirty="0">
                  <a:solidFill>
                    <a:schemeClr val="tx1"/>
                  </a:solidFill>
                  <a:latin typeface="Arial" pitchFamily="34" charset="0"/>
                </a:rPr>
                <a:t>Type-A Module</a:t>
              </a:r>
            </a:p>
          </p:txBody>
        </p:sp>
        <p:cxnSp>
          <p:nvCxnSpPr>
            <p:cNvPr id="340" name="Straight Connector 339"/>
            <p:cNvCxnSpPr/>
            <p:nvPr/>
          </p:nvCxnSpPr>
          <p:spPr>
            <a:xfrm rot="5400000">
              <a:off x="4723302" y="3350995"/>
              <a:ext cx="52700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rot="10800000" flipV="1">
              <a:off x="2243064" y="3614497"/>
              <a:ext cx="2743741" cy="184610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rot="5400000">
              <a:off x="4464546" y="3092253"/>
              <a:ext cx="931782" cy="793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rot="10800000" flipV="1">
              <a:off x="2320866" y="3562114"/>
              <a:ext cx="2596074" cy="175245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rot="5400000">
              <a:off x="4208963" y="2846210"/>
              <a:ext cx="1320687" cy="952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rot="5400000">
              <a:off x="3977191" y="2587470"/>
              <a:ext cx="1663558" cy="952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rot="10800000" flipV="1">
              <a:off x="2371676" y="3493857"/>
              <a:ext cx="2492866" cy="167308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rot="10800000" flipV="1">
              <a:off x="2424075" y="3424013"/>
              <a:ext cx="2380131" cy="162228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rot="16200000" flipH="1">
              <a:off x="2118506" y="4740731"/>
              <a:ext cx="603199" cy="794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rot="10800000" flipV="1">
              <a:off x="1984250" y="4451038"/>
              <a:ext cx="431885" cy="30159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rot="10800000" flipV="1">
              <a:off x="2001716" y="4666919"/>
              <a:ext cx="354082" cy="24127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rot="10800000" flipV="1">
              <a:off x="1992190" y="4839943"/>
              <a:ext cx="319150" cy="22381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rot="10800000" flipV="1">
              <a:off x="1984250" y="5046300"/>
              <a:ext cx="249287" cy="173022"/>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53" name="Rectangle 352"/>
            <p:cNvSpPr/>
            <p:nvPr/>
          </p:nvSpPr>
          <p:spPr>
            <a:xfrm>
              <a:off x="1809591" y="2657316"/>
              <a:ext cx="342968" cy="2984245"/>
            </a:xfrm>
            <a:prstGeom prst="rect">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4" name="Trapezoid 353"/>
            <p:cNvSpPr/>
            <p:nvPr/>
          </p:nvSpPr>
          <p:spPr>
            <a:xfrm rot="16200000">
              <a:off x="748482" y="4108940"/>
              <a:ext cx="2436605" cy="149254"/>
            </a:xfrm>
            <a:prstGeom prst="trapezoid">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5" name="Oval 354"/>
            <p:cNvSpPr/>
            <p:nvPr/>
          </p:nvSpPr>
          <p:spPr>
            <a:xfrm>
              <a:off x="1949318" y="3128764"/>
              <a:ext cx="4604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6" name="Oval 355"/>
            <p:cNvSpPr/>
            <p:nvPr/>
          </p:nvSpPr>
          <p:spPr>
            <a:xfrm>
              <a:off x="1949318" y="3281151"/>
              <a:ext cx="4604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7" name="Oval 356"/>
            <p:cNvSpPr/>
            <p:nvPr/>
          </p:nvSpPr>
          <p:spPr>
            <a:xfrm>
              <a:off x="1949318" y="3433538"/>
              <a:ext cx="4604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8" name="Oval 357"/>
            <p:cNvSpPr/>
            <p:nvPr/>
          </p:nvSpPr>
          <p:spPr>
            <a:xfrm>
              <a:off x="1949318" y="3585925"/>
              <a:ext cx="4604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9" name="Oval 358"/>
            <p:cNvSpPr/>
            <p:nvPr/>
          </p:nvSpPr>
          <p:spPr>
            <a:xfrm>
              <a:off x="1949318" y="3738312"/>
              <a:ext cx="4604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0" name="Oval 359"/>
            <p:cNvSpPr/>
            <p:nvPr/>
          </p:nvSpPr>
          <p:spPr>
            <a:xfrm>
              <a:off x="1949318" y="3890699"/>
              <a:ext cx="4604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1" name="Oval 360"/>
            <p:cNvSpPr/>
            <p:nvPr/>
          </p:nvSpPr>
          <p:spPr>
            <a:xfrm>
              <a:off x="1949318" y="4043086"/>
              <a:ext cx="4604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2" name="Oval 361"/>
            <p:cNvSpPr/>
            <p:nvPr/>
          </p:nvSpPr>
          <p:spPr>
            <a:xfrm>
              <a:off x="1949318" y="4195473"/>
              <a:ext cx="4604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3" name="Left Brace 362"/>
            <p:cNvSpPr/>
            <p:nvPr/>
          </p:nvSpPr>
          <p:spPr>
            <a:xfrm>
              <a:off x="1457096" y="3044633"/>
              <a:ext cx="285806" cy="122544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364" name="Oval 363"/>
            <p:cNvSpPr/>
            <p:nvPr/>
          </p:nvSpPr>
          <p:spPr>
            <a:xfrm>
              <a:off x="1942967" y="4754225"/>
              <a:ext cx="44459"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5" name="Oval 364"/>
            <p:cNvSpPr/>
            <p:nvPr/>
          </p:nvSpPr>
          <p:spPr>
            <a:xfrm>
              <a:off x="1942967" y="4906612"/>
              <a:ext cx="44459"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6" name="Oval 365"/>
            <p:cNvSpPr/>
            <p:nvPr/>
          </p:nvSpPr>
          <p:spPr>
            <a:xfrm>
              <a:off x="1942967" y="5058999"/>
              <a:ext cx="44459"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7" name="Oval 366"/>
            <p:cNvSpPr/>
            <p:nvPr/>
          </p:nvSpPr>
          <p:spPr>
            <a:xfrm>
              <a:off x="1942967" y="5211386"/>
              <a:ext cx="44459"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68" name="Straight Connector 367"/>
            <p:cNvCxnSpPr/>
            <p:nvPr/>
          </p:nvCxnSpPr>
          <p:spPr>
            <a:xfrm rot="16200000" flipH="1">
              <a:off x="2031945" y="5249481"/>
              <a:ext cx="430176" cy="793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rot="16200000" flipH="1">
              <a:off x="2070060" y="5073283"/>
              <a:ext cx="474621" cy="793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rot="16200000" flipH="1">
              <a:off x="2122460" y="4900261"/>
              <a:ext cx="490495" cy="7939"/>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1" name="Left Brace 370"/>
            <p:cNvSpPr/>
            <p:nvPr/>
          </p:nvSpPr>
          <p:spPr>
            <a:xfrm>
              <a:off x="1534900" y="4692317"/>
              <a:ext cx="250874" cy="638121"/>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401" name="TextBox 371"/>
            <p:cNvSpPr txBox="1">
              <a:spLocks noChangeArrowheads="1"/>
            </p:cNvSpPr>
            <p:nvPr/>
          </p:nvSpPr>
          <p:spPr bwMode="auto">
            <a:xfrm>
              <a:off x="305043" y="4675515"/>
              <a:ext cx="1476978" cy="830926"/>
            </a:xfrm>
            <a:prstGeom prst="rect">
              <a:avLst/>
            </a:prstGeom>
            <a:noFill/>
            <a:ln w="9525">
              <a:noFill/>
              <a:miter lim="800000"/>
              <a:headEnd/>
              <a:tailEnd/>
            </a:ln>
          </p:spPr>
          <p:txBody>
            <a:bodyPr wrap="none">
              <a:spAutoFit/>
            </a:bodyPr>
            <a:lstStyle/>
            <a:p>
              <a:pPr algn="ctr"/>
              <a:r>
                <a:rPr lang="en-US" dirty="0">
                  <a:solidFill>
                    <a:schemeClr val="tx1"/>
                  </a:solidFill>
                </a:rPr>
                <a:t>Analog </a:t>
              </a:r>
            </a:p>
            <a:p>
              <a:pPr algn="ctr"/>
              <a:r>
                <a:rPr lang="en-US" dirty="0">
                  <a:solidFill>
                    <a:schemeClr val="tx1"/>
                  </a:solidFill>
                </a:rPr>
                <a:t>Bus Lines</a:t>
              </a:r>
            </a:p>
          </p:txBody>
        </p:sp>
        <p:cxnSp>
          <p:nvCxnSpPr>
            <p:cNvPr id="373" name="Straight Connector 372"/>
            <p:cNvCxnSpPr/>
            <p:nvPr/>
          </p:nvCxnSpPr>
          <p:spPr>
            <a:xfrm rot="10800000" flipV="1">
              <a:off x="4804206" y="1595369"/>
              <a:ext cx="250874" cy="165086"/>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rot="10800000" flipV="1">
              <a:off x="4874069" y="2069991"/>
              <a:ext cx="173072" cy="12064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rot="10800000" flipV="1">
              <a:off x="4934406" y="2554138"/>
              <a:ext cx="120674" cy="8571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rot="10800000" flipV="1">
              <a:off x="4977278" y="3027172"/>
              <a:ext cx="77802" cy="6032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406" name="TextBox 376"/>
            <p:cNvSpPr txBox="1">
              <a:spLocks noChangeArrowheads="1"/>
            </p:cNvSpPr>
            <p:nvPr/>
          </p:nvSpPr>
          <p:spPr bwMode="auto">
            <a:xfrm>
              <a:off x="1820174" y="2605180"/>
              <a:ext cx="407564" cy="461626"/>
            </a:xfrm>
            <a:prstGeom prst="rect">
              <a:avLst/>
            </a:prstGeom>
            <a:noFill/>
            <a:ln w="9525">
              <a:noFill/>
              <a:miter lim="800000"/>
              <a:headEnd/>
              <a:tailEnd/>
            </a:ln>
          </p:spPr>
          <p:txBody>
            <a:bodyPr wrap="none">
              <a:spAutoFit/>
            </a:bodyPr>
            <a:lstStyle/>
            <a:p>
              <a:r>
                <a:rPr lang="en-US" dirty="0">
                  <a:solidFill>
                    <a:schemeClr val="tx1"/>
                  </a:solidFill>
                </a:rPr>
                <a:t>A</a:t>
              </a:r>
            </a:p>
          </p:txBody>
        </p:sp>
      </p:grpSp>
      <p:sp>
        <p:nvSpPr>
          <p:cNvPr id="12298" name="TextBox 377"/>
          <p:cNvSpPr txBox="1">
            <a:spLocks noChangeArrowheads="1"/>
          </p:cNvSpPr>
          <p:nvPr/>
        </p:nvSpPr>
        <p:spPr bwMode="auto">
          <a:xfrm>
            <a:off x="5364840" y="1352551"/>
            <a:ext cx="1913957" cy="523220"/>
          </a:xfrm>
          <a:prstGeom prst="rect">
            <a:avLst/>
          </a:prstGeom>
          <a:noFill/>
          <a:ln w="9525">
            <a:noFill/>
            <a:miter lim="800000"/>
            <a:headEnd/>
            <a:tailEnd/>
          </a:ln>
        </p:spPr>
        <p:txBody>
          <a:bodyPr wrap="square">
            <a:spAutoFit/>
          </a:bodyPr>
          <a:lstStyle/>
          <a:p>
            <a:pPr>
              <a:defRPr/>
            </a:pPr>
            <a:r>
              <a:rPr lang="en-US" sz="1400" dirty="0">
                <a:solidFill>
                  <a:schemeClr val="bg1">
                    <a:lumMod val="50000"/>
                  </a:schemeClr>
                </a:solidFill>
              </a:rPr>
              <a:t>NI </a:t>
            </a:r>
            <a:r>
              <a:rPr lang="en-US" sz="1400" dirty="0" err="1">
                <a:solidFill>
                  <a:schemeClr val="bg1">
                    <a:lumMod val="50000"/>
                  </a:schemeClr>
                </a:solidFill>
              </a:rPr>
              <a:t>SwitchBlock</a:t>
            </a:r>
            <a:r>
              <a:rPr lang="en-US" sz="1400" dirty="0">
                <a:solidFill>
                  <a:schemeClr val="bg1">
                    <a:lumMod val="50000"/>
                  </a:schemeClr>
                </a:solidFill>
              </a:rPr>
              <a:t> Carrier</a:t>
            </a:r>
          </a:p>
        </p:txBody>
      </p:sp>
      <p:sp>
        <p:nvSpPr>
          <p:cNvPr id="12299" name="TextBox 378"/>
          <p:cNvSpPr txBox="1">
            <a:spLocks noChangeArrowheads="1"/>
          </p:cNvSpPr>
          <p:nvPr/>
        </p:nvSpPr>
        <p:spPr bwMode="auto">
          <a:xfrm>
            <a:off x="5410202" y="2332038"/>
            <a:ext cx="1242690" cy="261610"/>
          </a:xfrm>
          <a:prstGeom prst="rect">
            <a:avLst/>
          </a:prstGeom>
          <a:noFill/>
          <a:ln w="9525">
            <a:noFill/>
            <a:miter lim="800000"/>
            <a:headEnd/>
            <a:tailEnd/>
          </a:ln>
        </p:spPr>
        <p:txBody>
          <a:bodyPr wrap="square">
            <a:spAutoFit/>
          </a:bodyPr>
          <a:lstStyle/>
          <a:p>
            <a:pPr>
              <a:defRPr/>
            </a:pPr>
            <a:r>
              <a:rPr lang="en-US" sz="1100" dirty="0">
                <a:solidFill>
                  <a:schemeClr val="bg1">
                    <a:lumMod val="50000"/>
                  </a:schemeClr>
                </a:solidFill>
              </a:rPr>
              <a:t>Analog Bus Lines</a:t>
            </a:r>
          </a:p>
        </p:txBody>
      </p:sp>
      <p:grpSp>
        <p:nvGrpSpPr>
          <p:cNvPr id="3" name="Group 379"/>
          <p:cNvGrpSpPr>
            <a:grpSpLocks/>
          </p:cNvGrpSpPr>
          <p:nvPr/>
        </p:nvGrpSpPr>
        <p:grpSpPr bwMode="auto">
          <a:xfrm>
            <a:off x="914400" y="1831976"/>
            <a:ext cx="3976914" cy="4264451"/>
            <a:chOff x="491708" y="781051"/>
            <a:chExt cx="4544913" cy="4873208"/>
          </a:xfrm>
        </p:grpSpPr>
        <p:sp>
          <p:nvSpPr>
            <p:cNvPr id="381" name="Parallelogram 380"/>
            <p:cNvSpPr/>
            <p:nvPr/>
          </p:nvSpPr>
          <p:spPr>
            <a:xfrm rot="5400000" flipV="1">
              <a:off x="1168915" y="1786554"/>
              <a:ext cx="4857335" cy="2878076"/>
            </a:xfrm>
            <a:prstGeom prst="parallelogram">
              <a:avLst>
                <a:gd name="adj" fmla="val 6537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82" name="Straight Connector 381"/>
            <p:cNvCxnSpPr/>
            <p:nvPr/>
          </p:nvCxnSpPr>
          <p:spPr>
            <a:xfrm flipV="1">
              <a:off x="2541125" y="2095389"/>
              <a:ext cx="2463747" cy="17222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flipV="1">
              <a:off x="2534775" y="2589070"/>
              <a:ext cx="2479025" cy="1750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2534775" y="3060506"/>
              <a:ext cx="2452634" cy="1719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V="1">
              <a:off x="2541125" y="1603306"/>
              <a:ext cx="2463747" cy="1685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16200000" flipH="1">
              <a:off x="1914136" y="3606560"/>
              <a:ext cx="1879440" cy="3175"/>
            </a:xfrm>
            <a:prstGeom prst="line">
              <a:avLst/>
            </a:prstGeom>
          </p:spPr>
          <p:style>
            <a:lnRef idx="1">
              <a:schemeClr val="accent1"/>
            </a:lnRef>
            <a:fillRef idx="0">
              <a:schemeClr val="accent1"/>
            </a:fillRef>
            <a:effectRef idx="0">
              <a:schemeClr val="accent1"/>
            </a:effectRef>
            <a:fontRef idx="minor">
              <a:schemeClr val="tx1"/>
            </a:fontRef>
          </p:style>
        </p:cxnSp>
        <p:sp>
          <p:nvSpPr>
            <p:cNvPr id="387" name="Rectangle 386"/>
            <p:cNvSpPr/>
            <p:nvPr/>
          </p:nvSpPr>
          <p:spPr>
            <a:xfrm>
              <a:off x="1809303" y="2657316"/>
              <a:ext cx="342893" cy="2984245"/>
            </a:xfrm>
            <a:prstGeom prst="rect">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8" name="Parallelogram 387"/>
            <p:cNvSpPr/>
            <p:nvPr/>
          </p:nvSpPr>
          <p:spPr>
            <a:xfrm>
              <a:off x="1799778" y="781051"/>
              <a:ext cx="3219381" cy="1885789"/>
            </a:xfrm>
            <a:prstGeom prst="parallelogram">
              <a:avLst>
                <a:gd name="adj" fmla="val 151416"/>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9" name="Trapezoid 388"/>
            <p:cNvSpPr/>
            <p:nvPr/>
          </p:nvSpPr>
          <p:spPr>
            <a:xfrm rot="16200000">
              <a:off x="748159" y="4108956"/>
              <a:ext cx="2436605" cy="149222"/>
            </a:xfrm>
            <a:prstGeom prst="trapezoid">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90" name="Straight Connector 389"/>
            <p:cNvCxnSpPr/>
            <p:nvPr/>
          </p:nvCxnSpPr>
          <p:spPr>
            <a:xfrm rot="16200000" flipH="1">
              <a:off x="2203056" y="3360519"/>
              <a:ext cx="1930235" cy="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rot="16200000" flipH="1">
              <a:off x="2497532" y="3108921"/>
              <a:ext cx="19889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rot="16200000" flipH="1">
              <a:off x="2794389" y="2859706"/>
              <a:ext cx="20365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rot="16200000" flipH="1">
              <a:off x="3075373" y="2624776"/>
              <a:ext cx="20778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rot="16200000" flipH="1">
              <a:off x="3363499" y="2395401"/>
              <a:ext cx="21080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rot="16200000" flipH="1">
              <a:off x="3625432" y="2169995"/>
              <a:ext cx="2155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rot="5400000">
              <a:off x="1618071" y="3851809"/>
              <a:ext cx="1838168" cy="4762"/>
            </a:xfrm>
            <a:prstGeom prst="line">
              <a:avLst/>
            </a:prstGeom>
          </p:spPr>
          <p:style>
            <a:lnRef idx="1">
              <a:schemeClr val="accent1"/>
            </a:lnRef>
            <a:fillRef idx="0">
              <a:schemeClr val="accent1"/>
            </a:fillRef>
            <a:effectRef idx="0">
              <a:schemeClr val="accent1"/>
            </a:effectRef>
            <a:fontRef idx="minor">
              <a:schemeClr val="tx1"/>
            </a:fontRef>
          </p:style>
        </p:cxnSp>
        <p:sp>
          <p:nvSpPr>
            <p:cNvPr id="397" name="Oval 396"/>
            <p:cNvSpPr/>
            <p:nvPr/>
          </p:nvSpPr>
          <p:spPr>
            <a:xfrm>
              <a:off x="1949000" y="3128764"/>
              <a:ext cx="4603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8" name="Oval 397"/>
            <p:cNvSpPr/>
            <p:nvPr/>
          </p:nvSpPr>
          <p:spPr>
            <a:xfrm>
              <a:off x="1949000" y="3281151"/>
              <a:ext cx="4603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9" name="Oval 398"/>
            <p:cNvSpPr/>
            <p:nvPr/>
          </p:nvSpPr>
          <p:spPr>
            <a:xfrm>
              <a:off x="1949000" y="3433538"/>
              <a:ext cx="4603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0" name="Oval 399"/>
            <p:cNvSpPr/>
            <p:nvPr/>
          </p:nvSpPr>
          <p:spPr>
            <a:xfrm>
              <a:off x="1949000" y="3585925"/>
              <a:ext cx="4603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1" name="Oval 400"/>
            <p:cNvSpPr/>
            <p:nvPr/>
          </p:nvSpPr>
          <p:spPr>
            <a:xfrm>
              <a:off x="1949000" y="3738312"/>
              <a:ext cx="4603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2" name="Oval 401"/>
            <p:cNvSpPr/>
            <p:nvPr/>
          </p:nvSpPr>
          <p:spPr>
            <a:xfrm>
              <a:off x="1949000" y="3890699"/>
              <a:ext cx="4603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3" name="Oval 402"/>
            <p:cNvSpPr/>
            <p:nvPr/>
          </p:nvSpPr>
          <p:spPr>
            <a:xfrm>
              <a:off x="1949000" y="4043086"/>
              <a:ext cx="4603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4" name="Oval 403"/>
            <p:cNvSpPr/>
            <p:nvPr/>
          </p:nvSpPr>
          <p:spPr>
            <a:xfrm>
              <a:off x="1949000" y="4195473"/>
              <a:ext cx="46037" cy="460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05" name="Straight Connector 404"/>
            <p:cNvCxnSpPr/>
            <p:nvPr/>
          </p:nvCxnSpPr>
          <p:spPr>
            <a:xfrm rot="10800000" flipV="1">
              <a:off x="1971224" y="3806568"/>
              <a:ext cx="511164" cy="414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2464926" y="2944629"/>
              <a:ext cx="69848" cy="47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rot="16200000" flipH="1">
              <a:off x="2060149" y="3395441"/>
              <a:ext cx="825430" cy="63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rot="10800000" flipV="1">
              <a:off x="1988687" y="3704976"/>
              <a:ext cx="433378" cy="360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rot="5400000">
              <a:off x="2057765" y="3334327"/>
              <a:ext cx="7412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2422064" y="2677952"/>
              <a:ext cx="422266" cy="287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V="1">
              <a:off x="2393490" y="2404925"/>
              <a:ext cx="771508" cy="522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2317292" y="1852523"/>
              <a:ext cx="1495393" cy="1014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2353804" y="2131899"/>
              <a:ext cx="1131863" cy="7682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flipV="1">
              <a:off x="2288717" y="1596956"/>
              <a:ext cx="1825586" cy="12333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flipV="1">
              <a:off x="2250618" y="1341391"/>
              <a:ext cx="2160541" cy="1455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flipV="1">
              <a:off x="2214107" y="1085825"/>
              <a:ext cx="2493908" cy="1681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rot="10800000" flipV="1">
              <a:off x="1982337" y="3570051"/>
              <a:ext cx="404803" cy="341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rot="16200000" flipH="1">
              <a:off x="2065699" y="3248609"/>
              <a:ext cx="6428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rot="5400000">
              <a:off x="2083158" y="3174003"/>
              <a:ext cx="55240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rot="16200000" flipH="1">
              <a:off x="2079188" y="3104953"/>
              <a:ext cx="474621"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1" name="Straight Connector 420"/>
            <p:cNvCxnSpPr/>
            <p:nvPr/>
          </p:nvCxnSpPr>
          <p:spPr>
            <a:xfrm rot="5400000">
              <a:off x="2093471" y="3019236"/>
              <a:ext cx="3904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rot="16200000" flipH="1">
              <a:off x="2099818" y="2947804"/>
              <a:ext cx="3015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rot="5400000">
              <a:off x="2104578" y="2870024"/>
              <a:ext cx="2190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rot="10800000" flipV="1">
              <a:off x="1995037" y="3450998"/>
              <a:ext cx="358767" cy="30001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rot="10800000" flipV="1">
              <a:off x="1999798" y="3338296"/>
              <a:ext cx="317493" cy="26350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rot="10800000" flipV="1">
              <a:off x="1990274" y="3219243"/>
              <a:ext cx="293682" cy="233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rot="10800000" flipV="1">
              <a:off x="1999798" y="3098603"/>
              <a:ext cx="250820" cy="192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rot="10800000" flipV="1">
              <a:off x="1999798" y="2974789"/>
              <a:ext cx="217483" cy="166674"/>
            </a:xfrm>
            <a:prstGeom prst="line">
              <a:avLst/>
            </a:prstGeom>
          </p:spPr>
          <p:style>
            <a:lnRef idx="1">
              <a:schemeClr val="accent1"/>
            </a:lnRef>
            <a:fillRef idx="0">
              <a:schemeClr val="accent1"/>
            </a:fillRef>
            <a:effectRef idx="0">
              <a:schemeClr val="accent1"/>
            </a:effectRef>
            <a:fontRef idx="minor">
              <a:schemeClr val="tx1"/>
            </a:fontRef>
          </p:style>
        </p:cxnSp>
        <p:sp>
          <p:nvSpPr>
            <p:cNvPr id="429" name="Left Brace 428"/>
            <p:cNvSpPr/>
            <p:nvPr/>
          </p:nvSpPr>
          <p:spPr>
            <a:xfrm>
              <a:off x="1458473" y="3044633"/>
              <a:ext cx="284156" cy="1225445"/>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1326" name="TextBox 429"/>
            <p:cNvSpPr txBox="1">
              <a:spLocks noChangeArrowheads="1"/>
            </p:cNvSpPr>
            <p:nvPr/>
          </p:nvSpPr>
          <p:spPr bwMode="auto">
            <a:xfrm>
              <a:off x="491708" y="3467818"/>
              <a:ext cx="1366050" cy="461626"/>
            </a:xfrm>
            <a:prstGeom prst="rect">
              <a:avLst/>
            </a:prstGeom>
            <a:noFill/>
            <a:ln w="9525">
              <a:noFill/>
              <a:miter lim="800000"/>
              <a:headEnd/>
              <a:tailEnd/>
            </a:ln>
          </p:spPr>
          <p:txBody>
            <a:bodyPr wrap="none">
              <a:spAutoFit/>
            </a:bodyPr>
            <a:lstStyle/>
            <a:p>
              <a:r>
                <a:rPr lang="en-US" dirty="0">
                  <a:solidFill>
                    <a:schemeClr val="tx1"/>
                  </a:solidFill>
                </a:rPr>
                <a:t>Columns</a:t>
              </a:r>
            </a:p>
          </p:txBody>
        </p:sp>
        <p:sp>
          <p:nvSpPr>
            <p:cNvPr id="11327" name="TextBox 430"/>
            <p:cNvSpPr txBox="1">
              <a:spLocks noChangeArrowheads="1"/>
            </p:cNvSpPr>
            <p:nvPr/>
          </p:nvSpPr>
          <p:spPr bwMode="auto">
            <a:xfrm>
              <a:off x="1765585" y="2605180"/>
              <a:ext cx="389842" cy="461626"/>
            </a:xfrm>
            <a:prstGeom prst="rect">
              <a:avLst/>
            </a:prstGeom>
            <a:noFill/>
            <a:ln w="9525">
              <a:noFill/>
              <a:miter lim="800000"/>
              <a:headEnd/>
              <a:tailEnd/>
            </a:ln>
          </p:spPr>
          <p:txBody>
            <a:bodyPr wrap="none">
              <a:spAutoFit/>
            </a:bodyPr>
            <a:lstStyle/>
            <a:p>
              <a:r>
                <a:rPr lang="en-US" dirty="0">
                  <a:solidFill>
                    <a:schemeClr val="tx1"/>
                  </a:solidFill>
                </a:rPr>
                <a:t>B</a:t>
              </a:r>
            </a:p>
          </p:txBody>
        </p:sp>
        <p:sp>
          <p:nvSpPr>
            <p:cNvPr id="432" name="TextBox 431"/>
            <p:cNvSpPr txBox="1"/>
            <p:nvPr/>
          </p:nvSpPr>
          <p:spPr>
            <a:xfrm>
              <a:off x="2458529" y="1545453"/>
              <a:ext cx="2365917" cy="461626"/>
            </a:xfrm>
            <a:prstGeom prst="rect">
              <a:avLst/>
            </a:prstGeom>
            <a:noFill/>
            <a:scene3d>
              <a:camera prst="orthographicFront">
                <a:rot lat="19977943" lon="17940000" rev="4347237"/>
              </a:camera>
              <a:lightRig rig="threePt" dir="t"/>
            </a:scene3d>
          </p:spPr>
          <p:txBody>
            <a:bodyPr wrap="none">
              <a:spAutoFit/>
            </a:bodyPr>
            <a:lstStyle/>
            <a:p>
              <a:pPr>
                <a:defRPr/>
              </a:pPr>
              <a:r>
                <a:rPr lang="en-US" dirty="0">
                  <a:solidFill>
                    <a:schemeClr val="tx1"/>
                  </a:solidFill>
                  <a:latin typeface="Arial" pitchFamily="34" charset="0"/>
                </a:rPr>
                <a:t>Type-B Module</a:t>
              </a:r>
            </a:p>
          </p:txBody>
        </p:sp>
      </p:grpSp>
    </p:spTree>
    <p:custDataLst>
      <p:tags r:id="rId1"/>
    </p:custData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12"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0-ppt_w/2"/>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childTnLst>
                          </p:cTn>
                        </p:par>
                        <p:par>
                          <p:cTn id="15" fill="hold">
                            <p:stCondLst>
                              <p:cond delay="500"/>
                            </p:stCondLst>
                            <p:childTnLst>
                              <p:par>
                                <p:cTn id="16" presetID="2" presetClass="entr" presetSubtype="12"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Title 7"/>
          <p:cNvSpPr>
            <a:spLocks noGrp="1"/>
          </p:cNvSpPr>
          <p:nvPr>
            <p:ph type="title"/>
          </p:nvPr>
        </p:nvSpPr>
        <p:spPr>
          <a:xfrm>
            <a:off x="0" y="0"/>
            <a:ext cx="8170003" cy="964092"/>
          </a:xfrm>
        </p:spPr>
        <p:txBody>
          <a:bodyPr/>
          <a:lstStyle/>
          <a:p>
            <a:pPr algn="l" eaLnBrk="1" hangingPunct="1"/>
            <a:r>
              <a:rPr lang="en-US" b="1" dirty="0" smtClean="0"/>
              <a:t>NI SwitchBlock Relay Cards</a:t>
            </a:r>
          </a:p>
        </p:txBody>
      </p:sp>
      <p:sp>
        <p:nvSpPr>
          <p:cNvPr id="12290" name="Content Placeholder 82"/>
          <p:cNvSpPr>
            <a:spLocks noGrp="1"/>
          </p:cNvSpPr>
          <p:nvPr>
            <p:ph idx="1"/>
          </p:nvPr>
        </p:nvSpPr>
        <p:spPr/>
        <p:txBody>
          <a:bodyPr/>
          <a:lstStyle/>
          <a:p>
            <a:pPr eaLnBrk="1" hangingPunct="1">
              <a:buFont typeface="Arial" charset="0"/>
              <a:buNone/>
            </a:pPr>
            <a:r>
              <a:rPr lang="en-US" dirty="0" smtClean="0"/>
              <a:t>Recommended relay card configurations:</a:t>
            </a:r>
          </a:p>
          <a:p>
            <a:pPr eaLnBrk="1" hangingPunct="1">
              <a:buFont typeface="Arial" charset="0"/>
              <a:buNone/>
            </a:pPr>
            <a:r>
              <a:rPr lang="en-US" dirty="0" smtClean="0"/>
              <a:t>ONLY 1 A CARD PER SYSTEM!</a:t>
            </a:r>
          </a:p>
        </p:txBody>
      </p:sp>
      <p:graphicFrame>
        <p:nvGraphicFramePr>
          <p:cNvPr id="231" name="Diagram 230"/>
          <p:cNvGraphicFramePr/>
          <p:nvPr>
            <p:custDataLst>
              <p:tags r:id="rId2"/>
            </p:custDataLst>
          </p:nvPr>
        </p:nvGraphicFramePr>
        <p:xfrm>
          <a:off x="228600" y="2765424"/>
          <a:ext cx="9144000" cy="2955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3" name="TextBox 242"/>
          <p:cNvSpPr txBox="1"/>
          <p:nvPr/>
        </p:nvSpPr>
        <p:spPr>
          <a:xfrm>
            <a:off x="3371850" y="4670425"/>
            <a:ext cx="904875" cy="914400"/>
          </a:xfrm>
          <a:prstGeom prst="rect">
            <a:avLst/>
          </a:prstGeom>
          <a:noFill/>
        </p:spPr>
        <p:txBody>
          <a:bodyPr anchor="ctr"/>
          <a:lstStyle/>
          <a:p>
            <a:pPr algn="ctr" eaLnBrk="1" fontAlgn="auto" hangingPunct="1">
              <a:spcBef>
                <a:spcPts val="0"/>
              </a:spcBef>
              <a:spcAft>
                <a:spcPts val="0"/>
              </a:spcAft>
              <a:defRPr/>
            </a:pPr>
            <a:r>
              <a:rPr lang="en-US" sz="2800" dirty="0" smtClean="0">
                <a:solidFill>
                  <a:srgbClr val="FFBB00"/>
                </a:solidFill>
                <a:latin typeface="Calibri"/>
              </a:rPr>
              <a:t>A</a:t>
            </a:r>
            <a:r>
              <a:rPr lang="en-US" sz="2800" dirty="0" smtClean="0">
                <a:solidFill>
                  <a:prstClr val="white"/>
                </a:solidFill>
                <a:latin typeface="Calibri"/>
              </a:rPr>
              <a:t>+</a:t>
            </a:r>
            <a:r>
              <a:rPr lang="en-US" sz="2800" dirty="0" smtClean="0">
                <a:solidFill>
                  <a:srgbClr val="92D050"/>
                </a:solidFill>
                <a:latin typeface="Calibri"/>
              </a:rPr>
              <a:t>B</a:t>
            </a:r>
            <a:endParaRPr lang="en-US" sz="2800" dirty="0">
              <a:solidFill>
                <a:srgbClr val="92D050"/>
              </a:solidFill>
              <a:latin typeface="Calibri"/>
            </a:endParaRPr>
          </a:p>
        </p:txBody>
      </p:sp>
      <p:sp>
        <p:nvSpPr>
          <p:cNvPr id="12293" name="TextBox 243"/>
          <p:cNvSpPr txBox="1">
            <a:spLocks noChangeArrowheads="1"/>
          </p:cNvSpPr>
          <p:nvPr/>
        </p:nvSpPr>
        <p:spPr bwMode="auto">
          <a:xfrm>
            <a:off x="7721600" y="4683125"/>
            <a:ext cx="904875" cy="914400"/>
          </a:xfrm>
          <a:prstGeom prst="rect">
            <a:avLst/>
          </a:prstGeom>
          <a:noFill/>
          <a:ln w="9525">
            <a:noFill/>
            <a:miter lim="800000"/>
            <a:headEnd/>
            <a:tailEnd/>
          </a:ln>
        </p:spPr>
        <p:txBody>
          <a:bodyPr anchor="ctr"/>
          <a:lstStyle/>
          <a:p>
            <a:pPr algn="ctr" eaLnBrk="1" hangingPunct="1"/>
            <a:r>
              <a:rPr lang="en-US" sz="2800" smtClean="0">
                <a:solidFill>
                  <a:srgbClr val="92D050"/>
                </a:solidFill>
                <a:latin typeface="Calibri" pitchFamily="34" charset="0"/>
              </a:rPr>
              <a:t>B</a:t>
            </a:r>
          </a:p>
        </p:txBody>
      </p:sp>
      <p:grpSp>
        <p:nvGrpSpPr>
          <p:cNvPr id="2" name="Group 231"/>
          <p:cNvGrpSpPr>
            <a:grpSpLocks/>
          </p:cNvGrpSpPr>
          <p:nvPr/>
        </p:nvGrpSpPr>
        <p:grpSpPr bwMode="auto">
          <a:xfrm>
            <a:off x="812800" y="2844800"/>
            <a:ext cx="977900" cy="1711325"/>
            <a:chOff x="267517" y="4095750"/>
            <a:chExt cx="1294583" cy="2009775"/>
          </a:xfrm>
        </p:grpSpPr>
        <p:grpSp>
          <p:nvGrpSpPr>
            <p:cNvPr id="3" name="Group 59"/>
            <p:cNvGrpSpPr>
              <a:grpSpLocks/>
            </p:cNvGrpSpPr>
            <p:nvPr/>
          </p:nvGrpSpPr>
          <p:grpSpPr bwMode="auto">
            <a:xfrm>
              <a:off x="267517" y="4095750"/>
              <a:ext cx="1294583" cy="2009775"/>
              <a:chOff x="1334303" y="4057649"/>
              <a:chExt cx="1420107" cy="2163973"/>
            </a:xfrm>
          </p:grpSpPr>
          <p:sp>
            <p:nvSpPr>
              <p:cNvPr id="241" name="Rectangle 240"/>
              <p:cNvSpPr/>
              <p:nvPr/>
            </p:nvSpPr>
            <p:spPr>
              <a:xfrm>
                <a:off x="1442656" y="4176086"/>
                <a:ext cx="1187264" cy="19250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pic>
            <p:nvPicPr>
              <p:cNvPr id="12362" name="Picture 4" descr="http://dam.natinst.com/MediaPortal/PreviewImage.asp?type=4&amp;repoid=%7bC8B63B66-86AE-49B3-B388-0A4A899B2B03%7d&amp;version=4&amp;validate=BYSDYTBGXW&amp;md=6-10-20103-04-04PM"/>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334303" y="4057649"/>
                <a:ext cx="1420107" cy="2163973"/>
              </a:xfrm>
              <a:prstGeom prst="rect">
                <a:avLst/>
              </a:prstGeom>
              <a:noFill/>
              <a:ln w="9525">
                <a:noFill/>
                <a:miter lim="800000"/>
                <a:headEnd/>
                <a:tailEnd/>
              </a:ln>
            </p:spPr>
          </p:pic>
        </p:grpSp>
        <p:pic>
          <p:nvPicPr>
            <p:cNvPr id="12355" name="Picture 3"/>
            <p:cNvPicPr>
              <a:picLocks noChangeAspect="1" noChangeArrowheads="1"/>
            </p:cNvPicPr>
            <p:nvPr/>
          </p:nvPicPr>
          <p:blipFill>
            <a:blip r:embed="rId11" cstate="print"/>
            <a:srcRect l="23833" t="2605" r="21214" b="3091"/>
            <a:stretch>
              <a:fillRect/>
            </a:stretch>
          </p:blipFill>
          <p:spPr bwMode="auto">
            <a:xfrm>
              <a:off x="1264627" y="4335834"/>
              <a:ext cx="180681" cy="1543228"/>
            </a:xfrm>
            <a:prstGeom prst="rect">
              <a:avLst/>
            </a:prstGeom>
            <a:noFill/>
            <a:ln w="9525">
              <a:noFill/>
              <a:miter lim="800000"/>
              <a:headEnd/>
              <a:tailEnd/>
            </a:ln>
          </p:spPr>
        </p:pic>
        <p:pic>
          <p:nvPicPr>
            <p:cNvPr id="12356" name="Picture 3"/>
            <p:cNvPicPr>
              <a:picLocks noChangeAspect="1" noChangeArrowheads="1"/>
            </p:cNvPicPr>
            <p:nvPr/>
          </p:nvPicPr>
          <p:blipFill>
            <a:blip r:embed="rId11" cstate="print"/>
            <a:srcRect l="23833" t="2605" r="21214" b="3091"/>
            <a:stretch>
              <a:fillRect/>
            </a:stretch>
          </p:blipFill>
          <p:spPr bwMode="auto">
            <a:xfrm>
              <a:off x="1081735" y="4335834"/>
              <a:ext cx="180681" cy="1543228"/>
            </a:xfrm>
            <a:prstGeom prst="rect">
              <a:avLst/>
            </a:prstGeom>
            <a:noFill/>
            <a:ln w="9525">
              <a:noFill/>
              <a:miter lim="800000"/>
              <a:headEnd/>
              <a:tailEnd/>
            </a:ln>
          </p:spPr>
        </p:pic>
        <p:pic>
          <p:nvPicPr>
            <p:cNvPr id="12357" name="Picture 3"/>
            <p:cNvPicPr>
              <a:picLocks noChangeAspect="1" noChangeArrowheads="1"/>
            </p:cNvPicPr>
            <p:nvPr/>
          </p:nvPicPr>
          <p:blipFill>
            <a:blip r:embed="rId11" cstate="print"/>
            <a:srcRect l="23833" t="2605" r="21214" b="3091"/>
            <a:stretch>
              <a:fillRect/>
            </a:stretch>
          </p:blipFill>
          <p:spPr bwMode="auto">
            <a:xfrm>
              <a:off x="898841" y="4335834"/>
              <a:ext cx="180681" cy="1543228"/>
            </a:xfrm>
            <a:prstGeom prst="rect">
              <a:avLst/>
            </a:prstGeom>
            <a:noFill/>
            <a:ln w="9525">
              <a:noFill/>
              <a:miter lim="800000"/>
              <a:headEnd/>
              <a:tailEnd/>
            </a:ln>
          </p:spPr>
        </p:pic>
        <p:pic>
          <p:nvPicPr>
            <p:cNvPr id="12358" name="Picture 3"/>
            <p:cNvPicPr>
              <a:picLocks noChangeAspect="1" noChangeArrowheads="1"/>
            </p:cNvPicPr>
            <p:nvPr/>
          </p:nvPicPr>
          <p:blipFill>
            <a:blip r:embed="rId11" cstate="print"/>
            <a:srcRect l="23833" t="2605" r="21214" b="3091"/>
            <a:stretch>
              <a:fillRect/>
            </a:stretch>
          </p:blipFill>
          <p:spPr bwMode="auto">
            <a:xfrm>
              <a:off x="715948" y="4335834"/>
              <a:ext cx="180681" cy="1543228"/>
            </a:xfrm>
            <a:prstGeom prst="rect">
              <a:avLst/>
            </a:prstGeom>
            <a:noFill/>
            <a:ln w="9525">
              <a:noFill/>
              <a:miter lim="800000"/>
              <a:headEnd/>
              <a:tailEnd/>
            </a:ln>
          </p:spPr>
        </p:pic>
        <p:pic>
          <p:nvPicPr>
            <p:cNvPr id="12359" name="Picture 3"/>
            <p:cNvPicPr>
              <a:picLocks noChangeAspect="1" noChangeArrowheads="1"/>
            </p:cNvPicPr>
            <p:nvPr/>
          </p:nvPicPr>
          <p:blipFill>
            <a:blip r:embed="rId11" cstate="print"/>
            <a:srcRect l="23833" t="2605" r="21214" b="3091"/>
            <a:stretch>
              <a:fillRect/>
            </a:stretch>
          </p:blipFill>
          <p:spPr bwMode="auto">
            <a:xfrm>
              <a:off x="550145" y="4335834"/>
              <a:ext cx="180681" cy="1543228"/>
            </a:xfrm>
            <a:prstGeom prst="rect">
              <a:avLst/>
            </a:prstGeom>
            <a:noFill/>
            <a:ln w="9525">
              <a:noFill/>
              <a:miter lim="800000"/>
              <a:headEnd/>
              <a:tailEnd/>
            </a:ln>
          </p:spPr>
        </p:pic>
        <p:pic>
          <p:nvPicPr>
            <p:cNvPr id="12360" name="Picture 3"/>
            <p:cNvPicPr>
              <a:picLocks noChangeAspect="1" noChangeArrowheads="1"/>
            </p:cNvPicPr>
            <p:nvPr/>
          </p:nvPicPr>
          <p:blipFill>
            <a:blip r:embed="rId11" cstate="print"/>
            <a:srcRect l="23833" t="2605" r="21214" b="3091"/>
            <a:stretch>
              <a:fillRect/>
            </a:stretch>
          </p:blipFill>
          <p:spPr bwMode="auto">
            <a:xfrm>
              <a:off x="377083" y="4335834"/>
              <a:ext cx="180681" cy="1543228"/>
            </a:xfrm>
            <a:prstGeom prst="rect">
              <a:avLst/>
            </a:prstGeom>
            <a:noFill/>
            <a:ln w="9525">
              <a:noFill/>
              <a:miter lim="800000"/>
              <a:headEnd/>
              <a:tailEnd/>
            </a:ln>
          </p:spPr>
        </p:pic>
      </p:grpSp>
      <p:grpSp>
        <p:nvGrpSpPr>
          <p:cNvPr id="4" name="Group 245"/>
          <p:cNvGrpSpPr>
            <a:grpSpLocks/>
          </p:cNvGrpSpPr>
          <p:nvPr/>
        </p:nvGrpSpPr>
        <p:grpSpPr bwMode="auto">
          <a:xfrm>
            <a:off x="1974850" y="2844800"/>
            <a:ext cx="977900" cy="1711325"/>
            <a:chOff x="267517" y="4095750"/>
            <a:chExt cx="1294583" cy="2009775"/>
          </a:xfrm>
        </p:grpSpPr>
        <p:grpSp>
          <p:nvGrpSpPr>
            <p:cNvPr id="5" name="Group 59"/>
            <p:cNvGrpSpPr>
              <a:grpSpLocks/>
            </p:cNvGrpSpPr>
            <p:nvPr/>
          </p:nvGrpSpPr>
          <p:grpSpPr bwMode="auto">
            <a:xfrm>
              <a:off x="267517" y="4095750"/>
              <a:ext cx="1294583" cy="2009775"/>
              <a:chOff x="1334303" y="4057649"/>
              <a:chExt cx="1420107" cy="2163973"/>
            </a:xfrm>
          </p:grpSpPr>
          <p:sp>
            <p:nvSpPr>
              <p:cNvPr id="256" name="Rectangle 255"/>
              <p:cNvSpPr/>
              <p:nvPr/>
            </p:nvSpPr>
            <p:spPr>
              <a:xfrm>
                <a:off x="1442656" y="4176086"/>
                <a:ext cx="1187264" cy="19250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pic>
            <p:nvPicPr>
              <p:cNvPr id="12353" name="Picture 4" descr="http://dam.natinst.com/MediaPortal/PreviewImage.asp?type=4&amp;repoid=%7bC8B63B66-86AE-49B3-B388-0A4A899B2B03%7d&amp;version=4&amp;validate=BYSDYTBGXW&amp;md=6-10-20103-04-04PM"/>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334303" y="4057649"/>
                <a:ext cx="1420107" cy="2163973"/>
              </a:xfrm>
              <a:prstGeom prst="rect">
                <a:avLst/>
              </a:prstGeom>
              <a:noFill/>
              <a:ln w="9525">
                <a:noFill/>
                <a:miter lim="800000"/>
                <a:headEnd/>
                <a:tailEnd/>
              </a:ln>
            </p:spPr>
          </p:pic>
        </p:grpSp>
        <p:pic>
          <p:nvPicPr>
            <p:cNvPr id="12346" name="Picture 3"/>
            <p:cNvPicPr>
              <a:picLocks noChangeAspect="1" noChangeArrowheads="1"/>
            </p:cNvPicPr>
            <p:nvPr/>
          </p:nvPicPr>
          <p:blipFill>
            <a:blip r:embed="rId11" cstate="print"/>
            <a:srcRect l="23833" t="2605" r="21214" b="3091"/>
            <a:stretch>
              <a:fillRect/>
            </a:stretch>
          </p:blipFill>
          <p:spPr bwMode="auto">
            <a:xfrm>
              <a:off x="1264627" y="4335834"/>
              <a:ext cx="180681" cy="1543228"/>
            </a:xfrm>
            <a:prstGeom prst="rect">
              <a:avLst/>
            </a:prstGeom>
            <a:noFill/>
            <a:ln w="9525">
              <a:noFill/>
              <a:miter lim="800000"/>
              <a:headEnd/>
              <a:tailEnd/>
            </a:ln>
          </p:spPr>
        </p:pic>
        <p:pic>
          <p:nvPicPr>
            <p:cNvPr id="12347" name="Picture 3"/>
            <p:cNvPicPr>
              <a:picLocks noChangeAspect="1" noChangeArrowheads="1"/>
            </p:cNvPicPr>
            <p:nvPr/>
          </p:nvPicPr>
          <p:blipFill>
            <a:blip r:embed="rId11" cstate="print"/>
            <a:srcRect l="23833" t="2605" r="21214" b="3091"/>
            <a:stretch>
              <a:fillRect/>
            </a:stretch>
          </p:blipFill>
          <p:spPr bwMode="auto">
            <a:xfrm>
              <a:off x="1081735" y="4335834"/>
              <a:ext cx="180681" cy="1543228"/>
            </a:xfrm>
            <a:prstGeom prst="rect">
              <a:avLst/>
            </a:prstGeom>
            <a:noFill/>
            <a:ln w="9525">
              <a:noFill/>
              <a:miter lim="800000"/>
              <a:headEnd/>
              <a:tailEnd/>
            </a:ln>
          </p:spPr>
        </p:pic>
        <p:pic>
          <p:nvPicPr>
            <p:cNvPr id="12348" name="Picture 3"/>
            <p:cNvPicPr>
              <a:picLocks noChangeAspect="1" noChangeArrowheads="1"/>
            </p:cNvPicPr>
            <p:nvPr/>
          </p:nvPicPr>
          <p:blipFill>
            <a:blip r:embed="rId11" cstate="print"/>
            <a:srcRect l="23833" t="2605" r="21214" b="3091"/>
            <a:stretch>
              <a:fillRect/>
            </a:stretch>
          </p:blipFill>
          <p:spPr bwMode="auto">
            <a:xfrm>
              <a:off x="898841" y="4335834"/>
              <a:ext cx="180681" cy="1543228"/>
            </a:xfrm>
            <a:prstGeom prst="rect">
              <a:avLst/>
            </a:prstGeom>
            <a:noFill/>
            <a:ln w="9525">
              <a:noFill/>
              <a:miter lim="800000"/>
              <a:headEnd/>
              <a:tailEnd/>
            </a:ln>
          </p:spPr>
        </p:pic>
        <p:pic>
          <p:nvPicPr>
            <p:cNvPr id="12349" name="Picture 3"/>
            <p:cNvPicPr>
              <a:picLocks noChangeAspect="1" noChangeArrowheads="1"/>
            </p:cNvPicPr>
            <p:nvPr/>
          </p:nvPicPr>
          <p:blipFill>
            <a:blip r:embed="rId11" cstate="print"/>
            <a:srcRect l="23833" t="2605" r="21214" b="3091"/>
            <a:stretch>
              <a:fillRect/>
            </a:stretch>
          </p:blipFill>
          <p:spPr bwMode="auto">
            <a:xfrm>
              <a:off x="715948" y="4335834"/>
              <a:ext cx="180681" cy="1543228"/>
            </a:xfrm>
            <a:prstGeom prst="rect">
              <a:avLst/>
            </a:prstGeom>
            <a:noFill/>
            <a:ln w="9525">
              <a:noFill/>
              <a:miter lim="800000"/>
              <a:headEnd/>
              <a:tailEnd/>
            </a:ln>
          </p:spPr>
        </p:pic>
        <p:pic>
          <p:nvPicPr>
            <p:cNvPr id="12350" name="Picture 3"/>
            <p:cNvPicPr>
              <a:picLocks noChangeAspect="1" noChangeArrowheads="1"/>
            </p:cNvPicPr>
            <p:nvPr/>
          </p:nvPicPr>
          <p:blipFill>
            <a:blip r:embed="rId11" cstate="print"/>
            <a:srcRect l="23833" t="2605" r="21214" b="3091"/>
            <a:stretch>
              <a:fillRect/>
            </a:stretch>
          </p:blipFill>
          <p:spPr bwMode="auto">
            <a:xfrm>
              <a:off x="550145" y="4335834"/>
              <a:ext cx="180681" cy="1543228"/>
            </a:xfrm>
            <a:prstGeom prst="rect">
              <a:avLst/>
            </a:prstGeom>
            <a:noFill/>
            <a:ln w="9525">
              <a:noFill/>
              <a:miter lim="800000"/>
              <a:headEnd/>
              <a:tailEnd/>
            </a:ln>
          </p:spPr>
        </p:pic>
        <p:pic>
          <p:nvPicPr>
            <p:cNvPr id="12351" name="Picture 3"/>
            <p:cNvPicPr>
              <a:picLocks noChangeAspect="1" noChangeArrowheads="1"/>
            </p:cNvPicPr>
            <p:nvPr/>
          </p:nvPicPr>
          <p:blipFill>
            <a:blip r:embed="rId11" cstate="print"/>
            <a:srcRect l="23833" t="2605" r="21214" b="3091"/>
            <a:stretch>
              <a:fillRect/>
            </a:stretch>
          </p:blipFill>
          <p:spPr bwMode="auto">
            <a:xfrm>
              <a:off x="377083" y="4335834"/>
              <a:ext cx="180681" cy="1543228"/>
            </a:xfrm>
            <a:prstGeom prst="rect">
              <a:avLst/>
            </a:prstGeom>
            <a:noFill/>
            <a:ln w="9525">
              <a:noFill/>
              <a:miter lim="800000"/>
              <a:headEnd/>
              <a:tailEnd/>
            </a:ln>
          </p:spPr>
        </p:pic>
      </p:grpSp>
      <p:grpSp>
        <p:nvGrpSpPr>
          <p:cNvPr id="6" name="Group 257"/>
          <p:cNvGrpSpPr>
            <a:grpSpLocks/>
          </p:cNvGrpSpPr>
          <p:nvPr/>
        </p:nvGrpSpPr>
        <p:grpSpPr bwMode="auto">
          <a:xfrm>
            <a:off x="3098800" y="2844800"/>
            <a:ext cx="977900" cy="1711325"/>
            <a:chOff x="267517" y="4095750"/>
            <a:chExt cx="1294583" cy="2009775"/>
          </a:xfrm>
        </p:grpSpPr>
        <p:grpSp>
          <p:nvGrpSpPr>
            <p:cNvPr id="7" name="Group 59"/>
            <p:cNvGrpSpPr>
              <a:grpSpLocks/>
            </p:cNvGrpSpPr>
            <p:nvPr/>
          </p:nvGrpSpPr>
          <p:grpSpPr bwMode="auto">
            <a:xfrm>
              <a:off x="267517" y="4095750"/>
              <a:ext cx="1294583" cy="2009775"/>
              <a:chOff x="1334303" y="4057649"/>
              <a:chExt cx="1420107" cy="2163973"/>
            </a:xfrm>
          </p:grpSpPr>
          <p:sp>
            <p:nvSpPr>
              <p:cNvPr id="266" name="Rectangle 265"/>
              <p:cNvSpPr/>
              <p:nvPr/>
            </p:nvSpPr>
            <p:spPr>
              <a:xfrm>
                <a:off x="1442656" y="4176086"/>
                <a:ext cx="1187264" cy="19250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pic>
            <p:nvPicPr>
              <p:cNvPr id="12344" name="Picture 4" descr="http://dam.natinst.com/MediaPortal/PreviewImage.asp?type=4&amp;repoid=%7bC8B63B66-86AE-49B3-B388-0A4A899B2B03%7d&amp;version=4&amp;validate=BYSDYTBGXW&amp;md=6-10-20103-04-04PM"/>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334303" y="4057649"/>
                <a:ext cx="1420107" cy="2163973"/>
              </a:xfrm>
              <a:prstGeom prst="rect">
                <a:avLst/>
              </a:prstGeom>
              <a:noFill/>
              <a:ln w="9525">
                <a:noFill/>
                <a:miter lim="800000"/>
                <a:headEnd/>
                <a:tailEnd/>
              </a:ln>
            </p:spPr>
          </p:pic>
        </p:grpSp>
        <p:pic>
          <p:nvPicPr>
            <p:cNvPr id="12337" name="Picture 3"/>
            <p:cNvPicPr>
              <a:picLocks noChangeAspect="1" noChangeArrowheads="1"/>
            </p:cNvPicPr>
            <p:nvPr/>
          </p:nvPicPr>
          <p:blipFill>
            <a:blip r:embed="rId11" cstate="print"/>
            <a:srcRect l="23833" t="2605" r="21214" b="3091"/>
            <a:stretch>
              <a:fillRect/>
            </a:stretch>
          </p:blipFill>
          <p:spPr bwMode="auto">
            <a:xfrm>
              <a:off x="1264627" y="4335834"/>
              <a:ext cx="180681" cy="1543228"/>
            </a:xfrm>
            <a:prstGeom prst="rect">
              <a:avLst/>
            </a:prstGeom>
            <a:noFill/>
            <a:ln w="9525">
              <a:noFill/>
              <a:miter lim="800000"/>
              <a:headEnd/>
              <a:tailEnd/>
            </a:ln>
          </p:spPr>
        </p:pic>
        <p:pic>
          <p:nvPicPr>
            <p:cNvPr id="12338" name="Picture 3"/>
            <p:cNvPicPr>
              <a:picLocks noChangeAspect="1" noChangeArrowheads="1"/>
            </p:cNvPicPr>
            <p:nvPr/>
          </p:nvPicPr>
          <p:blipFill>
            <a:blip r:embed="rId11" cstate="print"/>
            <a:srcRect l="23833" t="2605" r="21214" b="3091"/>
            <a:stretch>
              <a:fillRect/>
            </a:stretch>
          </p:blipFill>
          <p:spPr bwMode="auto">
            <a:xfrm>
              <a:off x="1081735" y="4335834"/>
              <a:ext cx="180681" cy="1543228"/>
            </a:xfrm>
            <a:prstGeom prst="rect">
              <a:avLst/>
            </a:prstGeom>
            <a:noFill/>
            <a:ln w="9525">
              <a:noFill/>
              <a:miter lim="800000"/>
              <a:headEnd/>
              <a:tailEnd/>
            </a:ln>
          </p:spPr>
        </p:pic>
        <p:pic>
          <p:nvPicPr>
            <p:cNvPr id="12339" name="Picture 3"/>
            <p:cNvPicPr>
              <a:picLocks noChangeAspect="1" noChangeArrowheads="1"/>
            </p:cNvPicPr>
            <p:nvPr/>
          </p:nvPicPr>
          <p:blipFill>
            <a:blip r:embed="rId11" cstate="print"/>
            <a:srcRect l="23833" t="2605" r="21214" b="3091"/>
            <a:stretch>
              <a:fillRect/>
            </a:stretch>
          </p:blipFill>
          <p:spPr bwMode="auto">
            <a:xfrm>
              <a:off x="898841" y="4335834"/>
              <a:ext cx="180681" cy="1543228"/>
            </a:xfrm>
            <a:prstGeom prst="rect">
              <a:avLst/>
            </a:prstGeom>
            <a:noFill/>
            <a:ln w="9525">
              <a:noFill/>
              <a:miter lim="800000"/>
              <a:headEnd/>
              <a:tailEnd/>
            </a:ln>
          </p:spPr>
        </p:pic>
        <p:pic>
          <p:nvPicPr>
            <p:cNvPr id="12340" name="Picture 3"/>
            <p:cNvPicPr>
              <a:picLocks noChangeAspect="1" noChangeArrowheads="1"/>
            </p:cNvPicPr>
            <p:nvPr/>
          </p:nvPicPr>
          <p:blipFill>
            <a:blip r:embed="rId11" cstate="print"/>
            <a:srcRect l="23833" t="2605" r="21214" b="3091"/>
            <a:stretch>
              <a:fillRect/>
            </a:stretch>
          </p:blipFill>
          <p:spPr bwMode="auto">
            <a:xfrm>
              <a:off x="715948" y="4335834"/>
              <a:ext cx="180681" cy="1543228"/>
            </a:xfrm>
            <a:prstGeom prst="rect">
              <a:avLst/>
            </a:prstGeom>
            <a:noFill/>
            <a:ln w="9525">
              <a:noFill/>
              <a:miter lim="800000"/>
              <a:headEnd/>
              <a:tailEnd/>
            </a:ln>
          </p:spPr>
        </p:pic>
        <p:pic>
          <p:nvPicPr>
            <p:cNvPr id="12341" name="Picture 3"/>
            <p:cNvPicPr>
              <a:picLocks noChangeAspect="1" noChangeArrowheads="1"/>
            </p:cNvPicPr>
            <p:nvPr/>
          </p:nvPicPr>
          <p:blipFill>
            <a:blip r:embed="rId11" cstate="print"/>
            <a:srcRect l="23833" t="2605" r="21214" b="3091"/>
            <a:stretch>
              <a:fillRect/>
            </a:stretch>
          </p:blipFill>
          <p:spPr bwMode="auto">
            <a:xfrm>
              <a:off x="550145" y="4335834"/>
              <a:ext cx="180681" cy="1543228"/>
            </a:xfrm>
            <a:prstGeom prst="rect">
              <a:avLst/>
            </a:prstGeom>
            <a:noFill/>
            <a:ln w="9525">
              <a:noFill/>
              <a:miter lim="800000"/>
              <a:headEnd/>
              <a:tailEnd/>
            </a:ln>
          </p:spPr>
        </p:pic>
        <p:pic>
          <p:nvPicPr>
            <p:cNvPr id="12342" name="Picture 3"/>
            <p:cNvPicPr>
              <a:picLocks noChangeAspect="1" noChangeArrowheads="1"/>
            </p:cNvPicPr>
            <p:nvPr/>
          </p:nvPicPr>
          <p:blipFill>
            <a:blip r:embed="rId11" cstate="print"/>
            <a:srcRect l="23833" t="2605" r="21214" b="3091"/>
            <a:stretch>
              <a:fillRect/>
            </a:stretch>
          </p:blipFill>
          <p:spPr bwMode="auto">
            <a:xfrm>
              <a:off x="377083" y="4335834"/>
              <a:ext cx="180681" cy="1543228"/>
            </a:xfrm>
            <a:prstGeom prst="rect">
              <a:avLst/>
            </a:prstGeom>
            <a:noFill/>
            <a:ln w="9525">
              <a:noFill/>
              <a:miter lim="800000"/>
              <a:headEnd/>
              <a:tailEnd/>
            </a:ln>
          </p:spPr>
        </p:pic>
      </p:grpSp>
      <p:sp>
        <p:nvSpPr>
          <p:cNvPr id="268" name="Rectangle 267"/>
          <p:cNvSpPr/>
          <p:nvPr/>
        </p:nvSpPr>
        <p:spPr>
          <a:xfrm>
            <a:off x="1281113" y="3040063"/>
            <a:ext cx="138112" cy="1314450"/>
          </a:xfrm>
          <a:prstGeom prst="rect">
            <a:avLst/>
          </a:prstGeom>
          <a:solidFill>
            <a:srgbClr val="FFC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sp>
        <p:nvSpPr>
          <p:cNvPr id="269" name="Rectangle 268"/>
          <p:cNvSpPr/>
          <p:nvPr/>
        </p:nvSpPr>
        <p:spPr>
          <a:xfrm>
            <a:off x="3190875" y="3040063"/>
            <a:ext cx="119063" cy="1314450"/>
          </a:xfrm>
          <a:prstGeom prst="rect">
            <a:avLst/>
          </a:prstGeom>
          <a:solidFill>
            <a:srgbClr val="FFC00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grpSp>
        <p:nvGrpSpPr>
          <p:cNvPr id="8" name="Group 269"/>
          <p:cNvGrpSpPr>
            <a:grpSpLocks/>
          </p:cNvGrpSpPr>
          <p:nvPr/>
        </p:nvGrpSpPr>
        <p:grpSpPr bwMode="auto">
          <a:xfrm>
            <a:off x="5118100" y="2844800"/>
            <a:ext cx="977900" cy="1711325"/>
            <a:chOff x="267517" y="4095750"/>
            <a:chExt cx="1294583" cy="2009775"/>
          </a:xfrm>
        </p:grpSpPr>
        <p:grpSp>
          <p:nvGrpSpPr>
            <p:cNvPr id="9" name="Group 59"/>
            <p:cNvGrpSpPr>
              <a:grpSpLocks/>
            </p:cNvGrpSpPr>
            <p:nvPr/>
          </p:nvGrpSpPr>
          <p:grpSpPr bwMode="auto">
            <a:xfrm>
              <a:off x="267517" y="4095750"/>
              <a:ext cx="1294583" cy="2009775"/>
              <a:chOff x="1334303" y="4057649"/>
              <a:chExt cx="1420107" cy="2163973"/>
            </a:xfrm>
          </p:grpSpPr>
          <p:sp>
            <p:nvSpPr>
              <p:cNvPr id="278" name="Rectangle 277"/>
              <p:cNvSpPr/>
              <p:nvPr/>
            </p:nvSpPr>
            <p:spPr>
              <a:xfrm>
                <a:off x="1442656" y="4176086"/>
                <a:ext cx="1187264" cy="19250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pic>
            <p:nvPicPr>
              <p:cNvPr id="12335" name="Picture 4" descr="http://dam.natinst.com/MediaPortal/PreviewImage.asp?type=4&amp;repoid=%7bC8B63B66-86AE-49B3-B388-0A4A899B2B03%7d&amp;version=4&amp;validate=BYSDYTBGXW&amp;md=6-10-20103-04-04PM"/>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334303" y="4057649"/>
                <a:ext cx="1420107" cy="2163973"/>
              </a:xfrm>
              <a:prstGeom prst="rect">
                <a:avLst/>
              </a:prstGeom>
              <a:noFill/>
              <a:ln w="9525">
                <a:noFill/>
                <a:miter lim="800000"/>
                <a:headEnd/>
                <a:tailEnd/>
              </a:ln>
            </p:spPr>
          </p:pic>
        </p:grpSp>
        <p:pic>
          <p:nvPicPr>
            <p:cNvPr id="12328" name="Picture 3"/>
            <p:cNvPicPr>
              <a:picLocks noChangeAspect="1" noChangeArrowheads="1"/>
            </p:cNvPicPr>
            <p:nvPr/>
          </p:nvPicPr>
          <p:blipFill>
            <a:blip r:embed="rId11" cstate="print"/>
            <a:srcRect l="23833" t="2605" r="21214" b="3091"/>
            <a:stretch>
              <a:fillRect/>
            </a:stretch>
          </p:blipFill>
          <p:spPr bwMode="auto">
            <a:xfrm>
              <a:off x="1264627" y="4335834"/>
              <a:ext cx="180681" cy="1543228"/>
            </a:xfrm>
            <a:prstGeom prst="rect">
              <a:avLst/>
            </a:prstGeom>
            <a:noFill/>
            <a:ln w="9525">
              <a:noFill/>
              <a:miter lim="800000"/>
              <a:headEnd/>
              <a:tailEnd/>
            </a:ln>
          </p:spPr>
        </p:pic>
        <p:pic>
          <p:nvPicPr>
            <p:cNvPr id="12329" name="Picture 3"/>
            <p:cNvPicPr>
              <a:picLocks noChangeAspect="1" noChangeArrowheads="1"/>
            </p:cNvPicPr>
            <p:nvPr/>
          </p:nvPicPr>
          <p:blipFill>
            <a:blip r:embed="rId11" cstate="print"/>
            <a:srcRect l="23833" t="2605" r="21214" b="3091"/>
            <a:stretch>
              <a:fillRect/>
            </a:stretch>
          </p:blipFill>
          <p:spPr bwMode="auto">
            <a:xfrm>
              <a:off x="1081735" y="4335834"/>
              <a:ext cx="180681" cy="1543228"/>
            </a:xfrm>
            <a:prstGeom prst="rect">
              <a:avLst/>
            </a:prstGeom>
            <a:noFill/>
            <a:ln w="9525">
              <a:noFill/>
              <a:miter lim="800000"/>
              <a:headEnd/>
              <a:tailEnd/>
            </a:ln>
          </p:spPr>
        </p:pic>
        <p:pic>
          <p:nvPicPr>
            <p:cNvPr id="12330" name="Picture 3"/>
            <p:cNvPicPr>
              <a:picLocks noChangeAspect="1" noChangeArrowheads="1"/>
            </p:cNvPicPr>
            <p:nvPr/>
          </p:nvPicPr>
          <p:blipFill>
            <a:blip r:embed="rId11" cstate="print"/>
            <a:srcRect l="23833" t="2605" r="21214" b="3091"/>
            <a:stretch>
              <a:fillRect/>
            </a:stretch>
          </p:blipFill>
          <p:spPr bwMode="auto">
            <a:xfrm>
              <a:off x="898841" y="4335834"/>
              <a:ext cx="180681" cy="1543228"/>
            </a:xfrm>
            <a:prstGeom prst="rect">
              <a:avLst/>
            </a:prstGeom>
            <a:noFill/>
            <a:ln w="9525">
              <a:noFill/>
              <a:miter lim="800000"/>
              <a:headEnd/>
              <a:tailEnd/>
            </a:ln>
          </p:spPr>
        </p:pic>
        <p:pic>
          <p:nvPicPr>
            <p:cNvPr id="12331" name="Picture 3"/>
            <p:cNvPicPr>
              <a:picLocks noChangeAspect="1" noChangeArrowheads="1"/>
            </p:cNvPicPr>
            <p:nvPr/>
          </p:nvPicPr>
          <p:blipFill>
            <a:blip r:embed="rId11" cstate="print"/>
            <a:srcRect l="23833" t="2605" r="21214" b="3091"/>
            <a:stretch>
              <a:fillRect/>
            </a:stretch>
          </p:blipFill>
          <p:spPr bwMode="auto">
            <a:xfrm>
              <a:off x="715948" y="4335834"/>
              <a:ext cx="180681" cy="1543228"/>
            </a:xfrm>
            <a:prstGeom prst="rect">
              <a:avLst/>
            </a:prstGeom>
            <a:noFill/>
            <a:ln w="9525">
              <a:noFill/>
              <a:miter lim="800000"/>
              <a:headEnd/>
              <a:tailEnd/>
            </a:ln>
          </p:spPr>
        </p:pic>
        <p:pic>
          <p:nvPicPr>
            <p:cNvPr id="12332" name="Picture 3"/>
            <p:cNvPicPr>
              <a:picLocks noChangeAspect="1" noChangeArrowheads="1"/>
            </p:cNvPicPr>
            <p:nvPr/>
          </p:nvPicPr>
          <p:blipFill>
            <a:blip r:embed="rId11" cstate="print"/>
            <a:srcRect l="23833" t="2605" r="21214" b="3091"/>
            <a:stretch>
              <a:fillRect/>
            </a:stretch>
          </p:blipFill>
          <p:spPr bwMode="auto">
            <a:xfrm>
              <a:off x="550145" y="4335834"/>
              <a:ext cx="180681" cy="1543228"/>
            </a:xfrm>
            <a:prstGeom prst="rect">
              <a:avLst/>
            </a:prstGeom>
            <a:noFill/>
            <a:ln w="9525">
              <a:noFill/>
              <a:miter lim="800000"/>
              <a:headEnd/>
              <a:tailEnd/>
            </a:ln>
          </p:spPr>
        </p:pic>
        <p:pic>
          <p:nvPicPr>
            <p:cNvPr id="12333" name="Picture 3"/>
            <p:cNvPicPr>
              <a:picLocks noChangeAspect="1" noChangeArrowheads="1"/>
            </p:cNvPicPr>
            <p:nvPr/>
          </p:nvPicPr>
          <p:blipFill>
            <a:blip r:embed="rId11" cstate="print"/>
            <a:srcRect l="23833" t="2605" r="21214" b="3091"/>
            <a:stretch>
              <a:fillRect/>
            </a:stretch>
          </p:blipFill>
          <p:spPr bwMode="auto">
            <a:xfrm>
              <a:off x="377083" y="4335834"/>
              <a:ext cx="180681" cy="1543228"/>
            </a:xfrm>
            <a:prstGeom prst="rect">
              <a:avLst/>
            </a:prstGeom>
            <a:noFill/>
            <a:ln w="9525">
              <a:noFill/>
              <a:miter lim="800000"/>
              <a:headEnd/>
              <a:tailEnd/>
            </a:ln>
          </p:spPr>
        </p:pic>
      </p:grpSp>
      <p:grpSp>
        <p:nvGrpSpPr>
          <p:cNvPr id="10" name="Group 279"/>
          <p:cNvGrpSpPr>
            <a:grpSpLocks/>
          </p:cNvGrpSpPr>
          <p:nvPr/>
        </p:nvGrpSpPr>
        <p:grpSpPr bwMode="auto">
          <a:xfrm>
            <a:off x="6604000" y="2844800"/>
            <a:ext cx="977900" cy="1711325"/>
            <a:chOff x="267517" y="4095750"/>
            <a:chExt cx="1294583" cy="2009775"/>
          </a:xfrm>
        </p:grpSpPr>
        <p:grpSp>
          <p:nvGrpSpPr>
            <p:cNvPr id="11" name="Group 59"/>
            <p:cNvGrpSpPr>
              <a:grpSpLocks/>
            </p:cNvGrpSpPr>
            <p:nvPr/>
          </p:nvGrpSpPr>
          <p:grpSpPr bwMode="auto">
            <a:xfrm>
              <a:off x="267517" y="4095750"/>
              <a:ext cx="1294583" cy="2009775"/>
              <a:chOff x="1334303" y="4057649"/>
              <a:chExt cx="1420107" cy="2163973"/>
            </a:xfrm>
          </p:grpSpPr>
          <p:sp>
            <p:nvSpPr>
              <p:cNvPr id="288" name="Rectangle 287"/>
              <p:cNvSpPr/>
              <p:nvPr/>
            </p:nvSpPr>
            <p:spPr>
              <a:xfrm>
                <a:off x="1442656" y="4176086"/>
                <a:ext cx="1187264" cy="19250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pic>
            <p:nvPicPr>
              <p:cNvPr id="12326" name="Picture 4" descr="http://dam.natinst.com/MediaPortal/PreviewImage.asp?type=4&amp;repoid=%7bC8B63B66-86AE-49B3-B388-0A4A899B2B03%7d&amp;version=4&amp;validate=BYSDYTBGXW&amp;md=6-10-20103-04-04PM"/>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334303" y="4057649"/>
                <a:ext cx="1420107" cy="2163973"/>
              </a:xfrm>
              <a:prstGeom prst="rect">
                <a:avLst/>
              </a:prstGeom>
              <a:noFill/>
              <a:ln w="9525">
                <a:noFill/>
                <a:miter lim="800000"/>
                <a:headEnd/>
                <a:tailEnd/>
              </a:ln>
            </p:spPr>
          </p:pic>
        </p:grpSp>
        <p:pic>
          <p:nvPicPr>
            <p:cNvPr id="12319" name="Picture 3"/>
            <p:cNvPicPr>
              <a:picLocks noChangeAspect="1" noChangeArrowheads="1"/>
            </p:cNvPicPr>
            <p:nvPr/>
          </p:nvPicPr>
          <p:blipFill>
            <a:blip r:embed="rId11" cstate="print"/>
            <a:srcRect l="23833" t="2605" r="21214" b="3091"/>
            <a:stretch>
              <a:fillRect/>
            </a:stretch>
          </p:blipFill>
          <p:spPr bwMode="auto">
            <a:xfrm>
              <a:off x="1264627" y="4335834"/>
              <a:ext cx="180681" cy="1543228"/>
            </a:xfrm>
            <a:prstGeom prst="rect">
              <a:avLst/>
            </a:prstGeom>
            <a:noFill/>
            <a:ln w="9525">
              <a:noFill/>
              <a:miter lim="800000"/>
              <a:headEnd/>
              <a:tailEnd/>
            </a:ln>
          </p:spPr>
        </p:pic>
        <p:pic>
          <p:nvPicPr>
            <p:cNvPr id="12320" name="Picture 3"/>
            <p:cNvPicPr>
              <a:picLocks noChangeAspect="1" noChangeArrowheads="1"/>
            </p:cNvPicPr>
            <p:nvPr/>
          </p:nvPicPr>
          <p:blipFill>
            <a:blip r:embed="rId11" cstate="print"/>
            <a:srcRect l="23833" t="2605" r="21214" b="3091"/>
            <a:stretch>
              <a:fillRect/>
            </a:stretch>
          </p:blipFill>
          <p:spPr bwMode="auto">
            <a:xfrm>
              <a:off x="1081735" y="4335834"/>
              <a:ext cx="180681" cy="1543228"/>
            </a:xfrm>
            <a:prstGeom prst="rect">
              <a:avLst/>
            </a:prstGeom>
            <a:noFill/>
            <a:ln w="9525">
              <a:noFill/>
              <a:miter lim="800000"/>
              <a:headEnd/>
              <a:tailEnd/>
            </a:ln>
          </p:spPr>
        </p:pic>
        <p:pic>
          <p:nvPicPr>
            <p:cNvPr id="12321" name="Picture 3"/>
            <p:cNvPicPr>
              <a:picLocks noChangeAspect="1" noChangeArrowheads="1"/>
            </p:cNvPicPr>
            <p:nvPr/>
          </p:nvPicPr>
          <p:blipFill>
            <a:blip r:embed="rId11" cstate="print"/>
            <a:srcRect l="23833" t="2605" r="21214" b="3091"/>
            <a:stretch>
              <a:fillRect/>
            </a:stretch>
          </p:blipFill>
          <p:spPr bwMode="auto">
            <a:xfrm>
              <a:off x="898841" y="4335834"/>
              <a:ext cx="180681" cy="1543228"/>
            </a:xfrm>
            <a:prstGeom prst="rect">
              <a:avLst/>
            </a:prstGeom>
            <a:noFill/>
            <a:ln w="9525">
              <a:noFill/>
              <a:miter lim="800000"/>
              <a:headEnd/>
              <a:tailEnd/>
            </a:ln>
          </p:spPr>
        </p:pic>
        <p:pic>
          <p:nvPicPr>
            <p:cNvPr id="12322" name="Picture 3"/>
            <p:cNvPicPr>
              <a:picLocks noChangeAspect="1" noChangeArrowheads="1"/>
            </p:cNvPicPr>
            <p:nvPr/>
          </p:nvPicPr>
          <p:blipFill>
            <a:blip r:embed="rId11" cstate="print"/>
            <a:srcRect l="23833" t="2605" r="21214" b="3091"/>
            <a:stretch>
              <a:fillRect/>
            </a:stretch>
          </p:blipFill>
          <p:spPr bwMode="auto">
            <a:xfrm>
              <a:off x="715948" y="4335834"/>
              <a:ext cx="180681" cy="1543228"/>
            </a:xfrm>
            <a:prstGeom prst="rect">
              <a:avLst/>
            </a:prstGeom>
            <a:noFill/>
            <a:ln w="9525">
              <a:noFill/>
              <a:miter lim="800000"/>
              <a:headEnd/>
              <a:tailEnd/>
            </a:ln>
          </p:spPr>
        </p:pic>
        <p:pic>
          <p:nvPicPr>
            <p:cNvPr id="12323" name="Picture 3"/>
            <p:cNvPicPr>
              <a:picLocks noChangeAspect="1" noChangeArrowheads="1"/>
            </p:cNvPicPr>
            <p:nvPr/>
          </p:nvPicPr>
          <p:blipFill>
            <a:blip r:embed="rId11" cstate="print"/>
            <a:srcRect l="23833" t="2605" r="21214" b="3091"/>
            <a:stretch>
              <a:fillRect/>
            </a:stretch>
          </p:blipFill>
          <p:spPr bwMode="auto">
            <a:xfrm>
              <a:off x="550145" y="4335834"/>
              <a:ext cx="180681" cy="1543228"/>
            </a:xfrm>
            <a:prstGeom prst="rect">
              <a:avLst/>
            </a:prstGeom>
            <a:noFill/>
            <a:ln w="9525">
              <a:noFill/>
              <a:miter lim="800000"/>
              <a:headEnd/>
              <a:tailEnd/>
            </a:ln>
          </p:spPr>
        </p:pic>
        <p:pic>
          <p:nvPicPr>
            <p:cNvPr id="12324" name="Picture 3"/>
            <p:cNvPicPr>
              <a:picLocks noChangeAspect="1" noChangeArrowheads="1"/>
            </p:cNvPicPr>
            <p:nvPr/>
          </p:nvPicPr>
          <p:blipFill>
            <a:blip r:embed="rId11" cstate="print"/>
            <a:srcRect l="23833" t="2605" r="21214" b="3091"/>
            <a:stretch>
              <a:fillRect/>
            </a:stretch>
          </p:blipFill>
          <p:spPr bwMode="auto">
            <a:xfrm>
              <a:off x="377083" y="4335834"/>
              <a:ext cx="180681" cy="1543228"/>
            </a:xfrm>
            <a:prstGeom prst="rect">
              <a:avLst/>
            </a:prstGeom>
            <a:noFill/>
            <a:ln w="9525">
              <a:noFill/>
              <a:miter lim="800000"/>
              <a:headEnd/>
              <a:tailEnd/>
            </a:ln>
          </p:spPr>
        </p:pic>
      </p:grpSp>
      <p:grpSp>
        <p:nvGrpSpPr>
          <p:cNvPr id="12" name="Group 289"/>
          <p:cNvGrpSpPr>
            <a:grpSpLocks/>
          </p:cNvGrpSpPr>
          <p:nvPr/>
        </p:nvGrpSpPr>
        <p:grpSpPr bwMode="auto">
          <a:xfrm>
            <a:off x="7404100" y="2844800"/>
            <a:ext cx="977900" cy="1711325"/>
            <a:chOff x="267517" y="4095750"/>
            <a:chExt cx="1294583" cy="2009775"/>
          </a:xfrm>
        </p:grpSpPr>
        <p:grpSp>
          <p:nvGrpSpPr>
            <p:cNvPr id="13" name="Group 59"/>
            <p:cNvGrpSpPr>
              <a:grpSpLocks/>
            </p:cNvGrpSpPr>
            <p:nvPr/>
          </p:nvGrpSpPr>
          <p:grpSpPr bwMode="auto">
            <a:xfrm>
              <a:off x="267517" y="4095750"/>
              <a:ext cx="1294583" cy="2009775"/>
              <a:chOff x="1334303" y="4057649"/>
              <a:chExt cx="1420107" cy="2163973"/>
            </a:xfrm>
          </p:grpSpPr>
          <p:sp>
            <p:nvSpPr>
              <p:cNvPr id="298" name="Rectangle 297"/>
              <p:cNvSpPr/>
              <p:nvPr/>
            </p:nvSpPr>
            <p:spPr>
              <a:xfrm>
                <a:off x="1442656" y="4176086"/>
                <a:ext cx="1187264" cy="19250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pic>
            <p:nvPicPr>
              <p:cNvPr id="12317" name="Picture 4" descr="http://dam.natinst.com/MediaPortal/PreviewImage.asp?type=4&amp;repoid=%7bC8B63B66-86AE-49B3-B388-0A4A899B2B03%7d&amp;version=4&amp;validate=BYSDYTBGXW&amp;md=6-10-20103-04-04PM"/>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334303" y="4057649"/>
                <a:ext cx="1420107" cy="2163973"/>
              </a:xfrm>
              <a:prstGeom prst="rect">
                <a:avLst/>
              </a:prstGeom>
              <a:noFill/>
              <a:ln w="9525">
                <a:noFill/>
                <a:miter lim="800000"/>
                <a:headEnd/>
                <a:tailEnd/>
              </a:ln>
            </p:spPr>
          </p:pic>
        </p:grpSp>
        <p:pic>
          <p:nvPicPr>
            <p:cNvPr id="12310" name="Picture 3"/>
            <p:cNvPicPr>
              <a:picLocks noChangeAspect="1" noChangeArrowheads="1"/>
            </p:cNvPicPr>
            <p:nvPr/>
          </p:nvPicPr>
          <p:blipFill>
            <a:blip r:embed="rId11" cstate="print"/>
            <a:srcRect l="23833" t="2605" r="21214" b="3091"/>
            <a:stretch>
              <a:fillRect/>
            </a:stretch>
          </p:blipFill>
          <p:spPr bwMode="auto">
            <a:xfrm>
              <a:off x="1264627" y="4335834"/>
              <a:ext cx="180681" cy="1543228"/>
            </a:xfrm>
            <a:prstGeom prst="rect">
              <a:avLst/>
            </a:prstGeom>
            <a:noFill/>
            <a:ln w="9525">
              <a:noFill/>
              <a:miter lim="800000"/>
              <a:headEnd/>
              <a:tailEnd/>
            </a:ln>
          </p:spPr>
        </p:pic>
        <p:pic>
          <p:nvPicPr>
            <p:cNvPr id="12311" name="Picture 3"/>
            <p:cNvPicPr>
              <a:picLocks noChangeAspect="1" noChangeArrowheads="1"/>
            </p:cNvPicPr>
            <p:nvPr/>
          </p:nvPicPr>
          <p:blipFill>
            <a:blip r:embed="rId11" cstate="print"/>
            <a:srcRect l="23833" t="2605" r="21214" b="3091"/>
            <a:stretch>
              <a:fillRect/>
            </a:stretch>
          </p:blipFill>
          <p:spPr bwMode="auto">
            <a:xfrm>
              <a:off x="1081735" y="4335834"/>
              <a:ext cx="180681" cy="1543228"/>
            </a:xfrm>
            <a:prstGeom prst="rect">
              <a:avLst/>
            </a:prstGeom>
            <a:noFill/>
            <a:ln w="9525">
              <a:noFill/>
              <a:miter lim="800000"/>
              <a:headEnd/>
              <a:tailEnd/>
            </a:ln>
          </p:spPr>
        </p:pic>
        <p:pic>
          <p:nvPicPr>
            <p:cNvPr id="12312" name="Picture 3"/>
            <p:cNvPicPr>
              <a:picLocks noChangeAspect="1" noChangeArrowheads="1"/>
            </p:cNvPicPr>
            <p:nvPr/>
          </p:nvPicPr>
          <p:blipFill>
            <a:blip r:embed="rId11" cstate="print"/>
            <a:srcRect l="23833" t="2605" r="21214" b="3091"/>
            <a:stretch>
              <a:fillRect/>
            </a:stretch>
          </p:blipFill>
          <p:spPr bwMode="auto">
            <a:xfrm>
              <a:off x="898841" y="4335834"/>
              <a:ext cx="180681" cy="1543228"/>
            </a:xfrm>
            <a:prstGeom prst="rect">
              <a:avLst/>
            </a:prstGeom>
            <a:noFill/>
            <a:ln w="9525">
              <a:noFill/>
              <a:miter lim="800000"/>
              <a:headEnd/>
              <a:tailEnd/>
            </a:ln>
          </p:spPr>
        </p:pic>
        <p:pic>
          <p:nvPicPr>
            <p:cNvPr id="12313" name="Picture 3"/>
            <p:cNvPicPr>
              <a:picLocks noChangeAspect="1" noChangeArrowheads="1"/>
            </p:cNvPicPr>
            <p:nvPr/>
          </p:nvPicPr>
          <p:blipFill>
            <a:blip r:embed="rId11" cstate="print"/>
            <a:srcRect l="23833" t="2605" r="21214" b="3091"/>
            <a:stretch>
              <a:fillRect/>
            </a:stretch>
          </p:blipFill>
          <p:spPr bwMode="auto">
            <a:xfrm>
              <a:off x="715948" y="4335834"/>
              <a:ext cx="180681" cy="1543228"/>
            </a:xfrm>
            <a:prstGeom prst="rect">
              <a:avLst/>
            </a:prstGeom>
            <a:noFill/>
            <a:ln w="9525">
              <a:noFill/>
              <a:miter lim="800000"/>
              <a:headEnd/>
              <a:tailEnd/>
            </a:ln>
          </p:spPr>
        </p:pic>
        <p:pic>
          <p:nvPicPr>
            <p:cNvPr id="12314" name="Picture 3"/>
            <p:cNvPicPr>
              <a:picLocks noChangeAspect="1" noChangeArrowheads="1"/>
            </p:cNvPicPr>
            <p:nvPr/>
          </p:nvPicPr>
          <p:blipFill>
            <a:blip r:embed="rId11" cstate="print"/>
            <a:srcRect l="23833" t="2605" r="21214" b="3091"/>
            <a:stretch>
              <a:fillRect/>
            </a:stretch>
          </p:blipFill>
          <p:spPr bwMode="auto">
            <a:xfrm>
              <a:off x="550145" y="4335834"/>
              <a:ext cx="180681" cy="1543228"/>
            </a:xfrm>
            <a:prstGeom prst="rect">
              <a:avLst/>
            </a:prstGeom>
            <a:noFill/>
            <a:ln w="9525">
              <a:noFill/>
              <a:miter lim="800000"/>
              <a:headEnd/>
              <a:tailEnd/>
            </a:ln>
          </p:spPr>
        </p:pic>
        <p:pic>
          <p:nvPicPr>
            <p:cNvPr id="12315" name="Picture 3"/>
            <p:cNvPicPr>
              <a:picLocks noChangeAspect="1" noChangeArrowheads="1"/>
            </p:cNvPicPr>
            <p:nvPr/>
          </p:nvPicPr>
          <p:blipFill>
            <a:blip r:embed="rId11" cstate="print"/>
            <a:srcRect l="23833" t="2605" r="21214" b="3091"/>
            <a:stretch>
              <a:fillRect/>
            </a:stretch>
          </p:blipFill>
          <p:spPr bwMode="auto">
            <a:xfrm>
              <a:off x="377083" y="4335834"/>
              <a:ext cx="180681" cy="1543228"/>
            </a:xfrm>
            <a:prstGeom prst="rect">
              <a:avLst/>
            </a:prstGeom>
            <a:noFill/>
            <a:ln w="9525">
              <a:noFill/>
              <a:miter lim="800000"/>
              <a:headEnd/>
              <a:tailEnd/>
            </a:ln>
          </p:spPr>
        </p:pic>
      </p:grpSp>
      <p:sp>
        <p:nvSpPr>
          <p:cNvPr id="300" name="Rectangle 299"/>
          <p:cNvSpPr/>
          <p:nvPr/>
        </p:nvSpPr>
        <p:spPr>
          <a:xfrm>
            <a:off x="5210175" y="3040063"/>
            <a:ext cx="790575" cy="1314450"/>
          </a:xfrm>
          <a:prstGeom prst="rect">
            <a:avLst/>
          </a:prstGeom>
          <a:solidFill>
            <a:srgbClr val="92D05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sp>
        <p:nvSpPr>
          <p:cNvPr id="301" name="Rectangle 300"/>
          <p:cNvSpPr/>
          <p:nvPr/>
        </p:nvSpPr>
        <p:spPr>
          <a:xfrm>
            <a:off x="6705600" y="3040063"/>
            <a:ext cx="1581150" cy="1314450"/>
          </a:xfrm>
          <a:prstGeom prst="rect">
            <a:avLst/>
          </a:prstGeom>
          <a:solidFill>
            <a:srgbClr val="92D05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sp>
        <p:nvSpPr>
          <p:cNvPr id="302" name="Rectangle 301"/>
          <p:cNvSpPr/>
          <p:nvPr/>
        </p:nvSpPr>
        <p:spPr>
          <a:xfrm>
            <a:off x="3309938" y="3040063"/>
            <a:ext cx="661987" cy="1314450"/>
          </a:xfrm>
          <a:prstGeom prst="rect">
            <a:avLst/>
          </a:prstGeom>
          <a:solidFill>
            <a:srgbClr val="92D05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sp>
        <p:nvSpPr>
          <p:cNvPr id="303" name="Rectangle 302"/>
          <p:cNvSpPr/>
          <p:nvPr/>
        </p:nvSpPr>
        <p:spPr>
          <a:xfrm>
            <a:off x="2371725" y="3040063"/>
            <a:ext cx="819150" cy="1314450"/>
          </a:xfrm>
          <a:prstGeom prst="rect">
            <a:avLst/>
          </a:prstGeom>
          <a:solidFill>
            <a:srgbClr val="92D05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sp>
        <p:nvSpPr>
          <p:cNvPr id="304" name="Rectangle 303"/>
          <p:cNvSpPr/>
          <p:nvPr/>
        </p:nvSpPr>
        <p:spPr>
          <a:xfrm>
            <a:off x="1409700" y="3040063"/>
            <a:ext cx="295275" cy="1314450"/>
          </a:xfrm>
          <a:prstGeom prst="rect">
            <a:avLst/>
          </a:prstGeom>
          <a:solidFill>
            <a:srgbClr val="92D05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sp>
        <p:nvSpPr>
          <p:cNvPr id="305" name="Rectangle 304"/>
          <p:cNvSpPr/>
          <p:nvPr/>
        </p:nvSpPr>
        <p:spPr>
          <a:xfrm>
            <a:off x="895350" y="3040063"/>
            <a:ext cx="390525" cy="1314450"/>
          </a:xfrm>
          <a:prstGeom prst="rect">
            <a:avLst/>
          </a:prstGeom>
          <a:solidFill>
            <a:srgbClr val="92D050">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800" b="0">
              <a:solidFill>
                <a:prstClr val="white"/>
              </a:solidFill>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8"/>
                                        </p:tgtEl>
                                        <p:attrNameLst>
                                          <p:attrName>style.visibility</p:attrName>
                                        </p:attrNameLst>
                                      </p:cBhvr>
                                      <p:to>
                                        <p:strVal val="visible"/>
                                      </p:to>
                                    </p:set>
                                    <p:animEffect transition="in" filter="fade">
                                      <p:cBhvr>
                                        <p:cTn id="7" dur="500"/>
                                        <p:tgtEl>
                                          <p:spTgt spid="2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500"/>
                                        <p:tgtEl>
                                          <p:spTgt spid="30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5"/>
                                        </p:tgtEl>
                                        <p:attrNameLst>
                                          <p:attrName>style.visibility</p:attrName>
                                        </p:attrNameLst>
                                      </p:cBhvr>
                                      <p:to>
                                        <p:strVal val="visible"/>
                                      </p:to>
                                    </p:set>
                                    <p:animEffect transition="in" filter="fade">
                                      <p:cBhvr>
                                        <p:cTn id="15" dur="500"/>
                                        <p:tgtEl>
                                          <p:spTgt spid="305"/>
                                        </p:tgtEl>
                                      </p:cBhvr>
                                    </p:animEffect>
                                  </p:childTnLst>
                                </p:cTn>
                              </p:par>
                            </p:childTnLst>
                          </p:cTn>
                        </p:par>
                      </p:childTnLst>
                    </p:cTn>
                  </p:par>
                  <p:par>
                    <p:cTn id="16" fill="hold">
                      <p:stCondLst>
                        <p:cond delay="indefinite"/>
                      </p:stCondLst>
                      <p:childTnLst>
                        <p:par>
                          <p:cTn id="17" fill="hold">
                            <p:stCondLst>
                              <p:cond delay="0"/>
                            </p:stCondLst>
                            <p:childTnLst>
                              <p:par>
                                <p:cTn id="18" presetID="63" presetClass="path" presetSubtype="0" accel="50000" decel="50000" fill="hold" nodeType="clickEffect">
                                  <p:stCondLst>
                                    <p:cond delay="0"/>
                                  </p:stCondLst>
                                  <p:childTnLst>
                                    <p:animMotion origin="layout" path="M -4.44444E-6 -3.33333E-6 L 0.0323 -0.00046 " pathEditMode="relative" rAng="0" ptsTypes="AA">
                                      <p:cBhvr>
                                        <p:cTn id="19" dur="2000" fill="hold"/>
                                        <p:tgtEl>
                                          <p:spTgt spid="4"/>
                                        </p:tgtEl>
                                        <p:attrNameLst>
                                          <p:attrName>ppt_x</p:attrName>
                                          <p:attrName>ppt_y</p:attrName>
                                        </p:attrNameLst>
                                      </p:cBhvr>
                                      <p:rCtr x="16"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69"/>
                                        </p:tgtEl>
                                        <p:attrNameLst>
                                          <p:attrName>style.visibility</p:attrName>
                                        </p:attrNameLst>
                                      </p:cBhvr>
                                      <p:to>
                                        <p:strVal val="visible"/>
                                      </p:to>
                                    </p:set>
                                    <p:animEffect transition="in" filter="fade">
                                      <p:cBhvr>
                                        <p:cTn id="24" dur="500"/>
                                        <p:tgtEl>
                                          <p:spTgt spid="26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03"/>
                                        </p:tgtEl>
                                        <p:attrNameLst>
                                          <p:attrName>style.visibility</p:attrName>
                                        </p:attrNameLst>
                                      </p:cBhvr>
                                      <p:to>
                                        <p:strVal val="visible"/>
                                      </p:to>
                                    </p:set>
                                    <p:animEffect transition="in" filter="fade">
                                      <p:cBhvr>
                                        <p:cTn id="29" dur="500"/>
                                        <p:tgtEl>
                                          <p:spTgt spid="30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2"/>
                                        </p:tgtEl>
                                        <p:attrNameLst>
                                          <p:attrName>style.visibility</p:attrName>
                                        </p:attrNameLst>
                                      </p:cBhvr>
                                      <p:to>
                                        <p:strVal val="visible"/>
                                      </p:to>
                                    </p:set>
                                    <p:animEffect transition="in" filter="fade">
                                      <p:cBhvr>
                                        <p:cTn id="32" dur="500"/>
                                        <p:tgtEl>
                                          <p:spTgt spid="3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0"/>
                                        </p:tgtEl>
                                        <p:attrNameLst>
                                          <p:attrName>style.visibility</p:attrName>
                                        </p:attrNameLst>
                                      </p:cBhvr>
                                      <p:to>
                                        <p:strVal val="visible"/>
                                      </p:to>
                                    </p:set>
                                    <p:animEffect transition="in" filter="fade">
                                      <p:cBhvr>
                                        <p:cTn id="37" dur="500"/>
                                        <p:tgtEl>
                                          <p:spTgt spid="30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1"/>
                                        </p:tgtEl>
                                        <p:attrNameLst>
                                          <p:attrName>style.visibility</p:attrName>
                                        </p:attrNameLst>
                                      </p:cBhvr>
                                      <p:to>
                                        <p:strVal val="visible"/>
                                      </p:to>
                                    </p:set>
                                    <p:animEffect transition="in" filter="fade">
                                      <p:cBhvr>
                                        <p:cTn id="42"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animBg="1"/>
      <p:bldP spid="300" grpId="0" animBg="1"/>
      <p:bldP spid="301" grpId="0" animBg="1"/>
      <p:bldP spid="302" grpId="0" animBg="1"/>
      <p:bldP spid="303" grpId="0" animBg="1"/>
      <p:bldP spid="30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ocking matrix.png"/>
          <p:cNvPicPr>
            <a:picLocks noChangeAspect="1"/>
          </p:cNvPicPr>
          <p:nvPr/>
        </p:nvPicPr>
        <p:blipFill>
          <a:blip r:embed="rId3" cstate="print"/>
          <a:stretch>
            <a:fillRect/>
          </a:stretch>
        </p:blipFill>
        <p:spPr>
          <a:xfrm>
            <a:off x="1607573" y="1130650"/>
            <a:ext cx="5368413" cy="3054442"/>
          </a:xfrm>
          <a:prstGeom prst="rect">
            <a:avLst/>
          </a:prstGeom>
        </p:spPr>
      </p:pic>
      <p:sp>
        <p:nvSpPr>
          <p:cNvPr id="40962" name="Rectangle 2"/>
          <p:cNvSpPr>
            <a:spLocks noGrp="1" noChangeArrowheads="1"/>
          </p:cNvSpPr>
          <p:nvPr>
            <p:ph type="title"/>
          </p:nvPr>
        </p:nvSpPr>
        <p:spPr>
          <a:xfrm>
            <a:off x="0" y="0"/>
            <a:ext cx="6808125" cy="854075"/>
          </a:xfrm>
          <a:noFill/>
        </p:spPr>
        <p:txBody>
          <a:bodyPr/>
          <a:lstStyle/>
          <a:p>
            <a:r>
              <a:rPr lang="en-US" b="1" dirty="0" smtClean="0"/>
              <a:t>RF Topologies: Blocking Matrix</a:t>
            </a:r>
          </a:p>
        </p:txBody>
      </p:sp>
      <p:sp>
        <p:nvSpPr>
          <p:cNvPr id="40964" name="Text Box 68"/>
          <p:cNvSpPr txBox="1">
            <a:spLocks noChangeArrowheads="1"/>
          </p:cNvSpPr>
          <p:nvPr/>
        </p:nvSpPr>
        <p:spPr bwMode="auto">
          <a:xfrm>
            <a:off x="401053" y="4140434"/>
            <a:ext cx="7684168" cy="2462213"/>
          </a:xfrm>
          <a:prstGeom prst="rect">
            <a:avLst/>
          </a:prstGeom>
          <a:noFill/>
          <a:ln w="9525">
            <a:noFill/>
            <a:miter lim="800000"/>
            <a:headEnd/>
            <a:tailEnd/>
          </a:ln>
        </p:spPr>
        <p:txBody>
          <a:bodyPr wrap="square">
            <a:spAutoFit/>
          </a:bodyPr>
          <a:lstStyle/>
          <a:p>
            <a:pPr marL="228600" indent="-228600" eaLnBrk="1" hangingPunct="1">
              <a:lnSpc>
                <a:spcPct val="80000"/>
              </a:lnSpc>
              <a:spcBef>
                <a:spcPct val="50000"/>
              </a:spcBef>
              <a:buFontTx/>
              <a:buChar char="•"/>
            </a:pPr>
            <a:r>
              <a:rPr lang="en-US" sz="2800" b="0" dirty="0" smtClean="0">
                <a:solidFill>
                  <a:schemeClr val="tx1"/>
                </a:solidFill>
                <a:latin typeface="Arial Narrow" pitchFamily="34" charset="0"/>
              </a:rPr>
              <a:t>Used in RF applications to minimize stubs</a:t>
            </a:r>
          </a:p>
          <a:p>
            <a:pPr marL="228600" indent="-228600" eaLnBrk="1" hangingPunct="1">
              <a:lnSpc>
                <a:spcPct val="80000"/>
              </a:lnSpc>
              <a:spcBef>
                <a:spcPct val="50000"/>
              </a:spcBef>
              <a:buFontTx/>
              <a:buChar char="•"/>
            </a:pPr>
            <a:r>
              <a:rPr lang="en-US" sz="2800" b="0" dirty="0" smtClean="0">
                <a:solidFill>
                  <a:schemeClr val="tx1"/>
                </a:solidFill>
                <a:latin typeface="Arial Narrow" pitchFamily="34" charset="0"/>
              </a:rPr>
              <a:t>Requires N MUXs of size (N-1)x1 </a:t>
            </a:r>
          </a:p>
          <a:p>
            <a:pPr marL="228600" indent="-228600" eaLnBrk="1" hangingPunct="1">
              <a:lnSpc>
                <a:spcPct val="80000"/>
              </a:lnSpc>
              <a:spcBef>
                <a:spcPct val="50000"/>
              </a:spcBef>
              <a:buFontTx/>
              <a:buChar char="•"/>
            </a:pPr>
            <a:r>
              <a:rPr lang="en-US" sz="2800" b="0" dirty="0" smtClean="0">
                <a:solidFill>
                  <a:schemeClr val="tx1"/>
                </a:solidFill>
                <a:latin typeface="Arial Narrow" pitchFamily="34" charset="0"/>
              </a:rPr>
              <a:t>Any external terminal can  connect to up to one other terminal, e.g. A-&gt;B, A-&gt;C, but not both simultaneously</a:t>
            </a:r>
            <a:endParaRPr lang="en-US" sz="2800" b="0" dirty="0">
              <a:solidFill>
                <a:schemeClr val="tx1"/>
              </a:solidFill>
              <a:latin typeface="Arial Narrow" pitchFamily="34" charset="0"/>
            </a:endParaRPr>
          </a:p>
          <a:p>
            <a:pPr marL="228600" indent="-228600" eaLnBrk="1" hangingPunct="1">
              <a:lnSpc>
                <a:spcPct val="80000"/>
              </a:lnSpc>
              <a:spcBef>
                <a:spcPct val="50000"/>
              </a:spcBef>
              <a:buFontTx/>
              <a:buChar char="•"/>
            </a:pPr>
            <a:endParaRPr lang="en-US" sz="2800" b="0" dirty="0">
              <a:solidFill>
                <a:schemeClr val="tx1"/>
              </a:solidFill>
              <a:latin typeface="Arial Narrow" pitchFamily="34" charset="0"/>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7"/>
          <p:cNvSpPr>
            <a:spLocks noGrp="1"/>
          </p:cNvSpPr>
          <p:nvPr>
            <p:ph type="title"/>
          </p:nvPr>
        </p:nvSpPr>
        <p:spPr>
          <a:xfrm>
            <a:off x="0" y="0"/>
            <a:ext cx="8170003" cy="964092"/>
          </a:xfrm>
        </p:spPr>
        <p:txBody>
          <a:bodyPr/>
          <a:lstStyle/>
          <a:p>
            <a:pPr algn="l" eaLnBrk="1" hangingPunct="1"/>
            <a:r>
              <a:rPr lang="en-US" b="1" dirty="0" smtClean="0"/>
              <a:t>NI SwitchBlock Carrier</a:t>
            </a:r>
          </a:p>
        </p:txBody>
      </p:sp>
      <p:sp>
        <p:nvSpPr>
          <p:cNvPr id="14339" name="Content Placeholder 8"/>
          <p:cNvSpPr>
            <a:spLocks noGrp="1"/>
          </p:cNvSpPr>
          <p:nvPr>
            <p:ph idx="1"/>
          </p:nvPr>
        </p:nvSpPr>
        <p:spPr>
          <a:xfrm>
            <a:off x="685800" y="1587500"/>
            <a:ext cx="7772400" cy="3657600"/>
          </a:xfrm>
        </p:spPr>
        <p:txBody>
          <a:bodyPr/>
          <a:lstStyle/>
          <a:p>
            <a:pPr eaLnBrk="1" hangingPunct="1">
              <a:buFont typeface="Arial" charset="0"/>
              <a:buNone/>
            </a:pPr>
            <a:r>
              <a:rPr lang="en-US" sz="1800" b="1" dirty="0" smtClean="0"/>
              <a:t>Safety Features</a:t>
            </a:r>
          </a:p>
          <a:p>
            <a:pPr eaLnBrk="1" hangingPunct="1"/>
            <a:r>
              <a:rPr lang="en-US" sz="1800" dirty="0" smtClean="0"/>
              <a:t>Rated for Measurement CAT I</a:t>
            </a:r>
          </a:p>
          <a:p>
            <a:pPr eaLnBrk="1" hangingPunct="1"/>
            <a:r>
              <a:rPr lang="en-US" sz="1800" dirty="0" smtClean="0"/>
              <a:t>Route signals up to 150 V along the analog bus</a:t>
            </a:r>
          </a:p>
          <a:p>
            <a:pPr eaLnBrk="1" hangingPunct="1"/>
            <a:endParaRPr lang="en-US" sz="1800" dirty="0" smtClean="0"/>
          </a:p>
        </p:txBody>
      </p:sp>
      <p:grpSp>
        <p:nvGrpSpPr>
          <p:cNvPr id="2" name="Group 43"/>
          <p:cNvGrpSpPr>
            <a:grpSpLocks/>
          </p:cNvGrpSpPr>
          <p:nvPr/>
        </p:nvGrpSpPr>
        <p:grpSpPr bwMode="auto">
          <a:xfrm>
            <a:off x="6083300" y="4719638"/>
            <a:ext cx="2216150" cy="949325"/>
            <a:chOff x="2822715" y="5262059"/>
            <a:chExt cx="2216426" cy="949897"/>
          </a:xfrm>
        </p:grpSpPr>
        <p:pic>
          <p:nvPicPr>
            <p:cNvPr id="14368" name="Picture 9" descr="C:\Users\jdolman.AMER\Desktop\06190805.tif"/>
            <p:cNvPicPr>
              <a:picLocks noChangeAspect="1" noChangeArrowheads="1"/>
            </p:cNvPicPr>
            <p:nvPr/>
          </p:nvPicPr>
          <p:blipFill>
            <a:blip r:embed="rId4" cstate="print"/>
            <a:srcRect l="9129" t="24664" r="9457" b="20010"/>
            <a:stretch>
              <a:fillRect/>
            </a:stretch>
          </p:blipFill>
          <p:spPr bwMode="auto">
            <a:xfrm>
              <a:off x="2822715" y="5262059"/>
              <a:ext cx="2216426" cy="949897"/>
            </a:xfrm>
            <a:prstGeom prst="rect">
              <a:avLst/>
            </a:prstGeom>
            <a:noFill/>
            <a:ln w="9525">
              <a:noFill/>
              <a:miter lim="800000"/>
              <a:headEnd/>
              <a:tailEnd/>
            </a:ln>
          </p:spPr>
        </p:pic>
        <p:sp>
          <p:nvSpPr>
            <p:cNvPr id="35" name="Rectangle 34"/>
            <p:cNvSpPr/>
            <p:nvPr/>
          </p:nvSpPr>
          <p:spPr>
            <a:xfrm>
              <a:off x="3295849" y="5403431"/>
              <a:ext cx="361995" cy="61791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370" name="Picture 11" descr="http://dam.natinst.com/MediaPortal/PreviewImage.asp?type=4&amp;repoid=%7b58983AC0-832C-4A4A-8C24-5B85BD812FEE%7d&amp;version=4&amp;validate=JHCMHDJOGG&amp;md=6-10-20103-04-10PM"/>
            <p:cNvPicPr>
              <a:picLocks noChangeAspect="1" noChangeArrowheads="1"/>
            </p:cNvPicPr>
            <p:nvPr/>
          </p:nvPicPr>
          <p:blipFill>
            <a:blip r:embed="rId5" cstate="print"/>
            <a:srcRect l="9949" t="2962" r="8206" b="5066"/>
            <a:stretch>
              <a:fillRect/>
            </a:stretch>
          </p:blipFill>
          <p:spPr bwMode="auto">
            <a:xfrm>
              <a:off x="3290888" y="5403055"/>
              <a:ext cx="366712" cy="616923"/>
            </a:xfrm>
            <a:prstGeom prst="rect">
              <a:avLst/>
            </a:prstGeom>
            <a:noFill/>
            <a:ln w="9525">
              <a:noFill/>
              <a:miter lim="800000"/>
              <a:headEnd/>
              <a:tailEnd/>
            </a:ln>
          </p:spPr>
        </p:pic>
        <p:grpSp>
          <p:nvGrpSpPr>
            <p:cNvPr id="3" name="Group 39"/>
            <p:cNvGrpSpPr>
              <a:grpSpLocks noChangeAspect="1"/>
            </p:cNvGrpSpPr>
            <p:nvPr/>
          </p:nvGrpSpPr>
          <p:grpSpPr bwMode="auto">
            <a:xfrm>
              <a:off x="4593432" y="5405436"/>
              <a:ext cx="366712" cy="618391"/>
              <a:chOff x="3288507" y="5403055"/>
              <a:chExt cx="366712" cy="618391"/>
            </a:xfrm>
          </p:grpSpPr>
          <p:sp>
            <p:nvSpPr>
              <p:cNvPr id="41" name="Rectangle 40"/>
              <p:cNvSpPr/>
              <p:nvPr/>
            </p:nvSpPr>
            <p:spPr>
              <a:xfrm>
                <a:off x="3292836" y="5402639"/>
                <a:ext cx="361995" cy="6194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4374" name="Picture 11" descr="http://dam.natinst.com/MediaPortal/PreviewImage.asp?type=4&amp;repoid=%7b58983AC0-832C-4A4A-8C24-5B85BD812FEE%7d&amp;version=4&amp;validate=JHCMHDJOGG&amp;md=6-10-20103-04-10PM"/>
              <p:cNvPicPr>
                <a:picLocks noChangeAspect="1" noChangeArrowheads="1"/>
              </p:cNvPicPr>
              <p:nvPr/>
            </p:nvPicPr>
            <p:blipFill>
              <a:blip r:embed="rId5" cstate="print"/>
              <a:srcRect l="9949" t="2962" r="8206" b="5066"/>
              <a:stretch>
                <a:fillRect/>
              </a:stretch>
            </p:blipFill>
            <p:spPr bwMode="auto">
              <a:xfrm>
                <a:off x="3288507" y="5403055"/>
                <a:ext cx="366712" cy="616923"/>
              </a:xfrm>
              <a:prstGeom prst="rect">
                <a:avLst/>
              </a:prstGeom>
              <a:noFill/>
              <a:ln w="9525">
                <a:noFill/>
                <a:miter lim="800000"/>
                <a:headEnd/>
                <a:tailEnd/>
              </a:ln>
            </p:spPr>
          </p:pic>
        </p:grpSp>
        <p:sp>
          <p:nvSpPr>
            <p:cNvPr id="43" name="Rectangle 42"/>
            <p:cNvSpPr/>
            <p:nvPr/>
          </p:nvSpPr>
          <p:spPr>
            <a:xfrm>
              <a:off x="3664195" y="5403431"/>
              <a:ext cx="936742" cy="619498"/>
            </a:xfrm>
            <a:prstGeom prst="rect">
              <a:avLst/>
            </a:prstGeom>
            <a:solidFill>
              <a:srgbClr val="92D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4342" name="TextBox 45"/>
          <p:cNvSpPr txBox="1">
            <a:spLocks noChangeArrowheads="1"/>
          </p:cNvSpPr>
          <p:nvPr/>
        </p:nvSpPr>
        <p:spPr bwMode="auto">
          <a:xfrm>
            <a:off x="6615113" y="4476750"/>
            <a:ext cx="1152525" cy="307975"/>
          </a:xfrm>
          <a:prstGeom prst="rect">
            <a:avLst/>
          </a:prstGeom>
          <a:noFill/>
          <a:ln w="9525">
            <a:noFill/>
            <a:miter lim="800000"/>
            <a:headEnd/>
            <a:tailEnd/>
          </a:ln>
        </p:spPr>
        <p:txBody>
          <a:bodyPr>
            <a:spAutoFit/>
          </a:bodyPr>
          <a:lstStyle/>
          <a:p>
            <a:pPr algn="ctr"/>
            <a:r>
              <a:rPr lang="en-US" sz="1400" b="1" dirty="0">
                <a:solidFill>
                  <a:schemeClr val="tx1"/>
                </a:solidFill>
                <a:latin typeface="Calibri" pitchFamily="34" charset="0"/>
              </a:rPr>
              <a:t>PXIe-1075</a:t>
            </a:r>
            <a:endParaRPr lang="en-US" sz="1400" dirty="0">
              <a:solidFill>
                <a:schemeClr val="tx1"/>
              </a:solidFill>
              <a:latin typeface="Calibri" pitchFamily="34" charset="0"/>
            </a:endParaRPr>
          </a:p>
        </p:txBody>
      </p:sp>
      <p:grpSp>
        <p:nvGrpSpPr>
          <p:cNvPr id="4" name="Group 37"/>
          <p:cNvGrpSpPr>
            <a:grpSpLocks/>
          </p:cNvGrpSpPr>
          <p:nvPr/>
        </p:nvGrpSpPr>
        <p:grpSpPr bwMode="auto">
          <a:xfrm>
            <a:off x="717550" y="2532063"/>
            <a:ext cx="7708900" cy="1781175"/>
            <a:chOff x="781051" y="3049563"/>
            <a:chExt cx="7708209" cy="1781199"/>
          </a:xfrm>
        </p:grpSpPr>
        <p:pic>
          <p:nvPicPr>
            <p:cNvPr id="14360" name="Picture 4" descr="MediaBin"/>
            <p:cNvPicPr>
              <a:picLocks noChangeAspect="1" noChangeArrowheads="1"/>
            </p:cNvPicPr>
            <p:nvPr/>
          </p:nvPicPr>
          <p:blipFill>
            <a:blip r:embed="rId6" cstate="print"/>
            <a:srcRect/>
            <a:stretch>
              <a:fillRect/>
            </a:stretch>
          </p:blipFill>
          <p:spPr bwMode="auto">
            <a:xfrm flipH="1">
              <a:off x="2845904" y="3118063"/>
              <a:ext cx="2411141" cy="1624987"/>
            </a:xfrm>
            <a:prstGeom prst="rect">
              <a:avLst/>
            </a:prstGeom>
            <a:noFill/>
            <a:ln w="9525">
              <a:noFill/>
              <a:miter lim="800000"/>
              <a:headEnd/>
              <a:tailEnd/>
            </a:ln>
          </p:spPr>
        </p:pic>
        <p:pic>
          <p:nvPicPr>
            <p:cNvPr id="14361" name="Picture 2" descr="http://dam.natinst.com/MediaPortal/PreviewImage.asp?type=4&amp;repoid=%7bC8B63B66-86AE-49B3-B388-0A4A899B2B03%7d&amp;version=4&amp;validate=CZTEYUCGXX&amp;md=6-10-20103-04-04PM"/>
            <p:cNvPicPr>
              <a:picLocks noChangeAspect="1" noChangeArrowheads="1"/>
            </p:cNvPicPr>
            <p:nvPr/>
          </p:nvPicPr>
          <p:blipFill>
            <a:blip r:embed="rId7" cstate="print"/>
            <a:srcRect/>
            <a:stretch>
              <a:fillRect/>
            </a:stretch>
          </p:blipFill>
          <p:spPr bwMode="auto">
            <a:xfrm flipH="1">
              <a:off x="7306995" y="3054380"/>
              <a:ext cx="1182265" cy="1698483"/>
            </a:xfrm>
            <a:prstGeom prst="rect">
              <a:avLst/>
            </a:prstGeom>
            <a:noFill/>
            <a:ln w="9525">
              <a:noFill/>
              <a:miter lim="800000"/>
              <a:headEnd/>
              <a:tailEnd/>
            </a:ln>
          </p:spPr>
        </p:pic>
        <p:grpSp>
          <p:nvGrpSpPr>
            <p:cNvPr id="5" name="Group 10"/>
            <p:cNvGrpSpPr>
              <a:grpSpLocks/>
            </p:cNvGrpSpPr>
            <p:nvPr/>
          </p:nvGrpSpPr>
          <p:grpSpPr bwMode="auto">
            <a:xfrm flipH="1">
              <a:off x="5216581" y="3049563"/>
              <a:ext cx="2037937" cy="1761986"/>
              <a:chOff x="304800" y="4343400"/>
              <a:chExt cx="2030161" cy="1752600"/>
            </a:xfrm>
          </p:grpSpPr>
          <p:pic>
            <p:nvPicPr>
              <p:cNvPr id="14364" name="Picture 3"/>
              <p:cNvPicPr>
                <a:picLocks noChangeAspect="1" noChangeArrowheads="1"/>
              </p:cNvPicPr>
              <p:nvPr/>
            </p:nvPicPr>
            <p:blipFill>
              <a:blip r:embed="rId8" cstate="print"/>
              <a:srcRect/>
              <a:stretch>
                <a:fillRect/>
              </a:stretch>
            </p:blipFill>
            <p:spPr bwMode="auto">
              <a:xfrm>
                <a:off x="304800" y="4343400"/>
                <a:ext cx="2030161" cy="1752600"/>
              </a:xfrm>
              <a:prstGeom prst="rect">
                <a:avLst/>
              </a:prstGeom>
              <a:noFill/>
              <a:ln w="9525">
                <a:noFill/>
                <a:miter lim="800000"/>
                <a:headEnd/>
                <a:tailEnd/>
              </a:ln>
            </p:spPr>
          </p:pic>
          <p:sp>
            <p:nvSpPr>
              <p:cNvPr id="16" name="Rectangle 15"/>
              <p:cNvSpPr/>
              <p:nvPr/>
            </p:nvSpPr>
            <p:spPr>
              <a:xfrm>
                <a:off x="534261" y="4660613"/>
                <a:ext cx="690160" cy="1005594"/>
              </a:xfrm>
              <a:prstGeom prst="rect">
                <a:avLst/>
              </a:prstGeom>
              <a:gradFill>
                <a:gsLst>
                  <a:gs pos="35000">
                    <a:schemeClr val="tx1">
                      <a:alpha val="75000"/>
                    </a:schemeClr>
                  </a:gs>
                  <a:gs pos="99000">
                    <a:schemeClr val="tx1">
                      <a:lumMod val="50000"/>
                      <a:lumOff val="5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14363" name="Picture 2" descr="C:\Users\jdolman.AMER\Desktop\SwitchBlock-03-clip.jpg"/>
            <p:cNvPicPr>
              <a:picLocks noChangeAspect="1" noChangeArrowheads="1"/>
            </p:cNvPicPr>
            <p:nvPr/>
          </p:nvPicPr>
          <p:blipFill>
            <a:blip r:embed="rId9" cstate="print"/>
            <a:srcRect t="17149" r="25012"/>
            <a:stretch>
              <a:fillRect/>
            </a:stretch>
          </p:blipFill>
          <p:spPr bwMode="auto">
            <a:xfrm>
              <a:off x="781051" y="3200400"/>
              <a:ext cx="1909146" cy="1630362"/>
            </a:xfrm>
            <a:prstGeom prst="rect">
              <a:avLst/>
            </a:prstGeom>
            <a:noFill/>
            <a:ln w="9525">
              <a:noFill/>
              <a:miter lim="800000"/>
              <a:headEnd/>
              <a:tailEnd/>
            </a:ln>
          </p:spPr>
        </p:pic>
      </p:grpSp>
      <p:sp>
        <p:nvSpPr>
          <p:cNvPr id="23" name="Left-Right Arrow 22"/>
          <p:cNvSpPr/>
          <p:nvPr/>
        </p:nvSpPr>
        <p:spPr bwMode="auto">
          <a:xfrm>
            <a:off x="7378700" y="2451100"/>
            <a:ext cx="993775" cy="7778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45" name="TextBox 74"/>
          <p:cNvSpPr txBox="1">
            <a:spLocks noChangeArrowheads="1"/>
          </p:cNvSpPr>
          <p:nvPr/>
        </p:nvSpPr>
        <p:spPr bwMode="auto">
          <a:xfrm>
            <a:off x="7377113" y="2151063"/>
            <a:ext cx="955675" cy="307975"/>
          </a:xfrm>
          <a:prstGeom prst="rect">
            <a:avLst/>
          </a:prstGeom>
          <a:noFill/>
          <a:ln w="9525">
            <a:noFill/>
            <a:miter lim="800000"/>
            <a:headEnd/>
            <a:tailEnd/>
          </a:ln>
        </p:spPr>
        <p:txBody>
          <a:bodyPr wrap="none">
            <a:spAutoFit/>
          </a:bodyPr>
          <a:lstStyle/>
          <a:p>
            <a:r>
              <a:rPr lang="en-US" sz="1400" b="1" dirty="0">
                <a:solidFill>
                  <a:schemeClr val="tx1"/>
                </a:solidFill>
                <a:latin typeface="Calibri" pitchFamily="34" charset="0"/>
              </a:rPr>
              <a:t>4 PXI Slots</a:t>
            </a:r>
          </a:p>
        </p:txBody>
      </p:sp>
      <p:sp>
        <p:nvSpPr>
          <p:cNvPr id="14346" name="TextBox 75"/>
          <p:cNvSpPr txBox="1">
            <a:spLocks noChangeArrowheads="1"/>
          </p:cNvSpPr>
          <p:nvPr/>
        </p:nvSpPr>
        <p:spPr bwMode="auto">
          <a:xfrm>
            <a:off x="5673725" y="2168525"/>
            <a:ext cx="1500188" cy="307975"/>
          </a:xfrm>
          <a:prstGeom prst="rect">
            <a:avLst/>
          </a:prstGeom>
          <a:noFill/>
          <a:ln w="9525">
            <a:noFill/>
            <a:miter lim="800000"/>
            <a:headEnd/>
            <a:tailEnd/>
          </a:ln>
        </p:spPr>
        <p:txBody>
          <a:bodyPr wrap="none">
            <a:spAutoFit/>
          </a:bodyPr>
          <a:lstStyle/>
          <a:p>
            <a:r>
              <a:rPr lang="en-US" sz="1400" b="1" dirty="0">
                <a:solidFill>
                  <a:schemeClr val="tx1"/>
                </a:solidFill>
                <a:latin typeface="Calibri" pitchFamily="34" charset="0"/>
              </a:rPr>
              <a:t>6 Relay Card Slots</a:t>
            </a:r>
          </a:p>
        </p:txBody>
      </p:sp>
      <p:grpSp>
        <p:nvGrpSpPr>
          <p:cNvPr id="6" name="Group 76"/>
          <p:cNvGrpSpPr>
            <a:grpSpLocks/>
          </p:cNvGrpSpPr>
          <p:nvPr/>
        </p:nvGrpSpPr>
        <p:grpSpPr bwMode="auto">
          <a:xfrm flipV="1">
            <a:off x="6335713" y="3138488"/>
            <a:ext cx="561975" cy="190500"/>
            <a:chOff x="4118695" y="4609744"/>
            <a:chExt cx="607420" cy="915890"/>
          </a:xfrm>
        </p:grpSpPr>
        <p:cxnSp>
          <p:nvCxnSpPr>
            <p:cNvPr id="29" name="Straight Connector 28"/>
            <p:cNvCxnSpPr/>
            <p:nvPr/>
          </p:nvCxnSpPr>
          <p:spPr>
            <a:xfrm rot="16200000">
              <a:off x="3660750"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16200000">
              <a:off x="3782577"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16200000">
              <a:off x="3902688"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6200000">
              <a:off x="4026231"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16200000">
              <a:off x="4146342"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16200000">
              <a:off x="4268170" y="5067689"/>
              <a:ext cx="915890" cy="0"/>
            </a:xfrm>
            <a:prstGeom prst="line">
              <a:avLst/>
            </a:prstGeom>
            <a:ln>
              <a:tailEnd type="oval"/>
            </a:ln>
          </p:spPr>
          <p:style>
            <a:lnRef idx="1">
              <a:schemeClr val="accent1"/>
            </a:lnRef>
            <a:fillRef idx="0">
              <a:schemeClr val="accent1"/>
            </a:fillRef>
            <a:effectRef idx="0">
              <a:schemeClr val="accent1"/>
            </a:effectRef>
            <a:fontRef idx="minor">
              <a:schemeClr val="tx1"/>
            </a:fontRef>
          </p:style>
        </p:cxnSp>
      </p:grpSp>
      <p:cxnSp>
        <p:nvCxnSpPr>
          <p:cNvPr id="27" name="Straight Connector 26"/>
          <p:cNvCxnSpPr/>
          <p:nvPr/>
        </p:nvCxnSpPr>
        <p:spPr bwMode="auto">
          <a:xfrm>
            <a:off x="6327775" y="3130550"/>
            <a:ext cx="8350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auto">
          <a:xfrm rot="5400000" flipH="1" flipV="1">
            <a:off x="6765925" y="2736851"/>
            <a:ext cx="790575"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Left-Right Arrow 36"/>
          <p:cNvSpPr/>
          <p:nvPr/>
        </p:nvSpPr>
        <p:spPr bwMode="auto">
          <a:xfrm flipV="1">
            <a:off x="7418388" y="3527425"/>
            <a:ext cx="906462" cy="241300"/>
          </a:xfrm>
          <a:prstGeom prst="leftRightArrow">
            <a:avLst/>
          </a:prstGeom>
          <a:solidFill>
            <a:srgbClr val="FF0000">
              <a:alpha val="88000"/>
            </a:srgbClr>
          </a:solidFill>
          <a:ln w="31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351" name="Rectangle 35"/>
          <p:cNvSpPr>
            <a:spLocks noChangeArrowheads="1"/>
          </p:cNvSpPr>
          <p:nvPr/>
        </p:nvSpPr>
        <p:spPr bwMode="auto">
          <a:xfrm>
            <a:off x="7319963" y="3503613"/>
            <a:ext cx="1100137" cy="269875"/>
          </a:xfrm>
          <a:prstGeom prst="rect">
            <a:avLst/>
          </a:prstGeom>
          <a:noFill/>
          <a:ln w="9525">
            <a:noFill/>
            <a:miter lim="800000"/>
            <a:headEnd/>
            <a:tailEnd/>
          </a:ln>
        </p:spPr>
        <p:txBody>
          <a:bodyPr anchor="ctr">
            <a:spAutoFit/>
          </a:bodyPr>
          <a:lstStyle/>
          <a:p>
            <a:pPr marL="176213" indent="-176213" algn="ctr">
              <a:lnSpc>
                <a:spcPct val="125000"/>
              </a:lnSpc>
            </a:pPr>
            <a:r>
              <a:rPr lang="en-US" sz="1000" b="1">
                <a:latin typeface="Calibri" pitchFamily="34" charset="0"/>
              </a:rPr>
              <a:t>Analog Bus</a:t>
            </a:r>
          </a:p>
        </p:txBody>
      </p:sp>
      <p:sp>
        <p:nvSpPr>
          <p:cNvPr id="36" name="Rectangle 35"/>
          <p:cNvSpPr/>
          <p:nvPr/>
        </p:nvSpPr>
        <p:spPr>
          <a:xfrm>
            <a:off x="1184275" y="3054350"/>
            <a:ext cx="174625" cy="228600"/>
          </a:xfrm>
          <a:prstGeom prst="rect">
            <a:avLst/>
          </a:prstGeom>
          <a:solidFill>
            <a:srgbClr val="FFFF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p:cNvSpPr/>
          <p:nvPr/>
        </p:nvSpPr>
        <p:spPr>
          <a:xfrm>
            <a:off x="1209675" y="3568700"/>
            <a:ext cx="193675" cy="622300"/>
          </a:xfrm>
          <a:prstGeom prst="rect">
            <a:avLst/>
          </a:prstGeom>
          <a:solidFill>
            <a:srgbClr val="FFFF00">
              <a:alpha val="5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ectangle 43"/>
          <p:cNvSpPr/>
          <p:nvPr/>
        </p:nvSpPr>
        <p:spPr>
          <a:xfrm>
            <a:off x="361950" y="4338072"/>
            <a:ext cx="5638800" cy="1754326"/>
          </a:xfrm>
          <a:prstGeom prst="rect">
            <a:avLst/>
          </a:prstGeom>
        </p:spPr>
        <p:txBody>
          <a:bodyPr wrap="square">
            <a:spAutoFit/>
          </a:bodyPr>
          <a:lstStyle/>
          <a:p>
            <a:pPr lvl="0" eaLnBrk="1" hangingPunct="1"/>
            <a:r>
              <a:rPr lang="en-US" sz="1800" b="0" u="sng" dirty="0" smtClean="0">
                <a:solidFill>
                  <a:prstClr val="black"/>
                </a:solidFill>
                <a:latin typeface="Calibri" pitchFamily="34" charset="0"/>
              </a:rPr>
              <a:t>Note on Chassis Selection: </a:t>
            </a:r>
          </a:p>
          <a:p>
            <a:pPr lvl="0" eaLnBrk="1" hangingPunct="1"/>
            <a:r>
              <a:rPr lang="en-US" sz="1800" dirty="0" smtClean="0">
                <a:solidFill>
                  <a:prstClr val="black"/>
                </a:solidFill>
                <a:latin typeface="Calibri" pitchFamily="34" charset="0"/>
              </a:rPr>
              <a:t>The hybrid connector on the carrier is in slot 2</a:t>
            </a:r>
          </a:p>
          <a:p>
            <a:pPr lvl="0" eaLnBrk="1" hangingPunct="1"/>
            <a:r>
              <a:rPr lang="en-US" sz="1800" b="0" dirty="0" smtClean="0">
                <a:solidFill>
                  <a:prstClr val="black"/>
                </a:solidFill>
                <a:latin typeface="Calibri" pitchFamily="34" charset="0"/>
              </a:rPr>
              <a:t>PXIe-1075 can hold two NI </a:t>
            </a:r>
            <a:r>
              <a:rPr lang="en-US" sz="1800" b="0" dirty="0" err="1" smtClean="0">
                <a:solidFill>
                  <a:prstClr val="black"/>
                </a:solidFill>
                <a:latin typeface="Calibri" pitchFamily="34" charset="0"/>
              </a:rPr>
              <a:t>SwitchBlock</a:t>
            </a:r>
            <a:r>
              <a:rPr lang="en-US" sz="1800" b="0" dirty="0" smtClean="0">
                <a:solidFill>
                  <a:prstClr val="black"/>
                </a:solidFill>
                <a:latin typeface="Calibri" pitchFamily="34" charset="0"/>
              </a:rPr>
              <a:t> carriers </a:t>
            </a:r>
          </a:p>
          <a:p>
            <a:pPr lvl="0" eaLnBrk="1" hangingPunct="1"/>
            <a:r>
              <a:rPr lang="en-US" sz="1800" b="0" dirty="0" smtClean="0">
                <a:solidFill>
                  <a:prstClr val="black"/>
                </a:solidFill>
                <a:latin typeface="Calibri" pitchFamily="34" charset="0"/>
              </a:rPr>
              <a:t>that cannot be connected using an expansion bridge.  </a:t>
            </a:r>
          </a:p>
          <a:p>
            <a:pPr lvl="0" eaLnBrk="1" hangingPunct="1"/>
            <a:r>
              <a:rPr lang="en-US" sz="1800" b="0" dirty="0" smtClean="0">
                <a:solidFill>
                  <a:prstClr val="black"/>
                </a:solidFill>
                <a:latin typeface="Calibri" pitchFamily="34" charset="0"/>
              </a:rPr>
              <a:t>All other NI 18 slot PXI / </a:t>
            </a:r>
            <a:r>
              <a:rPr lang="en-US" sz="1800" b="0" dirty="0" err="1" smtClean="0">
                <a:solidFill>
                  <a:prstClr val="black"/>
                </a:solidFill>
                <a:latin typeface="Calibri" pitchFamily="34" charset="0"/>
              </a:rPr>
              <a:t>PXIe</a:t>
            </a:r>
            <a:r>
              <a:rPr lang="en-US" sz="1800" b="0" dirty="0" smtClean="0">
                <a:solidFill>
                  <a:prstClr val="black"/>
                </a:solidFill>
                <a:latin typeface="Calibri" pitchFamily="34" charset="0"/>
              </a:rPr>
              <a:t> chassis can support up to four </a:t>
            </a:r>
            <a:r>
              <a:rPr lang="en-US" sz="1800" b="0" dirty="0" err="1" smtClean="0">
                <a:solidFill>
                  <a:prstClr val="black"/>
                </a:solidFill>
                <a:latin typeface="Calibri" pitchFamily="34" charset="0"/>
              </a:rPr>
              <a:t>SwitchBlock</a:t>
            </a:r>
            <a:r>
              <a:rPr lang="en-US" sz="1800" b="0" dirty="0" smtClean="0">
                <a:solidFill>
                  <a:prstClr val="black"/>
                </a:solidFill>
                <a:latin typeface="Calibri" pitchFamily="34" charset="0"/>
              </a:rPr>
              <a:t> Carriers that can be expanded together.</a:t>
            </a:r>
            <a:endParaRPr lang="en-US" sz="1800" b="0" dirty="0">
              <a:solidFill>
                <a:prstClr val="black"/>
              </a:solidFill>
              <a:latin typeface="Calibri" pitchFamily="34" charset="0"/>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3978" cy="964092"/>
          </a:xfrm>
        </p:spPr>
        <p:txBody>
          <a:bodyPr/>
          <a:lstStyle/>
          <a:p>
            <a:r>
              <a:rPr lang="en-US" b="1" dirty="0" smtClean="0"/>
              <a:t>Combining Cards</a:t>
            </a:r>
            <a:endParaRPr lang="en-US" b="1" dirty="0"/>
          </a:p>
        </p:txBody>
      </p:sp>
      <p:sp>
        <p:nvSpPr>
          <p:cNvPr id="4" name="Content Placeholder 3"/>
          <p:cNvSpPr>
            <a:spLocks noGrp="1"/>
          </p:cNvSpPr>
          <p:nvPr>
            <p:ph sz="half" idx="1"/>
          </p:nvPr>
        </p:nvSpPr>
        <p:spPr/>
        <p:txBody>
          <a:bodyPr/>
          <a:lstStyle/>
          <a:p>
            <a:r>
              <a:rPr lang="en-US" dirty="0" smtClean="0"/>
              <a:t>Relay cards can be configured individually or </a:t>
            </a:r>
            <a:r>
              <a:rPr lang="en-US" dirty="0" err="1" smtClean="0"/>
              <a:t>or</a:t>
            </a:r>
            <a:r>
              <a:rPr lang="en-US" dirty="0" smtClean="0"/>
              <a:t> combined into one or multiple devices.</a:t>
            </a:r>
          </a:p>
          <a:p>
            <a:r>
              <a:rPr lang="en-US" dirty="0" smtClean="0"/>
              <a:t>Easy to configure in MAX</a:t>
            </a:r>
          </a:p>
          <a:p>
            <a:endParaRPr lang="en-US" dirty="0" smtClean="0"/>
          </a:p>
          <a:p>
            <a:pPr>
              <a:buNone/>
            </a:pPr>
            <a:endParaRPr lang="en-US" dirty="0" smtClean="0"/>
          </a:p>
        </p:txBody>
      </p:sp>
      <p:pic>
        <p:nvPicPr>
          <p:cNvPr id="6" name="Content Placeholder 5" descr="SwitchBlock Combining1.PNG"/>
          <p:cNvPicPr>
            <a:picLocks noGrp="1" noChangeAspect="1"/>
          </p:cNvPicPr>
          <p:nvPr>
            <p:ph sz="half" idx="2"/>
          </p:nvPr>
        </p:nvPicPr>
        <p:blipFill>
          <a:blip r:embed="rId2" cstate="print"/>
          <a:stretch>
            <a:fillRect/>
          </a:stretch>
        </p:blipFill>
        <p:spPr>
          <a:xfrm>
            <a:off x="4612948" y="1996732"/>
            <a:ext cx="4226252" cy="2946548"/>
          </a:xfrm>
        </p:spPr>
      </p:pic>
      <p:sp>
        <p:nvSpPr>
          <p:cNvPr id="10" name="TextBox 9"/>
          <p:cNvSpPr txBox="1"/>
          <p:nvPr/>
        </p:nvSpPr>
        <p:spPr>
          <a:xfrm>
            <a:off x="5444356" y="4950362"/>
            <a:ext cx="2467342" cy="400110"/>
          </a:xfrm>
          <a:prstGeom prst="rect">
            <a:avLst/>
          </a:prstGeom>
          <a:noFill/>
        </p:spPr>
        <p:txBody>
          <a:bodyPr wrap="none" rtlCol="0">
            <a:spAutoFit/>
          </a:bodyPr>
          <a:lstStyle/>
          <a:p>
            <a:r>
              <a:rPr lang="en-US" sz="2000" dirty="0" smtClean="0">
                <a:solidFill>
                  <a:schemeClr val="tx1"/>
                </a:solidFill>
              </a:rPr>
              <a:t>Initial Configuration</a:t>
            </a:r>
            <a:endParaRPr lang="en-US" sz="2000" dirty="0">
              <a:solidFill>
                <a:schemeClr val="tx1"/>
              </a:solidFill>
            </a:endParaRPr>
          </a:p>
        </p:txBody>
      </p:sp>
      <p:sp>
        <p:nvSpPr>
          <p:cNvPr id="11" name="Rectangle 10"/>
          <p:cNvSpPr/>
          <p:nvPr/>
        </p:nvSpPr>
        <p:spPr bwMode="auto">
          <a:xfrm>
            <a:off x="7346732" y="2228192"/>
            <a:ext cx="567558" cy="189187"/>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pic>
        <p:nvPicPr>
          <p:cNvPr id="7" name="Picture 6" descr="SwitchBlock Combining2.PNG"/>
          <p:cNvPicPr>
            <a:picLocks noChangeAspect="1"/>
          </p:cNvPicPr>
          <p:nvPr/>
        </p:nvPicPr>
        <p:blipFill>
          <a:blip r:embed="rId3" cstate="print"/>
          <a:stretch>
            <a:fillRect/>
          </a:stretch>
        </p:blipFill>
        <p:spPr>
          <a:xfrm>
            <a:off x="5020794" y="2233449"/>
            <a:ext cx="3491272" cy="2481255"/>
          </a:xfrm>
          <a:prstGeom prst="rect">
            <a:avLst/>
          </a:prstGeom>
        </p:spPr>
      </p:pic>
      <p:sp>
        <p:nvSpPr>
          <p:cNvPr id="13" name="Rectangle 12"/>
          <p:cNvSpPr/>
          <p:nvPr/>
        </p:nvSpPr>
        <p:spPr bwMode="auto">
          <a:xfrm>
            <a:off x="5109883" y="4227755"/>
            <a:ext cx="494852" cy="215153"/>
          </a:xfrm>
          <a:prstGeom prst="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pic>
        <p:nvPicPr>
          <p:cNvPr id="8" name="Picture 7" descr="SwitchBlock Combining3.PNG"/>
          <p:cNvPicPr>
            <a:picLocks noChangeAspect="1"/>
          </p:cNvPicPr>
          <p:nvPr/>
        </p:nvPicPr>
        <p:blipFill>
          <a:blip r:embed="rId4" cstate="print"/>
          <a:stretch>
            <a:fillRect/>
          </a:stretch>
        </p:blipFill>
        <p:spPr>
          <a:xfrm>
            <a:off x="5033076" y="2196440"/>
            <a:ext cx="3491272" cy="2481255"/>
          </a:xfrm>
          <a:prstGeom prst="rect">
            <a:avLst/>
          </a:prstGeom>
        </p:spPr>
      </p:pic>
      <p:pic>
        <p:nvPicPr>
          <p:cNvPr id="9" name="Picture 8" descr="SwitchBlock Combining4.PNG"/>
          <p:cNvPicPr>
            <a:picLocks noChangeAspect="1"/>
          </p:cNvPicPr>
          <p:nvPr/>
        </p:nvPicPr>
        <p:blipFill>
          <a:blip r:embed="rId5" cstate="print"/>
          <a:stretch>
            <a:fillRect/>
          </a:stretch>
        </p:blipFill>
        <p:spPr>
          <a:xfrm>
            <a:off x="4460547" y="1818921"/>
            <a:ext cx="4588863" cy="3199360"/>
          </a:xfrm>
          <a:prstGeom prst="rect">
            <a:avLst/>
          </a:prstGeom>
        </p:spPr>
      </p:pic>
      <p:sp>
        <p:nvSpPr>
          <p:cNvPr id="15" name="TextBox 14"/>
          <p:cNvSpPr txBox="1"/>
          <p:nvPr/>
        </p:nvSpPr>
        <p:spPr>
          <a:xfrm>
            <a:off x="5165829" y="4955619"/>
            <a:ext cx="2940228" cy="400110"/>
          </a:xfrm>
          <a:prstGeom prst="rect">
            <a:avLst/>
          </a:prstGeom>
          <a:noFill/>
        </p:spPr>
        <p:txBody>
          <a:bodyPr wrap="none" rtlCol="0">
            <a:spAutoFit/>
          </a:bodyPr>
          <a:lstStyle/>
          <a:p>
            <a:r>
              <a:rPr lang="en-US" sz="2000" dirty="0" smtClean="0">
                <a:solidFill>
                  <a:schemeClr val="tx1"/>
                </a:solidFill>
              </a:rPr>
              <a:t>Combined Configuration</a:t>
            </a:r>
            <a:endParaRPr lang="en-US"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0" presetClass="exit" presetSubtype="0" fill="hold" grpId="0" nodeType="with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3" grpId="0" animBg="1"/>
      <p:bldP spid="1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NI </a:t>
            </a:r>
            <a:r>
              <a:rPr lang="en-US" b="1" dirty="0" err="1" smtClean="0"/>
              <a:t>SwitchBlock</a:t>
            </a:r>
            <a:r>
              <a:rPr lang="en-US" b="1" dirty="0" smtClean="0"/>
              <a:t> Specifications</a:t>
            </a:r>
            <a:endParaRPr lang="en-US" b="1" dirty="0"/>
          </a:p>
        </p:txBody>
      </p:sp>
      <p:sp>
        <p:nvSpPr>
          <p:cNvPr id="3" name="Content Placeholder 2"/>
          <p:cNvSpPr>
            <a:spLocks noGrp="1"/>
          </p:cNvSpPr>
          <p:nvPr>
            <p:ph idx="1"/>
          </p:nvPr>
        </p:nvSpPr>
        <p:spPr>
          <a:xfrm>
            <a:off x="685800" y="1981200"/>
            <a:ext cx="7772400" cy="3946634"/>
          </a:xfrm>
        </p:spPr>
        <p:txBody>
          <a:bodyPr/>
          <a:lstStyle/>
          <a:p>
            <a:r>
              <a:rPr lang="en-US" dirty="0" smtClean="0"/>
              <a:t>NI 2800 (NI </a:t>
            </a:r>
            <a:r>
              <a:rPr lang="en-US" dirty="0" err="1" smtClean="0"/>
              <a:t>SwitchBlock</a:t>
            </a:r>
            <a:r>
              <a:rPr lang="en-US" dirty="0" smtClean="0"/>
              <a:t> Carrier)</a:t>
            </a:r>
          </a:p>
          <a:p>
            <a:pPr lvl="1"/>
            <a:r>
              <a:rPr lang="en-US" dirty="0" smtClean="0"/>
              <a:t>6 Relay Card Slots in 4 PXI module slots</a:t>
            </a:r>
          </a:p>
          <a:p>
            <a:pPr lvl="1"/>
            <a:r>
              <a:rPr lang="en-US" dirty="0" smtClean="0"/>
              <a:t>16 Analog bus lines on backplane of carrier</a:t>
            </a:r>
          </a:p>
          <a:p>
            <a:pPr lvl="1"/>
            <a:r>
              <a:rPr lang="en-US" dirty="0" smtClean="0"/>
              <a:t>150 Volts CAT I rated Analog Bus</a:t>
            </a:r>
          </a:p>
          <a:p>
            <a:pPr lvl="1"/>
            <a:r>
              <a:rPr lang="en-US" dirty="0" smtClean="0"/>
              <a:t>2 Amps max per Analog Bus line</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NI Switch Health Center</a:t>
            </a:r>
            <a:endParaRPr lang="en-US" b="1" dirty="0"/>
          </a:p>
        </p:txBody>
      </p:sp>
      <p:sp>
        <p:nvSpPr>
          <p:cNvPr id="3" name="Content Placeholder 2"/>
          <p:cNvSpPr>
            <a:spLocks noGrp="1"/>
          </p:cNvSpPr>
          <p:nvPr>
            <p:ph idx="1"/>
          </p:nvPr>
        </p:nvSpPr>
        <p:spPr>
          <a:xfrm>
            <a:off x="382877" y="1499222"/>
            <a:ext cx="4297980" cy="4509691"/>
          </a:xfrm>
        </p:spPr>
        <p:txBody>
          <a:bodyPr>
            <a:normAutofit fontScale="92500" lnSpcReduction="20000"/>
          </a:bodyPr>
          <a:lstStyle/>
          <a:p>
            <a:r>
              <a:rPr lang="en-US" sz="2400" dirty="0" smtClean="0"/>
              <a:t>Relay Self-Test for currently for NI SwitchBlock [For Now].  </a:t>
            </a:r>
          </a:p>
          <a:p>
            <a:r>
              <a:rPr lang="en-US" sz="2400" dirty="0" smtClean="0"/>
              <a:t>Test signal sent through each relay</a:t>
            </a:r>
          </a:p>
          <a:p>
            <a:r>
              <a:rPr lang="en-US" sz="2400" dirty="0" smtClean="0"/>
              <a:t>Safety Interlock: Must disconnect all external connections before Switch Health Center will run.  </a:t>
            </a:r>
          </a:p>
          <a:p>
            <a:pPr lvl="1"/>
            <a:r>
              <a:rPr lang="en-US" sz="2000" dirty="0" smtClean="0"/>
              <a:t>This is to prevent damage to attached devices from the test signal.</a:t>
            </a:r>
          </a:p>
          <a:p>
            <a:pPr lvl="1"/>
            <a:r>
              <a:rPr lang="en-US" sz="2000" dirty="0" smtClean="0"/>
              <a:t>Enabled by a 500 Ohm impedance across two connector pins on each relay card.</a:t>
            </a:r>
          </a:p>
          <a:p>
            <a:endParaRPr lang="en-US" sz="2400" dirty="0" smtClean="0"/>
          </a:p>
        </p:txBody>
      </p:sp>
      <p:pic>
        <p:nvPicPr>
          <p:cNvPr id="1547266" name="Picture 2"/>
          <p:cNvPicPr>
            <a:picLocks noChangeAspect="1" noChangeArrowheads="1"/>
          </p:cNvPicPr>
          <p:nvPr/>
        </p:nvPicPr>
        <p:blipFill>
          <a:blip r:embed="rId3" cstate="print"/>
          <a:srcRect/>
          <a:stretch>
            <a:fillRect/>
          </a:stretch>
        </p:blipFill>
        <p:spPr bwMode="auto">
          <a:xfrm>
            <a:off x="4559300" y="1988458"/>
            <a:ext cx="4366985" cy="26936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NI Switch Health Center (cont)</a:t>
            </a:r>
            <a:endParaRPr lang="en-US" b="1" dirty="0"/>
          </a:p>
        </p:txBody>
      </p:sp>
      <p:sp>
        <p:nvSpPr>
          <p:cNvPr id="5" name="Content Placeholder 4"/>
          <p:cNvSpPr>
            <a:spLocks noGrp="1"/>
          </p:cNvSpPr>
          <p:nvPr>
            <p:ph idx="1"/>
          </p:nvPr>
        </p:nvSpPr>
        <p:spPr>
          <a:xfrm>
            <a:off x="727843" y="1834055"/>
            <a:ext cx="4191000" cy="3389586"/>
          </a:xfrm>
        </p:spPr>
        <p:txBody>
          <a:bodyPr>
            <a:noAutofit/>
          </a:bodyPr>
          <a:lstStyle/>
          <a:p>
            <a:r>
              <a:rPr lang="en-US" sz="2400" dirty="0" smtClean="0"/>
              <a:t>Easily launched from MAX or Start Menu</a:t>
            </a:r>
          </a:p>
          <a:p>
            <a:r>
              <a:rPr lang="en-US" sz="2400" dirty="0" smtClean="0"/>
              <a:t>Notifies user if relays are operating correctly or need to be replaced</a:t>
            </a:r>
          </a:p>
          <a:p>
            <a:r>
              <a:rPr lang="en-US" sz="2400" dirty="0" smtClean="0"/>
              <a:t>Provides Relay Count information</a:t>
            </a:r>
          </a:p>
          <a:p>
            <a:r>
              <a:rPr lang="en-US" sz="2400" dirty="0" smtClean="0"/>
              <a:t>Integrated HTML reporting</a:t>
            </a:r>
            <a:endParaRPr lang="en-US" sz="2400" dirty="0"/>
          </a:p>
        </p:txBody>
      </p:sp>
      <p:pic>
        <p:nvPicPr>
          <p:cNvPr id="1051651" name="Picture 3"/>
          <p:cNvPicPr>
            <a:picLocks noChangeAspect="1" noChangeArrowheads="1"/>
          </p:cNvPicPr>
          <p:nvPr/>
        </p:nvPicPr>
        <p:blipFill>
          <a:blip r:embed="rId2" cstate="print"/>
          <a:srcRect/>
          <a:stretch>
            <a:fillRect/>
          </a:stretch>
        </p:blipFill>
        <p:spPr bwMode="auto">
          <a:xfrm>
            <a:off x="5261630" y="1773785"/>
            <a:ext cx="3272772" cy="39333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pPr algn="ctr"/>
            <a:r>
              <a:rPr lang="en-US" b="1" dirty="0" smtClean="0"/>
              <a:t>NI SwitchBlock Relay Card Specifications</a:t>
            </a:r>
            <a:endParaRPr lang="en-US" b="1" dirty="0"/>
          </a:p>
        </p:txBody>
      </p:sp>
      <p:graphicFrame>
        <p:nvGraphicFramePr>
          <p:cNvPr id="4" name="Content Placeholder 3"/>
          <p:cNvGraphicFramePr>
            <a:graphicFrameLocks noGrp="1"/>
          </p:cNvGraphicFramePr>
          <p:nvPr>
            <p:ph idx="1"/>
          </p:nvPr>
        </p:nvGraphicFramePr>
        <p:xfrm>
          <a:off x="290287" y="1045029"/>
          <a:ext cx="8609609" cy="5617968"/>
        </p:xfrm>
        <a:graphic>
          <a:graphicData uri="http://schemas.openxmlformats.org/drawingml/2006/table">
            <a:tbl>
              <a:tblPr firstRow="1" bandRow="1">
                <a:tableStyleId>{3C2FFA5D-87B4-456A-9821-1D502468CF0F}</a:tableStyleId>
              </a:tblPr>
              <a:tblGrid>
                <a:gridCol w="1239243"/>
                <a:gridCol w="2120764"/>
                <a:gridCol w="1850620"/>
                <a:gridCol w="1306286"/>
                <a:gridCol w="1001486"/>
                <a:gridCol w="1091210"/>
              </a:tblGrid>
              <a:tr h="648793">
                <a:tc>
                  <a:txBody>
                    <a:bodyPr/>
                    <a:lstStyle/>
                    <a:p>
                      <a:r>
                        <a:rPr lang="en-US" dirty="0" smtClean="0"/>
                        <a:t>Relay</a:t>
                      </a:r>
                      <a:r>
                        <a:rPr lang="en-US" baseline="0" dirty="0" smtClean="0"/>
                        <a:t> Card</a:t>
                      </a:r>
                      <a:endParaRPr lang="en-US" dirty="0"/>
                    </a:p>
                  </a:txBody>
                  <a:tcPr/>
                </a:tc>
                <a:tc>
                  <a:txBody>
                    <a:bodyPr/>
                    <a:lstStyle/>
                    <a:p>
                      <a:r>
                        <a:rPr lang="en-US" dirty="0" smtClean="0"/>
                        <a:t>Current</a:t>
                      </a:r>
                      <a:r>
                        <a:rPr lang="en-US" baseline="0" dirty="0" smtClean="0"/>
                        <a:t> Rating</a:t>
                      </a:r>
                      <a:endParaRPr lang="en-US" dirty="0"/>
                    </a:p>
                  </a:txBody>
                  <a:tcPr/>
                </a:tc>
                <a:tc>
                  <a:txBody>
                    <a:bodyPr/>
                    <a:lstStyle/>
                    <a:p>
                      <a:r>
                        <a:rPr lang="en-US" dirty="0" smtClean="0"/>
                        <a:t>Voltage Rating</a:t>
                      </a:r>
                    </a:p>
                  </a:txBody>
                  <a:tcPr/>
                </a:tc>
                <a:tc>
                  <a:txBody>
                    <a:bodyPr/>
                    <a:lstStyle/>
                    <a:p>
                      <a:r>
                        <a:rPr lang="en-US" dirty="0" smtClean="0"/>
                        <a:t>Card</a:t>
                      </a:r>
                      <a:r>
                        <a:rPr lang="en-US" baseline="0" dirty="0" smtClean="0"/>
                        <a:t> Topology</a:t>
                      </a:r>
                      <a:endParaRPr lang="en-US" dirty="0"/>
                    </a:p>
                  </a:txBody>
                  <a:tcPr/>
                </a:tc>
                <a:tc>
                  <a:txBody>
                    <a:bodyPr/>
                    <a:lstStyle/>
                    <a:p>
                      <a:r>
                        <a:rPr lang="en-US" dirty="0" smtClean="0"/>
                        <a:t>Carrier Full</a:t>
                      </a:r>
                      <a:endParaRPr lang="en-US" dirty="0"/>
                    </a:p>
                  </a:txBody>
                  <a:tcPr/>
                </a:tc>
                <a:tc>
                  <a:txBody>
                    <a:bodyPr/>
                    <a:lstStyle/>
                    <a:p>
                      <a:r>
                        <a:rPr lang="en-US" dirty="0" smtClean="0"/>
                        <a:t>18</a:t>
                      </a:r>
                      <a:r>
                        <a:rPr lang="en-US" baseline="0" dirty="0" smtClean="0"/>
                        <a:t> Slot Full</a:t>
                      </a:r>
                      <a:endParaRPr lang="en-US" dirty="0"/>
                    </a:p>
                  </a:txBody>
                  <a:tcPr/>
                </a:tc>
              </a:tr>
              <a:tr h="349584">
                <a:tc>
                  <a:txBody>
                    <a:bodyPr/>
                    <a:lstStyle/>
                    <a:p>
                      <a:r>
                        <a:rPr lang="en-US" dirty="0" smtClean="0"/>
                        <a:t>NI 2810</a:t>
                      </a:r>
                      <a:endParaRPr lang="en-US" dirty="0"/>
                    </a:p>
                  </a:txBody>
                  <a:tcPr/>
                </a:tc>
                <a:tc>
                  <a:txBody>
                    <a:bodyPr/>
                    <a:lstStyle/>
                    <a:p>
                      <a:r>
                        <a:rPr lang="en-US" dirty="0" smtClean="0"/>
                        <a:t>1A Switch</a:t>
                      </a:r>
                      <a:r>
                        <a:rPr lang="en-US" baseline="0" dirty="0" smtClean="0"/>
                        <a:t> &amp; Carry</a:t>
                      </a:r>
                      <a:endParaRPr lang="en-US" dirty="0"/>
                    </a:p>
                  </a:txBody>
                  <a:tcPr/>
                </a:tc>
                <a:tc>
                  <a:txBody>
                    <a:bodyPr/>
                    <a:lstStyle/>
                    <a:p>
                      <a:r>
                        <a:rPr lang="en-US" dirty="0" smtClean="0"/>
                        <a:t>150V, CAT</a:t>
                      </a:r>
                      <a:r>
                        <a:rPr lang="en-US" baseline="0" dirty="0" smtClean="0"/>
                        <a:t> I</a:t>
                      </a:r>
                      <a:endParaRPr lang="en-US" dirty="0"/>
                    </a:p>
                  </a:txBody>
                  <a:tcPr/>
                </a:tc>
                <a:tc>
                  <a:txBody>
                    <a:bodyPr/>
                    <a:lstStyle/>
                    <a:p>
                      <a:r>
                        <a:rPr lang="en-US" dirty="0" smtClean="0"/>
                        <a:t>4x43   1-w</a:t>
                      </a:r>
                      <a:endParaRPr lang="en-US" dirty="0"/>
                    </a:p>
                  </a:txBody>
                  <a:tcPr/>
                </a:tc>
                <a:tc>
                  <a:txBody>
                    <a:bodyPr/>
                    <a:lstStyle/>
                    <a:p>
                      <a:r>
                        <a:rPr lang="en-US" dirty="0" smtClean="0"/>
                        <a:t>4x258</a:t>
                      </a:r>
                      <a:endParaRPr lang="en-US" dirty="0"/>
                    </a:p>
                  </a:txBody>
                  <a:tcPr/>
                </a:tc>
                <a:tc>
                  <a:txBody>
                    <a:bodyPr/>
                    <a:lstStyle/>
                    <a:p>
                      <a:r>
                        <a:rPr lang="en-US" dirty="0" smtClean="0"/>
                        <a:t>4x1032</a:t>
                      </a:r>
                      <a:endParaRPr lang="en-US" dirty="0"/>
                    </a:p>
                  </a:txBody>
                  <a:tcPr/>
                </a:tc>
              </a:tr>
              <a:tr h="402732">
                <a:tc>
                  <a:txBody>
                    <a:bodyPr/>
                    <a:lstStyle/>
                    <a:p>
                      <a:r>
                        <a:rPr lang="en-US" dirty="0" smtClean="0"/>
                        <a:t>NI 2811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 Switch</a:t>
                      </a:r>
                      <a:r>
                        <a:rPr lang="en-US" baseline="0" dirty="0" smtClean="0"/>
                        <a:t> &amp; Carry</a:t>
                      </a:r>
                      <a:endParaRPr lang="en-US" dirty="0" smtClean="0"/>
                    </a:p>
                  </a:txBody>
                  <a:tcPr/>
                </a:tc>
                <a:tc>
                  <a:txBody>
                    <a:bodyPr/>
                    <a:lstStyle/>
                    <a:p>
                      <a:r>
                        <a:rPr lang="en-US" dirty="0" smtClean="0"/>
                        <a:t>150V,</a:t>
                      </a:r>
                      <a:r>
                        <a:rPr lang="en-US" baseline="0" dirty="0" smtClean="0"/>
                        <a:t> CAT I</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8x21   1-w</a:t>
                      </a:r>
                    </a:p>
                  </a:txBody>
                  <a:tcPr/>
                </a:tc>
                <a:tc>
                  <a:txBody>
                    <a:bodyPr/>
                    <a:lstStyle/>
                    <a:p>
                      <a:r>
                        <a:rPr lang="en-US" dirty="0" smtClean="0"/>
                        <a:t>8x126</a:t>
                      </a:r>
                      <a:endParaRPr lang="en-US" dirty="0"/>
                    </a:p>
                  </a:txBody>
                  <a:tcPr/>
                </a:tc>
                <a:tc>
                  <a:txBody>
                    <a:bodyPr/>
                    <a:lstStyle/>
                    <a:p>
                      <a:r>
                        <a:rPr lang="en-US" dirty="0" smtClean="0"/>
                        <a:t>8x504</a:t>
                      </a:r>
                      <a:endParaRPr lang="en-US" dirty="0"/>
                    </a:p>
                  </a:txBody>
                  <a:tcPr/>
                </a:tc>
              </a:tr>
              <a:tr h="402299">
                <a:tc>
                  <a:txBody>
                    <a:bodyPr/>
                    <a:lstStyle/>
                    <a:p>
                      <a:r>
                        <a:rPr lang="en-US" dirty="0" smtClean="0"/>
                        <a:t>NI 2812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a:t>
                      </a:r>
                      <a:r>
                        <a:rPr lang="en-US" baseline="0" dirty="0" smtClean="0"/>
                        <a:t> Switch &amp; Carry</a:t>
                      </a:r>
                      <a:endParaRPr lang="en-US" dirty="0" smtClean="0"/>
                    </a:p>
                  </a:txBody>
                  <a:tcPr/>
                </a:tc>
                <a:tc>
                  <a:txBody>
                    <a:bodyPr/>
                    <a:lstStyle/>
                    <a:p>
                      <a:r>
                        <a:rPr lang="en-US" dirty="0" smtClean="0"/>
                        <a:t>150V, CAT I</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16x9   1-w</a:t>
                      </a:r>
                    </a:p>
                  </a:txBody>
                  <a:tcPr/>
                </a:tc>
                <a:tc>
                  <a:txBody>
                    <a:bodyPr/>
                    <a:lstStyle/>
                    <a:p>
                      <a:r>
                        <a:rPr lang="en-US" dirty="0" smtClean="0"/>
                        <a:t>16x54</a:t>
                      </a:r>
                      <a:endParaRPr lang="en-US" dirty="0"/>
                    </a:p>
                  </a:txBody>
                  <a:tcPr/>
                </a:tc>
                <a:tc>
                  <a:txBody>
                    <a:bodyPr/>
                    <a:lstStyle/>
                    <a:p>
                      <a:r>
                        <a:rPr lang="en-US" dirty="0" smtClean="0"/>
                        <a:t>16x216</a:t>
                      </a:r>
                      <a:endParaRPr lang="en-US" dirty="0"/>
                    </a:p>
                  </a:txBody>
                  <a:tcPr/>
                </a:tc>
              </a:tr>
              <a:tr h="430044">
                <a:tc>
                  <a:txBody>
                    <a:bodyPr/>
                    <a:lstStyle/>
                    <a:p>
                      <a:r>
                        <a:rPr lang="en-US" dirty="0" smtClean="0"/>
                        <a:t>NI 2813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a:t>
                      </a:r>
                      <a:r>
                        <a:rPr lang="en-US" baseline="0" dirty="0" smtClean="0"/>
                        <a:t> Switch &amp; Carry</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150V, CAT I</a:t>
                      </a:r>
                    </a:p>
                  </a:txBody>
                  <a:tcPr/>
                </a:tc>
                <a:tc>
                  <a:txBody>
                    <a:bodyPr/>
                    <a:lstStyle/>
                    <a:p>
                      <a:r>
                        <a:rPr lang="en-US" dirty="0" smtClean="0"/>
                        <a:t>4x21   2-w</a:t>
                      </a:r>
                      <a:endParaRPr lang="en-US" dirty="0"/>
                    </a:p>
                  </a:txBody>
                  <a:tcPr/>
                </a:tc>
                <a:tc>
                  <a:txBody>
                    <a:bodyPr/>
                    <a:lstStyle/>
                    <a:p>
                      <a:r>
                        <a:rPr lang="en-US" dirty="0" smtClean="0"/>
                        <a:t>4x126</a:t>
                      </a:r>
                      <a:endParaRPr lang="en-US" dirty="0"/>
                    </a:p>
                  </a:txBody>
                  <a:tcPr/>
                </a:tc>
                <a:tc>
                  <a:txBody>
                    <a:bodyPr/>
                    <a:lstStyle/>
                    <a:p>
                      <a:r>
                        <a:rPr lang="en-US" dirty="0" smtClean="0"/>
                        <a:t>4x504</a:t>
                      </a:r>
                      <a:endParaRPr lang="en-US" dirty="0"/>
                    </a:p>
                  </a:txBody>
                  <a:tcPr/>
                </a:tc>
              </a:tr>
              <a:tr h="374553">
                <a:tc>
                  <a:txBody>
                    <a:bodyPr/>
                    <a:lstStyle/>
                    <a:p>
                      <a:r>
                        <a:rPr lang="en-US" dirty="0" smtClean="0"/>
                        <a:t>NI 2814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1A</a:t>
                      </a:r>
                      <a:r>
                        <a:rPr lang="en-US" baseline="0" dirty="0" smtClean="0"/>
                        <a:t> Switch &amp; Carry</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150V, CAT I</a:t>
                      </a:r>
                    </a:p>
                  </a:txBody>
                  <a:tcPr/>
                </a:tc>
                <a:tc>
                  <a:txBody>
                    <a:bodyPr/>
                    <a:lstStyle/>
                    <a:p>
                      <a:r>
                        <a:rPr lang="en-US" dirty="0" smtClean="0"/>
                        <a:t>8x9     2-w</a:t>
                      </a:r>
                      <a:endParaRPr lang="en-US" dirty="0"/>
                    </a:p>
                  </a:txBody>
                  <a:tcPr/>
                </a:tc>
                <a:tc>
                  <a:txBody>
                    <a:bodyPr/>
                    <a:lstStyle/>
                    <a:p>
                      <a:r>
                        <a:rPr lang="en-US" dirty="0" smtClean="0"/>
                        <a:t>8x54</a:t>
                      </a:r>
                      <a:endParaRPr lang="en-US" dirty="0"/>
                    </a:p>
                  </a:txBody>
                  <a:tcPr/>
                </a:tc>
                <a:tc>
                  <a:txBody>
                    <a:bodyPr/>
                    <a:lstStyle/>
                    <a:p>
                      <a:r>
                        <a:rPr lang="en-US" dirty="0" smtClean="0"/>
                        <a:t>8x216</a:t>
                      </a:r>
                      <a:endParaRPr lang="en-US" dirty="0"/>
                    </a:p>
                  </a:txBody>
                  <a:tcPr/>
                </a:tc>
              </a:tr>
              <a:tr h="648793">
                <a:tc>
                  <a:txBody>
                    <a:bodyPr/>
                    <a:lstStyle/>
                    <a:p>
                      <a:r>
                        <a:rPr lang="en-US" dirty="0" smtClean="0"/>
                        <a:t>NI 2815</a:t>
                      </a:r>
                      <a:endParaRPr lang="en-US" dirty="0"/>
                    </a:p>
                  </a:txBody>
                  <a:tcPr/>
                </a:tc>
                <a:tc>
                  <a:txBody>
                    <a:bodyPr/>
                    <a:lstStyle/>
                    <a:p>
                      <a:r>
                        <a:rPr lang="en-US" dirty="0" smtClean="0"/>
                        <a:t>0.25A</a:t>
                      </a:r>
                      <a:r>
                        <a:rPr lang="en-US" baseline="0" dirty="0" smtClean="0"/>
                        <a:t> Switching</a:t>
                      </a:r>
                    </a:p>
                    <a:p>
                      <a:r>
                        <a:rPr lang="en-US" baseline="0" dirty="0" smtClean="0"/>
                        <a:t>0.3A Carry</a:t>
                      </a:r>
                    </a:p>
                  </a:txBody>
                  <a:tcPr/>
                </a:tc>
                <a:tc>
                  <a:txBody>
                    <a:bodyPr/>
                    <a:lstStyle/>
                    <a:p>
                      <a:r>
                        <a:rPr lang="en-US" dirty="0" smtClean="0"/>
                        <a:t>100V, CAT</a:t>
                      </a:r>
                      <a:r>
                        <a:rPr lang="en-US" baseline="0" dirty="0" smtClean="0"/>
                        <a:t> I</a:t>
                      </a:r>
                      <a:endParaRPr lang="en-US" dirty="0"/>
                    </a:p>
                  </a:txBody>
                  <a:tcPr/>
                </a:tc>
                <a:tc>
                  <a:txBody>
                    <a:bodyPr/>
                    <a:lstStyle/>
                    <a:p>
                      <a:r>
                        <a:rPr lang="en-US" dirty="0" smtClean="0"/>
                        <a:t>4x86   1-w</a:t>
                      </a:r>
                      <a:endParaRPr lang="en-US" dirty="0"/>
                    </a:p>
                  </a:txBody>
                  <a:tcPr/>
                </a:tc>
                <a:tc>
                  <a:txBody>
                    <a:bodyPr/>
                    <a:lstStyle/>
                    <a:p>
                      <a:r>
                        <a:rPr lang="en-US" dirty="0" smtClean="0"/>
                        <a:t>4x516</a:t>
                      </a:r>
                      <a:endParaRPr lang="en-US" dirty="0"/>
                    </a:p>
                  </a:txBody>
                  <a:tcPr/>
                </a:tc>
                <a:tc>
                  <a:txBody>
                    <a:bodyPr/>
                    <a:lstStyle/>
                    <a:p>
                      <a:r>
                        <a:rPr lang="en-US" dirty="0" smtClean="0"/>
                        <a:t>4x2064</a:t>
                      </a:r>
                      <a:endParaRPr lang="en-US" dirty="0"/>
                    </a:p>
                  </a:txBody>
                  <a:tcPr/>
                </a:tc>
              </a:tr>
              <a:tr h="648793">
                <a:tc>
                  <a:txBody>
                    <a:bodyPr/>
                    <a:lstStyle/>
                    <a:p>
                      <a:r>
                        <a:rPr lang="en-US" dirty="0" smtClean="0"/>
                        <a:t>NI 2816</a:t>
                      </a:r>
                      <a:endParaRPr lang="en-US" dirty="0"/>
                    </a:p>
                  </a:txBody>
                  <a:tcPr/>
                </a:tc>
                <a:tc>
                  <a:txBody>
                    <a:bodyPr/>
                    <a:lstStyle/>
                    <a:p>
                      <a:r>
                        <a:rPr lang="en-US" dirty="0" smtClean="0"/>
                        <a:t>0.25A</a:t>
                      </a:r>
                      <a:r>
                        <a:rPr lang="en-US" baseline="0" dirty="0" smtClean="0"/>
                        <a:t> Switching</a:t>
                      </a:r>
                    </a:p>
                    <a:p>
                      <a:r>
                        <a:rPr lang="en-US" baseline="0" dirty="0" smtClean="0"/>
                        <a:t>0.3A Carry</a:t>
                      </a:r>
                    </a:p>
                  </a:txBody>
                  <a:tcPr/>
                </a:tc>
                <a:tc>
                  <a:txBody>
                    <a:bodyPr/>
                    <a:lstStyle/>
                    <a:p>
                      <a:r>
                        <a:rPr lang="en-US" dirty="0" smtClean="0"/>
                        <a:t>100V, CAT I</a:t>
                      </a:r>
                      <a:endParaRPr lang="en-US" dirty="0"/>
                    </a:p>
                  </a:txBody>
                  <a:tcPr/>
                </a:tc>
                <a:tc>
                  <a:txBody>
                    <a:bodyPr/>
                    <a:lstStyle/>
                    <a:p>
                      <a:r>
                        <a:rPr lang="en-US" dirty="0" smtClean="0"/>
                        <a:t>8x46   1-w</a:t>
                      </a:r>
                      <a:endParaRPr lang="en-US" dirty="0"/>
                    </a:p>
                  </a:txBody>
                  <a:tcPr/>
                </a:tc>
                <a:tc>
                  <a:txBody>
                    <a:bodyPr/>
                    <a:lstStyle/>
                    <a:p>
                      <a:r>
                        <a:rPr lang="en-US" dirty="0" smtClean="0"/>
                        <a:t>8x276</a:t>
                      </a:r>
                      <a:endParaRPr lang="en-US" dirty="0"/>
                    </a:p>
                  </a:txBody>
                  <a:tcPr/>
                </a:tc>
                <a:tc>
                  <a:txBody>
                    <a:bodyPr/>
                    <a:lstStyle/>
                    <a:p>
                      <a:r>
                        <a:rPr lang="en-US" dirty="0" smtClean="0"/>
                        <a:t>8x1104</a:t>
                      </a:r>
                      <a:endParaRPr lang="en-US" dirty="0"/>
                    </a:p>
                  </a:txBody>
                  <a:tcPr/>
                </a:tc>
              </a:tr>
              <a:tr h="611772">
                <a:tc>
                  <a:txBody>
                    <a:bodyPr/>
                    <a:lstStyle/>
                    <a:p>
                      <a:r>
                        <a:rPr lang="en-US" dirty="0" smtClean="0"/>
                        <a:t>NI 2817</a:t>
                      </a:r>
                      <a:endParaRPr lang="en-US" dirty="0"/>
                    </a:p>
                  </a:txBody>
                  <a:tcPr/>
                </a:tc>
                <a:tc>
                  <a:txBody>
                    <a:bodyPr/>
                    <a:lstStyle/>
                    <a:p>
                      <a:r>
                        <a:rPr lang="en-US" dirty="0" smtClean="0"/>
                        <a:t>0.25A</a:t>
                      </a:r>
                      <a:r>
                        <a:rPr lang="en-US" baseline="0" dirty="0" smtClean="0"/>
                        <a:t> Switching</a:t>
                      </a:r>
                    </a:p>
                    <a:p>
                      <a:r>
                        <a:rPr lang="en-US" baseline="0" dirty="0" smtClean="0"/>
                        <a:t>0.3A Carry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100V, CAT I</a:t>
                      </a:r>
                    </a:p>
                    <a:p>
                      <a:endParaRPr lang="en-US" dirty="0"/>
                    </a:p>
                  </a:txBody>
                  <a:tcPr/>
                </a:tc>
                <a:tc>
                  <a:txBody>
                    <a:bodyPr/>
                    <a:lstStyle/>
                    <a:p>
                      <a:r>
                        <a:rPr lang="en-US" dirty="0" smtClean="0"/>
                        <a:t>16x21</a:t>
                      </a:r>
                      <a:r>
                        <a:rPr lang="en-US" baseline="0" dirty="0" smtClean="0"/>
                        <a:t>  </a:t>
                      </a:r>
                      <a:r>
                        <a:rPr lang="en-US" dirty="0" smtClean="0"/>
                        <a:t>1-w</a:t>
                      </a:r>
                      <a:endParaRPr lang="en-US" dirty="0"/>
                    </a:p>
                  </a:txBody>
                  <a:tcPr/>
                </a:tc>
                <a:tc>
                  <a:txBody>
                    <a:bodyPr/>
                    <a:lstStyle/>
                    <a:p>
                      <a:r>
                        <a:rPr lang="en-US" dirty="0" smtClean="0"/>
                        <a:t>16x126</a:t>
                      </a:r>
                      <a:endParaRPr lang="en-US" dirty="0"/>
                    </a:p>
                  </a:txBody>
                  <a:tcPr/>
                </a:tc>
                <a:tc>
                  <a:txBody>
                    <a:bodyPr/>
                    <a:lstStyle/>
                    <a:p>
                      <a:r>
                        <a:rPr lang="en-US" dirty="0" smtClean="0"/>
                        <a:t>16x504</a:t>
                      </a:r>
                      <a:endParaRPr lang="en-US" dirty="0"/>
                    </a:p>
                  </a:txBody>
                  <a:tcPr/>
                </a:tc>
              </a:tr>
              <a:tr h="407328">
                <a:tc>
                  <a:txBody>
                    <a:bodyPr/>
                    <a:lstStyle/>
                    <a:p>
                      <a:r>
                        <a:rPr lang="en-US" dirty="0" smtClean="0"/>
                        <a:t>NI 2833</a:t>
                      </a:r>
                      <a:endParaRPr lang="en-US" dirty="0"/>
                    </a:p>
                  </a:txBody>
                  <a:tcPr/>
                </a:tc>
                <a:tc>
                  <a:txBody>
                    <a:bodyPr/>
                    <a:lstStyle/>
                    <a:p>
                      <a:r>
                        <a:rPr lang="en-US" baseline="0" dirty="0" smtClean="0"/>
                        <a:t>2A  Switch &amp; Carry</a:t>
                      </a:r>
                    </a:p>
                  </a:txBody>
                  <a:tcPr/>
                </a:tc>
                <a:tc>
                  <a:txBody>
                    <a:bodyPr/>
                    <a:lstStyle/>
                    <a:p>
                      <a:r>
                        <a:rPr lang="en-US" dirty="0" smtClean="0"/>
                        <a:t>100V, CAT</a:t>
                      </a:r>
                      <a:r>
                        <a:rPr lang="en-US" baseline="0" dirty="0" smtClean="0"/>
                        <a:t> I</a:t>
                      </a:r>
                      <a:endParaRPr lang="en-US" dirty="0"/>
                    </a:p>
                  </a:txBody>
                  <a:tcPr/>
                </a:tc>
                <a:tc>
                  <a:txBody>
                    <a:bodyPr/>
                    <a:lstStyle/>
                    <a:p>
                      <a:r>
                        <a:rPr lang="en-US" dirty="0" smtClean="0"/>
                        <a:t>4x71</a:t>
                      </a:r>
                      <a:r>
                        <a:rPr lang="en-US" baseline="0" dirty="0" smtClean="0"/>
                        <a:t> 2-w</a:t>
                      </a:r>
                      <a:endParaRPr lang="en-US" dirty="0"/>
                    </a:p>
                  </a:txBody>
                  <a:tcPr/>
                </a:tc>
                <a:tc>
                  <a:txBody>
                    <a:bodyPr/>
                    <a:lstStyle/>
                    <a:p>
                      <a:r>
                        <a:rPr lang="en-US" dirty="0" smtClean="0"/>
                        <a:t>4x213</a:t>
                      </a:r>
                      <a:endParaRPr lang="en-US" dirty="0"/>
                    </a:p>
                  </a:txBody>
                  <a:tcPr/>
                </a:tc>
                <a:tc>
                  <a:txBody>
                    <a:bodyPr/>
                    <a:lstStyle/>
                    <a:p>
                      <a:r>
                        <a:rPr lang="en-US" dirty="0" smtClean="0"/>
                        <a:t>4x854</a:t>
                      </a:r>
                      <a:endParaRPr lang="en-US" dirty="0"/>
                    </a:p>
                  </a:txBody>
                  <a:tcPr/>
                </a:tc>
              </a:tr>
              <a:tr h="648793">
                <a:tc>
                  <a:txBody>
                    <a:bodyPr/>
                    <a:lstStyle/>
                    <a:p>
                      <a:r>
                        <a:rPr lang="en-US" dirty="0" smtClean="0"/>
                        <a:t>NI 2834</a:t>
                      </a:r>
                      <a:endParaRPr lang="en-US" dirty="0"/>
                    </a:p>
                  </a:txBody>
                  <a:tcPr/>
                </a:tc>
                <a:tc>
                  <a:txBody>
                    <a:bodyPr/>
                    <a:lstStyle/>
                    <a:p>
                      <a:r>
                        <a:rPr lang="en-US" baseline="0" dirty="0" smtClean="0"/>
                        <a:t>2A Switch &amp; Carry</a:t>
                      </a:r>
                    </a:p>
                  </a:txBody>
                  <a:tcPr/>
                </a:tc>
                <a:tc>
                  <a:txBody>
                    <a:bodyPr/>
                    <a:lstStyle/>
                    <a:p>
                      <a:r>
                        <a:rPr lang="en-US" dirty="0" smtClean="0"/>
                        <a:t>100V CAT</a:t>
                      </a:r>
                      <a:r>
                        <a:rPr lang="en-US" baseline="0" dirty="0" smtClean="0"/>
                        <a:t> I</a:t>
                      </a:r>
                      <a:endParaRPr lang="en-US" dirty="0"/>
                    </a:p>
                  </a:txBody>
                  <a:tcPr/>
                </a:tc>
                <a:tc>
                  <a:txBody>
                    <a:bodyPr/>
                    <a:lstStyle/>
                    <a:p>
                      <a:r>
                        <a:rPr lang="en-US" dirty="0" smtClean="0"/>
                        <a:t>8x32 2-w</a:t>
                      </a:r>
                      <a:endParaRPr lang="en-US" dirty="0"/>
                    </a:p>
                  </a:txBody>
                  <a:tcPr/>
                </a:tc>
                <a:tc>
                  <a:txBody>
                    <a:bodyPr/>
                    <a:lstStyle/>
                    <a:p>
                      <a:r>
                        <a:rPr lang="en-US" dirty="0" smtClean="0"/>
                        <a:t>8x96</a:t>
                      </a:r>
                      <a:endParaRPr lang="en-US" dirty="0"/>
                    </a:p>
                  </a:txBody>
                  <a:tcPr/>
                </a:tc>
                <a:tc>
                  <a:txBody>
                    <a:bodyPr/>
                    <a:lstStyle/>
                    <a:p>
                      <a:r>
                        <a:rPr lang="en-US" dirty="0" smtClean="0"/>
                        <a:t>8x384</a:t>
                      </a:r>
                      <a:endParaRPr lang="en-US" dirty="0"/>
                    </a:p>
                  </a:txBody>
                  <a:tcPr/>
                </a:tc>
              </a:tr>
            </a:tbl>
          </a:graphicData>
        </a:graphic>
      </p:graphicFrame>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1026"/>
          <p:cNvSpPr>
            <a:spLocks noGrp="1" noChangeArrowheads="1"/>
          </p:cNvSpPr>
          <p:nvPr>
            <p:ph type="title"/>
          </p:nvPr>
        </p:nvSpPr>
        <p:spPr>
          <a:xfrm>
            <a:off x="0" y="0"/>
            <a:ext cx="7772400" cy="1143000"/>
          </a:xfrm>
        </p:spPr>
        <p:txBody>
          <a:bodyPr/>
          <a:lstStyle/>
          <a:p>
            <a:pPr eaLnBrk="1" hangingPunct="1"/>
            <a:r>
              <a:rPr lang="en-US" b="1" dirty="0" smtClean="0"/>
              <a:t>Matrix Expansion Exercise</a:t>
            </a:r>
            <a:br>
              <a:rPr lang="en-US" b="1" dirty="0" smtClean="0"/>
            </a:br>
            <a:endParaRPr lang="en-US" b="1" dirty="0" smtClean="0"/>
          </a:p>
        </p:txBody>
      </p:sp>
      <p:sp>
        <p:nvSpPr>
          <p:cNvPr id="149507" name="Rectangle 1027"/>
          <p:cNvSpPr>
            <a:spLocks noGrp="1" noChangeArrowheads="1"/>
          </p:cNvSpPr>
          <p:nvPr>
            <p:ph idx="1"/>
          </p:nvPr>
        </p:nvSpPr>
        <p:spPr/>
        <p:txBody>
          <a:bodyPr/>
          <a:lstStyle/>
          <a:p>
            <a:pPr eaLnBrk="1" hangingPunct="1"/>
            <a:r>
              <a:rPr lang="en-US" dirty="0" smtClean="0"/>
              <a:t>Determine the number of </a:t>
            </a:r>
            <a:r>
              <a:rPr lang="en-US" dirty="0" err="1" smtClean="0"/>
              <a:t>SwitchBlock</a:t>
            </a:r>
            <a:r>
              <a:rPr lang="en-US" dirty="0" smtClean="0"/>
              <a:t> cards required to create a 8x400 matrix</a:t>
            </a:r>
          </a:p>
          <a:p>
            <a:pPr eaLnBrk="1" hangingPunct="1"/>
            <a:r>
              <a:rPr lang="en-US" dirty="0" smtClean="0"/>
              <a:t>Determine the number of </a:t>
            </a:r>
            <a:r>
              <a:rPr lang="en-US" dirty="0" err="1" smtClean="0"/>
              <a:t>SwitchBlock</a:t>
            </a:r>
            <a:r>
              <a:rPr lang="en-US" dirty="0" smtClean="0"/>
              <a:t> cards required to create a 8x800 matrix</a:t>
            </a:r>
          </a:p>
          <a:p>
            <a:pPr eaLnBrk="1" hangingPunct="1"/>
            <a:r>
              <a:rPr lang="en-US" dirty="0" smtClean="0"/>
              <a:t>Determine the number of </a:t>
            </a:r>
            <a:r>
              <a:rPr lang="en-US" dirty="0" err="1" smtClean="0"/>
              <a:t>SwitchBlock</a:t>
            </a:r>
            <a:r>
              <a:rPr lang="en-US" dirty="0" smtClean="0"/>
              <a:t> cards required to create a 16x200 matrix</a:t>
            </a:r>
          </a:p>
          <a:p>
            <a:pPr eaLnBrk="1" hangingPunct="1"/>
            <a:endParaRPr lang="en-US" dirty="0" smtClean="0"/>
          </a:p>
          <a:p>
            <a:pPr eaLnBrk="1" hangingPunct="1"/>
            <a:endParaRPr lang="en-US" dirty="0" smtClean="0"/>
          </a:p>
          <a:p>
            <a:pPr eaLnBrk="1" hangingPunct="1">
              <a:buFontTx/>
              <a:buNone/>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9507">
                                            <p:txEl>
                                              <p:pRg st="0" end="0"/>
                                            </p:txEl>
                                          </p:spTgt>
                                        </p:tgtEl>
                                        <p:attrNameLst>
                                          <p:attrName>style.visibility</p:attrName>
                                        </p:attrNameLst>
                                      </p:cBhvr>
                                      <p:to>
                                        <p:strVal val="visible"/>
                                      </p:to>
                                    </p:set>
                                    <p:anim calcmode="lin" valueType="num">
                                      <p:cBhvr additive="base">
                                        <p:cTn id="7" dur="500" fill="hold"/>
                                        <p:tgtEl>
                                          <p:spTgt spid="1495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950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9507">
                                            <p:txEl>
                                              <p:pRg st="1" end="1"/>
                                            </p:txEl>
                                          </p:spTgt>
                                        </p:tgtEl>
                                        <p:attrNameLst>
                                          <p:attrName>style.visibility</p:attrName>
                                        </p:attrNameLst>
                                      </p:cBhvr>
                                      <p:to>
                                        <p:strVal val="visible"/>
                                      </p:to>
                                    </p:set>
                                    <p:anim calcmode="lin" valueType="num">
                                      <p:cBhvr additive="base">
                                        <p:cTn id="13" dur="500" fill="hold"/>
                                        <p:tgtEl>
                                          <p:spTgt spid="1495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950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9507">
                                            <p:txEl>
                                              <p:pRg st="2" end="2"/>
                                            </p:txEl>
                                          </p:spTgt>
                                        </p:tgtEl>
                                        <p:attrNameLst>
                                          <p:attrName>style.visibility</p:attrName>
                                        </p:attrNameLst>
                                      </p:cBhvr>
                                      <p:to>
                                        <p:strVal val="visible"/>
                                      </p:to>
                                    </p:set>
                                    <p:anim calcmode="lin" valueType="num">
                                      <p:cBhvr additive="base">
                                        <p:cTn id="19" dur="500" fill="hold"/>
                                        <p:tgtEl>
                                          <p:spTgt spid="1495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950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7" grpId="0" build="p"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274" y="2839233"/>
            <a:ext cx="7772400" cy="1143000"/>
          </a:xfrm>
        </p:spPr>
        <p:txBody>
          <a:bodyPr/>
          <a:lstStyle/>
          <a:p>
            <a:pPr algn="ctr"/>
            <a:r>
              <a:rPr lang="en-US" dirty="0" smtClean="0"/>
              <a:t>Advanced Switch Topics</a:t>
            </a:r>
            <a:endParaRPr lang="en-US"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Application Examples</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Rectangle 4"/>
          <p:cNvSpPr>
            <a:spLocks noGrp="1" noChangeArrowheads="1"/>
          </p:cNvSpPr>
          <p:nvPr>
            <p:ph type="title"/>
          </p:nvPr>
        </p:nvSpPr>
        <p:spPr>
          <a:xfrm>
            <a:off x="0" y="0"/>
            <a:ext cx="8369300" cy="1143000"/>
          </a:xfrm>
        </p:spPr>
        <p:txBody>
          <a:bodyPr>
            <a:normAutofit/>
          </a:bodyPr>
          <a:lstStyle/>
          <a:p>
            <a:pPr eaLnBrk="1" hangingPunct="1"/>
            <a:r>
              <a:rPr lang="en-US" b="1" dirty="0" smtClean="0"/>
              <a:t>Switching Low-Voltage Signals (&lt; 1 mV)</a:t>
            </a:r>
          </a:p>
        </p:txBody>
      </p:sp>
      <p:sp>
        <p:nvSpPr>
          <p:cNvPr id="35842" name="Rectangle 2"/>
          <p:cNvSpPr>
            <a:spLocks noGrp="1" noChangeArrowheads="1"/>
          </p:cNvSpPr>
          <p:nvPr>
            <p:ph idx="1"/>
          </p:nvPr>
        </p:nvSpPr>
        <p:spPr>
          <a:xfrm>
            <a:off x="455357" y="1319366"/>
            <a:ext cx="4972050" cy="2584977"/>
          </a:xfrm>
        </p:spPr>
        <p:txBody>
          <a:bodyPr>
            <a:normAutofit lnSpcReduction="10000"/>
          </a:bodyPr>
          <a:lstStyle/>
          <a:p>
            <a:pPr eaLnBrk="1" hangingPunct="1">
              <a:lnSpc>
                <a:spcPct val="90000"/>
              </a:lnSpc>
            </a:pPr>
            <a:r>
              <a:rPr lang="en-US" sz="2400" dirty="0" smtClean="0"/>
              <a:t>Thermal EMF</a:t>
            </a:r>
          </a:p>
          <a:p>
            <a:pPr lvl="1" eaLnBrk="1" hangingPunct="1">
              <a:lnSpc>
                <a:spcPct val="90000"/>
              </a:lnSpc>
            </a:pPr>
            <a:r>
              <a:rPr lang="en-US" sz="2400" dirty="0" smtClean="0"/>
              <a:t>Dissimilar metals create a voltage drop at their junction</a:t>
            </a:r>
          </a:p>
          <a:p>
            <a:pPr lvl="1" eaLnBrk="1" hangingPunct="1">
              <a:lnSpc>
                <a:spcPct val="90000"/>
              </a:lnSpc>
            </a:pPr>
            <a:r>
              <a:rPr lang="en-US" sz="2400" dirty="0" smtClean="0"/>
              <a:t>Typical</a:t>
            </a:r>
          </a:p>
          <a:p>
            <a:pPr lvl="2" eaLnBrk="1" hangingPunct="1">
              <a:lnSpc>
                <a:spcPct val="90000"/>
              </a:lnSpc>
            </a:pPr>
            <a:r>
              <a:rPr lang="en-US" dirty="0" smtClean="0"/>
              <a:t>Electromechanical: 1 - 10 </a:t>
            </a:r>
            <a:r>
              <a:rPr lang="en-US" dirty="0" err="1" smtClean="0"/>
              <a:t>uV</a:t>
            </a:r>
            <a:endParaRPr lang="en-US" dirty="0" smtClean="0"/>
          </a:p>
          <a:p>
            <a:pPr lvl="2" eaLnBrk="1" hangingPunct="1">
              <a:lnSpc>
                <a:spcPct val="90000"/>
              </a:lnSpc>
            </a:pPr>
            <a:r>
              <a:rPr lang="en-US" dirty="0" smtClean="0"/>
              <a:t>Reed: 10-80 </a:t>
            </a:r>
            <a:r>
              <a:rPr lang="en-US" dirty="0" err="1" smtClean="0"/>
              <a:t>uV</a:t>
            </a:r>
            <a:endParaRPr lang="en-US" dirty="0" smtClean="0"/>
          </a:p>
          <a:p>
            <a:pPr lvl="1">
              <a:lnSpc>
                <a:spcPct val="90000"/>
              </a:lnSpc>
            </a:pPr>
            <a:r>
              <a:rPr lang="en-US" dirty="0" smtClean="0"/>
              <a:t>Creates a thermocouple that varies voltage offset with temperature</a:t>
            </a:r>
          </a:p>
        </p:txBody>
      </p:sp>
      <p:pic>
        <p:nvPicPr>
          <p:cNvPr id="35843" name="Picture 3" descr="8d7adcae1430"/>
          <p:cNvPicPr>
            <a:picLocks noChangeAspect="1" noChangeArrowheads="1"/>
          </p:cNvPicPr>
          <p:nvPr/>
        </p:nvPicPr>
        <p:blipFill>
          <a:blip r:embed="rId3" cstate="print"/>
          <a:srcRect/>
          <a:stretch>
            <a:fillRect/>
          </a:stretch>
        </p:blipFill>
        <p:spPr bwMode="auto">
          <a:xfrm>
            <a:off x="1" y="4067189"/>
            <a:ext cx="5471652" cy="2088054"/>
          </a:xfrm>
          <a:prstGeom prst="rect">
            <a:avLst/>
          </a:prstGeom>
          <a:noFill/>
          <a:ln w="9525">
            <a:noFill/>
            <a:miter lim="800000"/>
            <a:headEnd/>
            <a:tailEnd/>
          </a:ln>
        </p:spPr>
      </p:pic>
      <p:graphicFrame>
        <p:nvGraphicFramePr>
          <p:cNvPr id="82" name="Table 81"/>
          <p:cNvGraphicFramePr>
            <a:graphicFrameLocks noGrp="1"/>
          </p:cNvGraphicFramePr>
          <p:nvPr/>
        </p:nvGraphicFramePr>
        <p:xfrm>
          <a:off x="5633885" y="1528754"/>
          <a:ext cx="3510115" cy="3696540"/>
        </p:xfrm>
        <a:graphic>
          <a:graphicData uri="http://schemas.openxmlformats.org/drawingml/2006/table">
            <a:tbl>
              <a:tblPr/>
              <a:tblGrid>
                <a:gridCol w="2808092"/>
                <a:gridCol w="702023"/>
              </a:tblGrid>
              <a:tr h="338667">
                <a:tc>
                  <a:txBody>
                    <a:bodyPr/>
                    <a:lstStyle/>
                    <a:p>
                      <a:r>
                        <a:rPr lang="en-US" sz="1700" b="1" dirty="0"/>
                        <a:t>Junction</a:t>
                      </a:r>
                      <a:endParaRPr lang="en-US" sz="1700" dirty="0"/>
                    </a:p>
                  </a:txBody>
                  <a:tcPr marL="84667" marR="84667" marT="42333" marB="42333">
                    <a:lnL>
                      <a:noFill/>
                    </a:lnL>
                    <a:lnR>
                      <a:noFill/>
                    </a:lnR>
                    <a:lnT>
                      <a:noFill/>
                    </a:lnT>
                    <a:lnB>
                      <a:noFill/>
                    </a:lnB>
                  </a:tcPr>
                </a:tc>
                <a:tc>
                  <a:txBody>
                    <a:bodyPr/>
                    <a:lstStyle/>
                    <a:p>
                      <a:r>
                        <a:rPr lang="en-US" sz="1700" b="1" dirty="0"/>
                        <a:t>µV/°C</a:t>
                      </a:r>
                      <a:endParaRPr lang="en-US" sz="1700" dirty="0"/>
                    </a:p>
                  </a:txBody>
                  <a:tcPr marL="84667" marR="84667" marT="42333" marB="42333">
                    <a:lnL>
                      <a:noFill/>
                    </a:lnL>
                    <a:lnR>
                      <a:noFill/>
                    </a:lnR>
                    <a:lnT>
                      <a:noFill/>
                    </a:lnT>
                    <a:lnB>
                      <a:noFill/>
                    </a:lnB>
                  </a:tcPr>
                </a:tc>
              </a:tr>
              <a:tr h="338667">
                <a:tc>
                  <a:txBody>
                    <a:bodyPr/>
                    <a:lstStyle/>
                    <a:p>
                      <a:r>
                        <a:rPr lang="en-US" sz="1700" dirty="0"/>
                        <a:t>Copper-Copper</a:t>
                      </a:r>
                    </a:p>
                  </a:txBody>
                  <a:tcPr marL="0" marR="0" marT="0" marB="0">
                    <a:lnL>
                      <a:noFill/>
                    </a:lnL>
                    <a:lnR>
                      <a:noFill/>
                    </a:lnR>
                    <a:lnT>
                      <a:noFill/>
                    </a:lnT>
                    <a:lnB>
                      <a:noFill/>
                    </a:lnB>
                  </a:tcPr>
                </a:tc>
                <a:tc>
                  <a:txBody>
                    <a:bodyPr/>
                    <a:lstStyle/>
                    <a:p>
                      <a:r>
                        <a:rPr lang="en-US" sz="1700" dirty="0"/>
                        <a:t>&lt;0.3</a:t>
                      </a:r>
                    </a:p>
                  </a:txBody>
                  <a:tcPr marL="84667" marR="84667" marT="42333" marB="42333">
                    <a:lnL>
                      <a:noFill/>
                    </a:lnL>
                    <a:lnR>
                      <a:noFill/>
                    </a:lnR>
                    <a:lnT w="12700" cmpd="sng">
                      <a:noFill/>
                      <a:prstDash val="solid"/>
                    </a:lnT>
                    <a:lnB>
                      <a:noFill/>
                    </a:lnB>
                  </a:tcPr>
                </a:tc>
              </a:tr>
              <a:tr h="338667">
                <a:tc>
                  <a:txBody>
                    <a:bodyPr/>
                    <a:lstStyle/>
                    <a:p>
                      <a:r>
                        <a:rPr lang="en-US" sz="1700" dirty="0"/>
                        <a:t>Copper-Gold</a:t>
                      </a:r>
                    </a:p>
                  </a:txBody>
                  <a:tcPr marL="0" marR="0" marT="0" marB="0">
                    <a:lnL>
                      <a:noFill/>
                    </a:lnL>
                    <a:lnR>
                      <a:noFill/>
                    </a:lnR>
                    <a:lnT>
                      <a:noFill/>
                    </a:lnT>
                    <a:lnB>
                      <a:noFill/>
                    </a:lnB>
                  </a:tcPr>
                </a:tc>
                <a:tc>
                  <a:txBody>
                    <a:bodyPr/>
                    <a:lstStyle/>
                    <a:p>
                      <a:r>
                        <a:rPr lang="en-US" sz="1700"/>
                        <a:t>0.5</a:t>
                      </a:r>
                    </a:p>
                  </a:txBody>
                  <a:tcPr marL="84667" marR="84667" marT="42333" marB="42333">
                    <a:lnL>
                      <a:noFill/>
                    </a:lnL>
                    <a:lnR>
                      <a:noFill/>
                    </a:lnR>
                    <a:lnT w="12700" cmpd="sng">
                      <a:noFill/>
                      <a:prstDash val="solid"/>
                    </a:lnT>
                    <a:lnB>
                      <a:noFill/>
                    </a:lnB>
                  </a:tcPr>
                </a:tc>
              </a:tr>
              <a:tr h="338667">
                <a:tc>
                  <a:txBody>
                    <a:bodyPr/>
                    <a:lstStyle/>
                    <a:p>
                      <a:r>
                        <a:rPr lang="en-US" sz="1700"/>
                        <a:t>Copper-Silver</a:t>
                      </a:r>
                    </a:p>
                  </a:txBody>
                  <a:tcPr marL="84667" marR="84667" marT="42333" marB="42333">
                    <a:lnL>
                      <a:noFill/>
                    </a:lnL>
                    <a:lnR>
                      <a:noFill/>
                    </a:lnR>
                    <a:lnT>
                      <a:noFill/>
                    </a:lnT>
                    <a:lnB>
                      <a:noFill/>
                    </a:lnB>
                  </a:tcPr>
                </a:tc>
                <a:tc>
                  <a:txBody>
                    <a:bodyPr/>
                    <a:lstStyle/>
                    <a:p>
                      <a:r>
                        <a:rPr lang="en-US" sz="1700" dirty="0"/>
                        <a:t>0.5</a:t>
                      </a:r>
                    </a:p>
                  </a:txBody>
                  <a:tcPr marL="84667" marR="84667" marT="42333" marB="42333">
                    <a:lnL>
                      <a:noFill/>
                    </a:lnL>
                    <a:lnR>
                      <a:noFill/>
                    </a:lnR>
                    <a:lnT>
                      <a:noFill/>
                    </a:lnT>
                    <a:lnB>
                      <a:noFill/>
                    </a:lnB>
                  </a:tcPr>
                </a:tc>
              </a:tr>
              <a:tr h="338667">
                <a:tc>
                  <a:txBody>
                    <a:bodyPr/>
                    <a:lstStyle/>
                    <a:p>
                      <a:r>
                        <a:rPr lang="en-US" sz="1700"/>
                        <a:t>Copper-Brass</a:t>
                      </a:r>
                    </a:p>
                  </a:txBody>
                  <a:tcPr marL="84667" marR="84667" marT="42333" marB="42333">
                    <a:lnL>
                      <a:noFill/>
                    </a:lnL>
                    <a:lnR>
                      <a:noFill/>
                    </a:lnR>
                    <a:lnT>
                      <a:noFill/>
                    </a:lnT>
                    <a:lnB>
                      <a:noFill/>
                    </a:lnB>
                  </a:tcPr>
                </a:tc>
                <a:tc>
                  <a:txBody>
                    <a:bodyPr/>
                    <a:lstStyle/>
                    <a:p>
                      <a:r>
                        <a:rPr lang="en-US" sz="1700"/>
                        <a:t>3</a:t>
                      </a:r>
                    </a:p>
                  </a:txBody>
                  <a:tcPr marL="84667" marR="84667" marT="42333" marB="42333">
                    <a:lnL>
                      <a:noFill/>
                    </a:lnL>
                    <a:lnR>
                      <a:noFill/>
                    </a:lnR>
                    <a:lnT>
                      <a:noFill/>
                    </a:lnT>
                    <a:lnB>
                      <a:noFill/>
                    </a:lnB>
                  </a:tcPr>
                </a:tc>
              </a:tr>
              <a:tr h="338667">
                <a:tc>
                  <a:txBody>
                    <a:bodyPr/>
                    <a:lstStyle/>
                    <a:p>
                      <a:r>
                        <a:rPr lang="en-US" sz="1700"/>
                        <a:t>Copper-Nickel</a:t>
                      </a:r>
                    </a:p>
                  </a:txBody>
                  <a:tcPr marL="84667" marR="84667" marT="42333" marB="42333">
                    <a:lnL>
                      <a:noFill/>
                    </a:lnL>
                    <a:lnR>
                      <a:noFill/>
                    </a:lnR>
                    <a:lnT>
                      <a:noFill/>
                    </a:lnT>
                    <a:lnB>
                      <a:noFill/>
                    </a:lnB>
                  </a:tcPr>
                </a:tc>
                <a:tc>
                  <a:txBody>
                    <a:bodyPr/>
                    <a:lstStyle/>
                    <a:p>
                      <a:r>
                        <a:rPr lang="en-US" sz="1700"/>
                        <a:t>0.5</a:t>
                      </a:r>
                    </a:p>
                  </a:txBody>
                  <a:tcPr marL="84667" marR="84667" marT="42333" marB="42333">
                    <a:lnL>
                      <a:noFill/>
                    </a:lnL>
                    <a:lnR>
                      <a:noFill/>
                    </a:lnR>
                    <a:lnT>
                      <a:noFill/>
                    </a:lnT>
                    <a:lnB>
                      <a:noFill/>
                    </a:lnB>
                  </a:tcPr>
                </a:tc>
              </a:tr>
              <a:tr h="338667">
                <a:tc>
                  <a:txBody>
                    <a:bodyPr/>
                    <a:lstStyle/>
                    <a:p>
                      <a:r>
                        <a:rPr lang="en-US" sz="1700"/>
                        <a:t>Copper-Lead-Tin Solder</a:t>
                      </a:r>
                    </a:p>
                  </a:txBody>
                  <a:tcPr marL="84667" marR="84667" marT="42333" marB="42333">
                    <a:lnL>
                      <a:noFill/>
                    </a:lnL>
                    <a:lnR>
                      <a:noFill/>
                    </a:lnR>
                    <a:lnT>
                      <a:noFill/>
                    </a:lnT>
                    <a:lnB>
                      <a:noFill/>
                    </a:lnB>
                  </a:tcPr>
                </a:tc>
                <a:tc>
                  <a:txBody>
                    <a:bodyPr/>
                    <a:lstStyle/>
                    <a:p>
                      <a:r>
                        <a:rPr lang="en-US" sz="1700"/>
                        <a:t>1-3</a:t>
                      </a:r>
                    </a:p>
                  </a:txBody>
                  <a:tcPr marL="84667" marR="84667" marT="42333" marB="42333">
                    <a:lnL>
                      <a:noFill/>
                    </a:lnL>
                    <a:lnR>
                      <a:noFill/>
                    </a:lnR>
                    <a:lnT>
                      <a:noFill/>
                    </a:lnT>
                    <a:lnB>
                      <a:noFill/>
                    </a:lnB>
                  </a:tcPr>
                </a:tc>
              </a:tr>
              <a:tr h="338667">
                <a:tc>
                  <a:txBody>
                    <a:bodyPr/>
                    <a:lstStyle/>
                    <a:p>
                      <a:r>
                        <a:rPr lang="en-US" sz="1700" dirty="0"/>
                        <a:t>Copper-Aluminum</a:t>
                      </a:r>
                    </a:p>
                  </a:txBody>
                  <a:tcPr marL="84667" marR="84667" marT="42333" marB="42333">
                    <a:lnL>
                      <a:noFill/>
                    </a:lnL>
                    <a:lnR>
                      <a:noFill/>
                    </a:lnR>
                    <a:lnT>
                      <a:noFill/>
                    </a:lnT>
                    <a:lnB>
                      <a:noFill/>
                    </a:lnB>
                  </a:tcPr>
                </a:tc>
                <a:tc>
                  <a:txBody>
                    <a:bodyPr/>
                    <a:lstStyle/>
                    <a:p>
                      <a:r>
                        <a:rPr lang="en-US" sz="1700"/>
                        <a:t>5</a:t>
                      </a:r>
                    </a:p>
                  </a:txBody>
                  <a:tcPr marL="84667" marR="84667" marT="42333" marB="42333">
                    <a:lnL>
                      <a:noFill/>
                    </a:lnL>
                    <a:lnR>
                      <a:noFill/>
                    </a:lnR>
                    <a:lnT>
                      <a:noFill/>
                    </a:lnT>
                    <a:lnB>
                      <a:noFill/>
                    </a:lnB>
                  </a:tcPr>
                </a:tc>
              </a:tr>
              <a:tr h="338667">
                <a:tc>
                  <a:txBody>
                    <a:bodyPr/>
                    <a:lstStyle/>
                    <a:p>
                      <a:r>
                        <a:rPr lang="en-US" sz="1700"/>
                        <a:t>Copper-Kovar</a:t>
                      </a:r>
                    </a:p>
                  </a:txBody>
                  <a:tcPr marL="84667" marR="84667" marT="42333" marB="42333">
                    <a:lnL>
                      <a:noFill/>
                    </a:lnL>
                    <a:lnR>
                      <a:noFill/>
                    </a:lnR>
                    <a:lnT>
                      <a:noFill/>
                    </a:lnT>
                    <a:lnB>
                      <a:noFill/>
                    </a:lnB>
                  </a:tcPr>
                </a:tc>
                <a:tc>
                  <a:txBody>
                    <a:bodyPr/>
                    <a:lstStyle/>
                    <a:p>
                      <a:r>
                        <a:rPr lang="en-US" sz="1700"/>
                        <a:t>40</a:t>
                      </a:r>
                    </a:p>
                  </a:txBody>
                  <a:tcPr marL="84667" marR="84667" marT="42333" marB="42333">
                    <a:lnL>
                      <a:noFill/>
                    </a:lnL>
                    <a:lnR>
                      <a:noFill/>
                    </a:lnR>
                    <a:lnT>
                      <a:noFill/>
                    </a:lnT>
                    <a:lnB>
                      <a:noFill/>
                    </a:lnB>
                  </a:tcPr>
                </a:tc>
              </a:tr>
              <a:tr h="338667">
                <a:tc>
                  <a:txBody>
                    <a:bodyPr/>
                    <a:lstStyle/>
                    <a:p>
                      <a:r>
                        <a:rPr lang="en-US" sz="1700"/>
                        <a:t>Copper-Copper Oxide</a:t>
                      </a:r>
                    </a:p>
                  </a:txBody>
                  <a:tcPr marL="84667" marR="84667" marT="42333" marB="42333">
                    <a:lnL>
                      <a:noFill/>
                    </a:lnL>
                    <a:lnR>
                      <a:noFill/>
                    </a:lnR>
                    <a:lnT>
                      <a:noFill/>
                    </a:lnT>
                    <a:lnB>
                      <a:noFill/>
                    </a:lnB>
                  </a:tcPr>
                </a:tc>
                <a:tc>
                  <a:txBody>
                    <a:bodyPr/>
                    <a:lstStyle/>
                    <a:p>
                      <a:r>
                        <a:rPr lang="en-US" sz="1700" dirty="0"/>
                        <a:t>&gt;500</a:t>
                      </a:r>
                    </a:p>
                  </a:txBody>
                  <a:tcPr marL="84667" marR="84667" marT="42333" marB="42333">
                    <a:lnL>
                      <a:noFill/>
                    </a:lnL>
                    <a:lnR>
                      <a:noFill/>
                    </a:lnR>
                    <a:lnT>
                      <a:noFill/>
                    </a:lnT>
                    <a:lnB>
                      <a:noFill/>
                    </a:lnB>
                  </a:tcPr>
                </a:tc>
              </a:tr>
            </a:tbl>
          </a:graphicData>
        </a:graphic>
      </p:graphicFrame>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RF Topologies: RF Matrix</a:t>
            </a:r>
            <a:endParaRPr lang="en-US" dirty="0"/>
          </a:p>
        </p:txBody>
      </p:sp>
      <p:sp>
        <p:nvSpPr>
          <p:cNvPr id="4" name="Content Placeholder 3"/>
          <p:cNvSpPr>
            <a:spLocks noGrp="1"/>
          </p:cNvSpPr>
          <p:nvPr>
            <p:ph sz="half" idx="1"/>
          </p:nvPr>
        </p:nvSpPr>
        <p:spPr/>
        <p:txBody>
          <a:bodyPr>
            <a:normAutofit lnSpcReduction="10000"/>
          </a:bodyPr>
          <a:lstStyle/>
          <a:p>
            <a:r>
              <a:rPr lang="en-US" dirty="0" smtClean="0"/>
              <a:t>Unconnected pins can cause RF switches to lose bandwidth.</a:t>
            </a:r>
          </a:p>
          <a:p>
            <a:r>
              <a:rPr lang="en-US" dirty="0" smtClean="0"/>
              <a:t>RF matrices (2540, 2541) have isolation relays to allow users to limit the number of unconnected pins on a signal path.</a:t>
            </a:r>
          </a:p>
          <a:p>
            <a:r>
              <a:rPr lang="en-US" dirty="0" smtClean="0"/>
              <a:t>Making connections are identical to normal matrices and additional isolation relays are unseen to the customer</a:t>
            </a:r>
            <a:endParaRPr lang="en-US" dirty="0"/>
          </a:p>
        </p:txBody>
      </p:sp>
      <p:pic>
        <p:nvPicPr>
          <p:cNvPr id="6" name="Content Placeholder 5"/>
          <p:cNvPicPr>
            <a:picLocks noGrp="1"/>
          </p:cNvPicPr>
          <p:nvPr>
            <p:ph sz="half" idx="2"/>
          </p:nvPr>
        </p:nvPicPr>
        <p:blipFill>
          <a:blip r:embed="rId2" cstate="print"/>
          <a:srcRect/>
          <a:stretch>
            <a:fillRect/>
          </a:stretch>
        </p:blipFill>
        <p:spPr bwMode="auto">
          <a:xfrm>
            <a:off x="4648199" y="1146629"/>
            <a:ext cx="4234543" cy="455555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32107" y="2743200"/>
            <a:ext cx="1371600" cy="2182761"/>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60" name="Rectangle 59"/>
          <p:cNvSpPr/>
          <p:nvPr/>
        </p:nvSpPr>
        <p:spPr bwMode="auto">
          <a:xfrm>
            <a:off x="1533819" y="2728452"/>
            <a:ext cx="1386348" cy="85540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35844" name="Rectangle 4"/>
          <p:cNvSpPr>
            <a:spLocks noGrp="1" noChangeArrowheads="1"/>
          </p:cNvSpPr>
          <p:nvPr>
            <p:ph type="title"/>
          </p:nvPr>
        </p:nvSpPr>
        <p:spPr>
          <a:xfrm>
            <a:off x="0" y="0"/>
            <a:ext cx="8369300" cy="1143000"/>
          </a:xfrm>
        </p:spPr>
        <p:txBody>
          <a:bodyPr>
            <a:normAutofit/>
          </a:bodyPr>
          <a:lstStyle/>
          <a:p>
            <a:r>
              <a:rPr lang="en-US" b="1" dirty="0" smtClean="0"/>
              <a:t>Switching Low-Voltage Signals (&lt; 1 mV) (cont)</a:t>
            </a:r>
          </a:p>
        </p:txBody>
      </p:sp>
      <p:sp>
        <p:nvSpPr>
          <p:cNvPr id="35842" name="Rectangle 2"/>
          <p:cNvSpPr>
            <a:spLocks noGrp="1" noChangeArrowheads="1"/>
          </p:cNvSpPr>
          <p:nvPr>
            <p:ph idx="1"/>
          </p:nvPr>
        </p:nvSpPr>
        <p:spPr>
          <a:xfrm>
            <a:off x="617247" y="1413784"/>
            <a:ext cx="7656254" cy="508000"/>
          </a:xfrm>
        </p:spPr>
        <p:txBody>
          <a:bodyPr>
            <a:normAutofit fontScale="85000" lnSpcReduction="10000"/>
          </a:bodyPr>
          <a:lstStyle/>
          <a:p>
            <a:pPr eaLnBrk="1" hangingPunct="1">
              <a:lnSpc>
                <a:spcPct val="90000"/>
              </a:lnSpc>
            </a:pPr>
            <a:r>
              <a:rPr lang="en-US" dirty="0" smtClean="0"/>
              <a:t>Minimize the effects of Thermal EMF by using 2-wire topologies</a:t>
            </a:r>
          </a:p>
        </p:txBody>
      </p:sp>
      <p:sp>
        <p:nvSpPr>
          <p:cNvPr id="35845" name="Line 5"/>
          <p:cNvSpPr>
            <a:spLocks noChangeShapeType="1"/>
          </p:cNvSpPr>
          <p:nvPr/>
        </p:nvSpPr>
        <p:spPr bwMode="auto">
          <a:xfrm flipH="1">
            <a:off x="999907" y="3022600"/>
            <a:ext cx="0" cy="1555750"/>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846" name="Line 6"/>
          <p:cNvSpPr>
            <a:spLocks noChangeShapeType="1"/>
          </p:cNvSpPr>
          <p:nvPr/>
        </p:nvSpPr>
        <p:spPr bwMode="auto">
          <a:xfrm>
            <a:off x="999907" y="3019425"/>
            <a:ext cx="660400" cy="0"/>
          </a:xfrm>
          <a:prstGeom prst="line">
            <a:avLst/>
          </a:prstGeom>
          <a:noFill/>
          <a:ln w="9525">
            <a:solidFill>
              <a:schemeClr val="tx1"/>
            </a:solidFill>
            <a:round/>
            <a:headEnd type="none" w="sm" len="sm"/>
            <a:tailEnd type="none" w="sm" len="sm"/>
          </a:ln>
        </p:spPr>
        <p:txBody>
          <a:bodyPr wrap="none" anchor="ctr"/>
          <a:lstStyle/>
          <a:p>
            <a:endParaRPr lang="en-US"/>
          </a:p>
        </p:txBody>
      </p:sp>
      <p:grpSp>
        <p:nvGrpSpPr>
          <p:cNvPr id="2" name="Group 7"/>
          <p:cNvGrpSpPr>
            <a:grpSpLocks/>
          </p:cNvGrpSpPr>
          <p:nvPr/>
        </p:nvGrpSpPr>
        <p:grpSpPr bwMode="auto">
          <a:xfrm>
            <a:off x="1663482" y="2965450"/>
            <a:ext cx="511175" cy="101600"/>
            <a:chOff x="1198" y="1892"/>
            <a:chExt cx="322" cy="64"/>
          </a:xfrm>
        </p:grpSpPr>
        <p:sp>
          <p:nvSpPr>
            <p:cNvPr id="35919" name="Oval 8"/>
            <p:cNvSpPr>
              <a:spLocks noChangeArrowheads="1"/>
            </p:cNvSpPr>
            <p:nvPr/>
          </p:nvSpPr>
          <p:spPr bwMode="auto">
            <a:xfrm>
              <a:off x="1198" y="1896"/>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p>
          </p:txBody>
        </p:sp>
        <p:sp>
          <p:nvSpPr>
            <p:cNvPr id="35920" name="Line 9"/>
            <p:cNvSpPr>
              <a:spLocks noChangeShapeType="1"/>
            </p:cNvSpPr>
            <p:nvPr/>
          </p:nvSpPr>
          <p:spPr bwMode="auto">
            <a:xfrm flipV="1">
              <a:off x="1244" y="1892"/>
              <a:ext cx="246" cy="12"/>
            </a:xfrm>
            <a:prstGeom prst="line">
              <a:avLst/>
            </a:prstGeom>
            <a:noFill/>
            <a:ln w="9525">
              <a:solidFill>
                <a:schemeClr val="tx1"/>
              </a:solidFill>
              <a:round/>
              <a:headEnd type="none" w="sm" len="sm"/>
              <a:tailEnd type="triangle" w="sm" len="sm"/>
            </a:ln>
          </p:spPr>
          <p:txBody>
            <a:bodyPr wrap="none" anchor="ctr"/>
            <a:lstStyle/>
            <a:p>
              <a:endParaRPr lang="en-US"/>
            </a:p>
          </p:txBody>
        </p:sp>
        <p:sp>
          <p:nvSpPr>
            <p:cNvPr id="35921" name="Oval 10"/>
            <p:cNvSpPr>
              <a:spLocks noChangeArrowheads="1"/>
            </p:cNvSpPr>
            <p:nvPr/>
          </p:nvSpPr>
          <p:spPr bwMode="auto">
            <a:xfrm>
              <a:off x="1464" y="1900"/>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p>
          </p:txBody>
        </p:sp>
      </p:grpSp>
      <p:sp>
        <p:nvSpPr>
          <p:cNvPr id="35848" name="Line 11"/>
          <p:cNvSpPr>
            <a:spLocks noChangeShapeType="1"/>
          </p:cNvSpPr>
          <p:nvPr/>
        </p:nvSpPr>
        <p:spPr bwMode="auto">
          <a:xfrm flipV="1">
            <a:off x="1006257" y="4578350"/>
            <a:ext cx="2346325" cy="0"/>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849" name="Line 12"/>
          <p:cNvSpPr>
            <a:spLocks noChangeShapeType="1"/>
          </p:cNvSpPr>
          <p:nvPr/>
        </p:nvSpPr>
        <p:spPr bwMode="auto">
          <a:xfrm flipH="1">
            <a:off x="3352582" y="3022600"/>
            <a:ext cx="0" cy="1555750"/>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850" name="Oval 13"/>
          <p:cNvSpPr>
            <a:spLocks noChangeArrowheads="1"/>
          </p:cNvSpPr>
          <p:nvPr/>
        </p:nvSpPr>
        <p:spPr bwMode="auto">
          <a:xfrm>
            <a:off x="615732" y="3454400"/>
            <a:ext cx="762000" cy="663575"/>
          </a:xfrm>
          <a:prstGeom prst="ellipse">
            <a:avLst/>
          </a:prstGeom>
          <a:solidFill>
            <a:schemeClr val="accent1"/>
          </a:solidFill>
          <a:ln w="9525" algn="ctr">
            <a:noFill/>
            <a:round/>
            <a:headEnd type="none" w="sm" len="sm"/>
            <a:tailEnd type="none" w="sm" len="sm"/>
          </a:ln>
        </p:spPr>
        <p:txBody>
          <a:bodyPr wrap="none" anchor="ctr"/>
          <a:lstStyle/>
          <a:p>
            <a:pPr algn="ctr"/>
            <a:r>
              <a:rPr lang="en-US" sz="2800" b="1" dirty="0" smtClean="0">
                <a:solidFill>
                  <a:schemeClr val="tx1"/>
                </a:solidFill>
                <a:latin typeface="Arial Narrow" pitchFamily="34" charset="0"/>
              </a:rPr>
              <a:t>DUT</a:t>
            </a:r>
            <a:endParaRPr lang="en-US" sz="2800" b="1" baseline="-25000" dirty="0">
              <a:solidFill>
                <a:schemeClr val="tx1"/>
              </a:solidFill>
              <a:latin typeface="Arial Narrow" pitchFamily="34" charset="0"/>
            </a:endParaRPr>
          </a:p>
        </p:txBody>
      </p:sp>
      <p:sp>
        <p:nvSpPr>
          <p:cNvPr id="35851" name="Oval 14"/>
          <p:cNvSpPr>
            <a:spLocks noChangeArrowheads="1"/>
          </p:cNvSpPr>
          <p:nvPr/>
        </p:nvSpPr>
        <p:spPr bwMode="auto">
          <a:xfrm>
            <a:off x="2958882" y="3397250"/>
            <a:ext cx="762000" cy="663575"/>
          </a:xfrm>
          <a:prstGeom prst="ellipse">
            <a:avLst/>
          </a:prstGeom>
          <a:solidFill>
            <a:schemeClr val="accent1"/>
          </a:solidFill>
          <a:ln w="9525" algn="ctr">
            <a:noFill/>
            <a:round/>
            <a:headEnd type="none" w="sm" len="sm"/>
            <a:tailEnd type="none" w="sm" len="sm"/>
          </a:ln>
        </p:spPr>
        <p:txBody>
          <a:bodyPr wrap="none" anchor="ctr"/>
          <a:lstStyle/>
          <a:p>
            <a:pPr algn="ctr"/>
            <a:r>
              <a:rPr lang="en-US" sz="2800" b="1" dirty="0" smtClean="0">
                <a:solidFill>
                  <a:schemeClr val="tx1"/>
                </a:solidFill>
                <a:latin typeface="Arial Narrow" pitchFamily="34" charset="0"/>
              </a:rPr>
              <a:t>DMM</a:t>
            </a:r>
            <a:endParaRPr lang="en-US" sz="2800" b="1" baseline="-25000" dirty="0">
              <a:solidFill>
                <a:schemeClr val="tx1"/>
              </a:solidFill>
              <a:latin typeface="Arial Narrow" pitchFamily="34" charset="0"/>
            </a:endParaRPr>
          </a:p>
        </p:txBody>
      </p:sp>
      <p:sp>
        <p:nvSpPr>
          <p:cNvPr id="35852" name="Rectangle 15"/>
          <p:cNvSpPr>
            <a:spLocks noChangeArrowheads="1"/>
          </p:cNvSpPr>
          <p:nvPr/>
        </p:nvSpPr>
        <p:spPr bwMode="auto">
          <a:xfrm>
            <a:off x="1560347" y="2315497"/>
            <a:ext cx="1444625" cy="368710"/>
          </a:xfrm>
          <a:prstGeom prst="rect">
            <a:avLst/>
          </a:prstGeom>
          <a:noFill/>
          <a:ln w="9525" algn="ctr">
            <a:noFill/>
            <a:prstDash val="dash"/>
            <a:miter lim="800000"/>
            <a:headEnd type="none" w="sm" len="sm"/>
            <a:tailEnd type="none" w="sm" len="sm"/>
          </a:ln>
        </p:spPr>
        <p:txBody>
          <a:bodyPr wrap="none" anchor="ctr"/>
          <a:lstStyle/>
          <a:p>
            <a:pPr algn="ctr"/>
            <a:r>
              <a:rPr lang="en-US" sz="1800" dirty="0">
                <a:solidFill>
                  <a:schemeClr val="tx1"/>
                </a:solidFill>
                <a:latin typeface="Arial Narrow" pitchFamily="34" charset="0"/>
              </a:rPr>
              <a:t>1-wire mode</a:t>
            </a:r>
          </a:p>
        </p:txBody>
      </p:sp>
      <p:grpSp>
        <p:nvGrpSpPr>
          <p:cNvPr id="3" name="Group 16"/>
          <p:cNvGrpSpPr>
            <a:grpSpLocks/>
          </p:cNvGrpSpPr>
          <p:nvPr/>
        </p:nvGrpSpPr>
        <p:grpSpPr bwMode="auto">
          <a:xfrm>
            <a:off x="2435007" y="2781300"/>
            <a:ext cx="76200" cy="457200"/>
            <a:chOff x="3120" y="2352"/>
            <a:chExt cx="48" cy="384"/>
          </a:xfrm>
        </p:grpSpPr>
        <p:sp>
          <p:nvSpPr>
            <p:cNvPr id="35917" name="Line 17"/>
            <p:cNvSpPr>
              <a:spLocks noChangeShapeType="1"/>
            </p:cNvSpPr>
            <p:nvPr/>
          </p:nvSpPr>
          <p:spPr bwMode="auto">
            <a:xfrm>
              <a:off x="3120" y="2352"/>
              <a:ext cx="0" cy="384"/>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918" name="Line 18"/>
            <p:cNvSpPr>
              <a:spLocks noChangeShapeType="1"/>
            </p:cNvSpPr>
            <p:nvPr/>
          </p:nvSpPr>
          <p:spPr bwMode="auto">
            <a:xfrm>
              <a:off x="3168" y="2448"/>
              <a:ext cx="0" cy="192"/>
            </a:xfrm>
            <a:prstGeom prst="line">
              <a:avLst/>
            </a:prstGeom>
            <a:noFill/>
            <a:ln w="9525">
              <a:solidFill>
                <a:schemeClr val="tx1"/>
              </a:solidFill>
              <a:round/>
              <a:headEnd type="none" w="sm" len="sm"/>
              <a:tailEnd type="none" w="sm" len="sm"/>
            </a:ln>
          </p:spPr>
          <p:txBody>
            <a:bodyPr wrap="none" anchor="ctr"/>
            <a:lstStyle/>
            <a:p>
              <a:endParaRPr lang="en-US"/>
            </a:p>
          </p:txBody>
        </p:sp>
      </p:grpSp>
      <p:sp>
        <p:nvSpPr>
          <p:cNvPr id="35854" name="Text Box 19"/>
          <p:cNvSpPr txBox="1">
            <a:spLocks noChangeArrowheads="1"/>
          </p:cNvSpPr>
          <p:nvPr/>
        </p:nvSpPr>
        <p:spPr bwMode="auto">
          <a:xfrm>
            <a:off x="2282607" y="3219450"/>
            <a:ext cx="488950" cy="244475"/>
          </a:xfrm>
          <a:prstGeom prst="rect">
            <a:avLst/>
          </a:prstGeom>
          <a:noFill/>
          <a:ln w="9525" algn="ctr">
            <a:noFill/>
            <a:miter lim="800000"/>
            <a:headEnd type="none" w="sm" len="sm"/>
            <a:tailEnd type="none" w="sm" len="sm"/>
          </a:ln>
        </p:spPr>
        <p:txBody>
          <a:bodyPr wrap="none">
            <a:spAutoFit/>
          </a:bodyPr>
          <a:lstStyle/>
          <a:p>
            <a:r>
              <a:rPr lang="en-US" sz="1000" b="1" dirty="0">
                <a:solidFill>
                  <a:schemeClr val="tx1"/>
                </a:solidFill>
                <a:latin typeface="Arial Narrow" pitchFamily="34" charset="0"/>
              </a:rPr>
              <a:t>2.5 </a:t>
            </a:r>
            <a:r>
              <a:rPr lang="el-GR" sz="1000" b="1" dirty="0">
                <a:solidFill>
                  <a:schemeClr val="tx1"/>
                </a:solidFill>
                <a:latin typeface="Arial Narrow" pitchFamily="34" charset="0"/>
              </a:rPr>
              <a:t>μ</a:t>
            </a:r>
            <a:r>
              <a:rPr lang="en-US" sz="1000" b="1" dirty="0">
                <a:solidFill>
                  <a:schemeClr val="tx1"/>
                </a:solidFill>
                <a:latin typeface="Arial Narrow" pitchFamily="34" charset="0"/>
              </a:rPr>
              <a:t>V</a:t>
            </a:r>
            <a:endParaRPr lang="el-GR" sz="1000" b="1" dirty="0">
              <a:solidFill>
                <a:schemeClr val="tx1"/>
              </a:solidFill>
              <a:latin typeface="Arial Narrow" pitchFamily="34" charset="0"/>
            </a:endParaRPr>
          </a:p>
        </p:txBody>
      </p:sp>
      <p:sp>
        <p:nvSpPr>
          <p:cNvPr id="35855" name="Text Box 20"/>
          <p:cNvSpPr txBox="1">
            <a:spLocks noChangeArrowheads="1"/>
          </p:cNvSpPr>
          <p:nvPr/>
        </p:nvSpPr>
        <p:spPr bwMode="auto">
          <a:xfrm>
            <a:off x="758607" y="3238500"/>
            <a:ext cx="244475" cy="244475"/>
          </a:xfrm>
          <a:prstGeom prst="rect">
            <a:avLst/>
          </a:prstGeom>
          <a:noFill/>
          <a:ln w="9525" algn="ctr">
            <a:noFill/>
            <a:miter lim="800000"/>
            <a:headEnd type="none" w="sm" len="sm"/>
            <a:tailEnd type="none" w="sm" len="sm"/>
          </a:ln>
        </p:spPr>
        <p:txBody>
          <a:bodyPr wrap="none">
            <a:spAutoFit/>
          </a:bodyPr>
          <a:lstStyle/>
          <a:p>
            <a:r>
              <a:rPr lang="en-US" sz="1000" b="1" dirty="0">
                <a:solidFill>
                  <a:schemeClr val="tx1"/>
                </a:solidFill>
                <a:latin typeface="Arial Narrow" pitchFamily="34" charset="0"/>
              </a:rPr>
              <a:t>+</a:t>
            </a:r>
            <a:endParaRPr lang="el-GR" sz="1000" b="1" dirty="0">
              <a:solidFill>
                <a:schemeClr val="tx1"/>
              </a:solidFill>
              <a:latin typeface="Arial Narrow" pitchFamily="34" charset="0"/>
            </a:endParaRPr>
          </a:p>
        </p:txBody>
      </p:sp>
      <p:sp>
        <p:nvSpPr>
          <p:cNvPr id="35856" name="Text Box 21"/>
          <p:cNvSpPr txBox="1">
            <a:spLocks noChangeArrowheads="1"/>
          </p:cNvSpPr>
          <p:nvPr/>
        </p:nvSpPr>
        <p:spPr bwMode="auto">
          <a:xfrm>
            <a:off x="3349407" y="3190875"/>
            <a:ext cx="244475" cy="244475"/>
          </a:xfrm>
          <a:prstGeom prst="rect">
            <a:avLst/>
          </a:prstGeom>
          <a:noFill/>
          <a:ln w="9525" algn="ctr">
            <a:noFill/>
            <a:miter lim="800000"/>
            <a:headEnd type="none" w="sm" len="sm"/>
            <a:tailEnd type="none" w="sm" len="sm"/>
          </a:ln>
        </p:spPr>
        <p:txBody>
          <a:bodyPr wrap="none">
            <a:spAutoFit/>
          </a:bodyPr>
          <a:lstStyle/>
          <a:p>
            <a:r>
              <a:rPr lang="en-US" sz="1000" b="1" dirty="0">
                <a:solidFill>
                  <a:schemeClr val="tx1"/>
                </a:solidFill>
                <a:latin typeface="Arial Narrow" pitchFamily="34" charset="0"/>
              </a:rPr>
              <a:t>+</a:t>
            </a:r>
            <a:endParaRPr lang="el-GR" sz="1000" b="1" dirty="0">
              <a:solidFill>
                <a:schemeClr val="tx1"/>
              </a:solidFill>
              <a:latin typeface="Arial Narrow" pitchFamily="34" charset="0"/>
            </a:endParaRPr>
          </a:p>
        </p:txBody>
      </p:sp>
      <p:sp>
        <p:nvSpPr>
          <p:cNvPr id="35857" name="Text Box 22"/>
          <p:cNvSpPr txBox="1">
            <a:spLocks noChangeArrowheads="1"/>
          </p:cNvSpPr>
          <p:nvPr/>
        </p:nvSpPr>
        <p:spPr bwMode="auto">
          <a:xfrm>
            <a:off x="758607" y="4076700"/>
            <a:ext cx="219075" cy="244475"/>
          </a:xfrm>
          <a:prstGeom prst="rect">
            <a:avLst/>
          </a:prstGeom>
          <a:noFill/>
          <a:ln w="9525" algn="ctr">
            <a:noFill/>
            <a:miter lim="800000"/>
            <a:headEnd type="none" w="sm" len="sm"/>
            <a:tailEnd type="none" w="sm" len="sm"/>
          </a:ln>
        </p:spPr>
        <p:txBody>
          <a:bodyPr wrap="none">
            <a:spAutoFit/>
          </a:bodyPr>
          <a:lstStyle/>
          <a:p>
            <a:r>
              <a:rPr lang="en-US" sz="1000" b="1" dirty="0">
                <a:solidFill>
                  <a:schemeClr val="tx1"/>
                </a:solidFill>
                <a:latin typeface="Arial Narrow" pitchFamily="34" charset="0"/>
              </a:rPr>
              <a:t>-</a:t>
            </a:r>
            <a:endParaRPr lang="el-GR" sz="1000" b="1" dirty="0">
              <a:solidFill>
                <a:schemeClr val="tx1"/>
              </a:solidFill>
              <a:latin typeface="Arial Narrow" pitchFamily="34" charset="0"/>
            </a:endParaRPr>
          </a:p>
        </p:txBody>
      </p:sp>
      <p:sp>
        <p:nvSpPr>
          <p:cNvPr id="35858" name="Text Box 23"/>
          <p:cNvSpPr txBox="1">
            <a:spLocks noChangeArrowheads="1"/>
          </p:cNvSpPr>
          <p:nvPr/>
        </p:nvSpPr>
        <p:spPr bwMode="auto">
          <a:xfrm>
            <a:off x="3349407" y="4000500"/>
            <a:ext cx="219075" cy="244475"/>
          </a:xfrm>
          <a:prstGeom prst="rect">
            <a:avLst/>
          </a:prstGeom>
          <a:noFill/>
          <a:ln w="9525" algn="ctr">
            <a:noFill/>
            <a:miter lim="800000"/>
            <a:headEnd type="none" w="sm" len="sm"/>
            <a:tailEnd type="none" w="sm" len="sm"/>
          </a:ln>
        </p:spPr>
        <p:txBody>
          <a:bodyPr wrap="none">
            <a:spAutoFit/>
          </a:bodyPr>
          <a:lstStyle/>
          <a:p>
            <a:r>
              <a:rPr lang="en-US" sz="1000" b="1" dirty="0">
                <a:solidFill>
                  <a:schemeClr val="tx1"/>
                </a:solidFill>
                <a:latin typeface="Arial Narrow" pitchFamily="34" charset="0"/>
              </a:rPr>
              <a:t>-</a:t>
            </a:r>
            <a:endParaRPr lang="el-GR" sz="1000" b="1" dirty="0">
              <a:solidFill>
                <a:schemeClr val="tx1"/>
              </a:solidFill>
              <a:latin typeface="Arial Narrow" pitchFamily="34" charset="0"/>
            </a:endParaRPr>
          </a:p>
        </p:txBody>
      </p:sp>
      <p:sp>
        <p:nvSpPr>
          <p:cNvPr id="35859" name="Text Box 24"/>
          <p:cNvSpPr txBox="1">
            <a:spLocks noChangeArrowheads="1"/>
          </p:cNvSpPr>
          <p:nvPr/>
        </p:nvSpPr>
        <p:spPr bwMode="auto">
          <a:xfrm>
            <a:off x="448314" y="4979988"/>
            <a:ext cx="3722494" cy="1200329"/>
          </a:xfrm>
          <a:prstGeom prst="rect">
            <a:avLst/>
          </a:prstGeom>
          <a:noFill/>
          <a:ln w="9525" algn="ctr">
            <a:noFill/>
            <a:miter lim="800000"/>
            <a:headEnd type="none" w="sm" len="sm"/>
            <a:tailEnd type="none" w="sm" len="sm"/>
          </a:ln>
        </p:spPr>
        <p:txBody>
          <a:bodyPr wrap="none">
            <a:spAutoFit/>
          </a:bodyPr>
          <a:lstStyle/>
          <a:p>
            <a:pPr algn="ctr"/>
            <a:r>
              <a:rPr lang="en-US" sz="1800" dirty="0">
                <a:solidFill>
                  <a:schemeClr val="tx1"/>
                </a:solidFill>
                <a:latin typeface="Arial Narrow" pitchFamily="34" charset="0"/>
              </a:rPr>
              <a:t>If </a:t>
            </a:r>
            <a:r>
              <a:rPr lang="en-US" sz="1800" dirty="0" smtClean="0">
                <a:solidFill>
                  <a:schemeClr val="tx1"/>
                </a:solidFill>
                <a:latin typeface="Arial Narrow" pitchFamily="34" charset="0"/>
              </a:rPr>
              <a:t>DUT </a:t>
            </a:r>
            <a:r>
              <a:rPr lang="en-US" sz="1800" dirty="0">
                <a:solidFill>
                  <a:schemeClr val="tx1"/>
                </a:solidFill>
                <a:latin typeface="Arial Narrow" pitchFamily="34" charset="0"/>
              </a:rPr>
              <a:t>= 5 </a:t>
            </a:r>
            <a:r>
              <a:rPr lang="el-GR" sz="1800" dirty="0">
                <a:solidFill>
                  <a:schemeClr val="tx1"/>
                </a:solidFill>
                <a:latin typeface="Arial Narrow" pitchFamily="34" charset="0"/>
              </a:rPr>
              <a:t>μ</a:t>
            </a:r>
            <a:r>
              <a:rPr lang="en-US" sz="1800" dirty="0" smtClean="0">
                <a:solidFill>
                  <a:schemeClr val="tx1"/>
                </a:solidFill>
                <a:latin typeface="Arial Narrow" pitchFamily="34" charset="0"/>
              </a:rPr>
              <a:t>V</a:t>
            </a:r>
          </a:p>
          <a:p>
            <a:pPr algn="ctr"/>
            <a:r>
              <a:rPr lang="en-US" sz="1800" dirty="0" smtClean="0">
                <a:solidFill>
                  <a:schemeClr val="tx1"/>
                </a:solidFill>
                <a:latin typeface="Arial Narrow" pitchFamily="34" charset="0"/>
              </a:rPr>
              <a:t>Switch thermal </a:t>
            </a:r>
            <a:r>
              <a:rPr lang="en-US" sz="1800" dirty="0" err="1" smtClean="0">
                <a:solidFill>
                  <a:schemeClr val="tx1"/>
                </a:solidFill>
                <a:latin typeface="Arial Narrow" pitchFamily="34" charset="0"/>
              </a:rPr>
              <a:t>emf</a:t>
            </a:r>
            <a:r>
              <a:rPr lang="en-US" sz="1800" dirty="0" smtClean="0">
                <a:solidFill>
                  <a:schemeClr val="tx1"/>
                </a:solidFill>
                <a:latin typeface="Arial Narrow" pitchFamily="34" charset="0"/>
              </a:rPr>
              <a:t> = 2.5 </a:t>
            </a:r>
            <a:r>
              <a:rPr lang="el-GR" sz="1800" dirty="0">
                <a:solidFill>
                  <a:schemeClr val="tx1"/>
                </a:solidFill>
                <a:latin typeface="Arial Narrow" pitchFamily="34" charset="0"/>
              </a:rPr>
              <a:t>μ</a:t>
            </a:r>
            <a:r>
              <a:rPr lang="en-US" sz="1800" dirty="0" smtClean="0">
                <a:solidFill>
                  <a:schemeClr val="tx1"/>
                </a:solidFill>
                <a:latin typeface="Arial Narrow" pitchFamily="34" charset="0"/>
              </a:rPr>
              <a:t>V</a:t>
            </a:r>
          </a:p>
          <a:p>
            <a:pPr algn="ctr"/>
            <a:r>
              <a:rPr lang="en-US" sz="1800" dirty="0" smtClean="0">
                <a:solidFill>
                  <a:schemeClr val="tx1"/>
                </a:solidFill>
                <a:latin typeface="Arial Narrow" pitchFamily="34" charset="0"/>
              </a:rPr>
              <a:t>DMM measures between 2.5 and 7.5 µV</a:t>
            </a:r>
            <a:endParaRPr lang="en-US" sz="1800" dirty="0">
              <a:solidFill>
                <a:schemeClr val="tx1"/>
              </a:solidFill>
              <a:latin typeface="Arial Narrow" pitchFamily="34" charset="0"/>
            </a:endParaRPr>
          </a:p>
          <a:p>
            <a:pPr algn="ctr"/>
            <a:r>
              <a:rPr lang="en-US" sz="1800" dirty="0">
                <a:solidFill>
                  <a:schemeClr val="tx1"/>
                </a:solidFill>
                <a:latin typeface="Arial Narrow" pitchFamily="34" charset="0"/>
              </a:rPr>
              <a:t>Measurement error = 50%</a:t>
            </a:r>
            <a:endParaRPr lang="el-GR" sz="1800" dirty="0">
              <a:solidFill>
                <a:schemeClr val="tx1"/>
              </a:solidFill>
              <a:latin typeface="Arial Narrow" pitchFamily="34" charset="0"/>
            </a:endParaRPr>
          </a:p>
        </p:txBody>
      </p:sp>
      <p:sp>
        <p:nvSpPr>
          <p:cNvPr id="35860" name="Line 25"/>
          <p:cNvSpPr>
            <a:spLocks noChangeShapeType="1"/>
          </p:cNvSpPr>
          <p:nvPr/>
        </p:nvSpPr>
        <p:spPr bwMode="auto">
          <a:xfrm>
            <a:off x="2514382" y="3016250"/>
            <a:ext cx="838200" cy="0"/>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861" name="Line 26"/>
          <p:cNvSpPr>
            <a:spLocks noChangeShapeType="1"/>
          </p:cNvSpPr>
          <p:nvPr/>
        </p:nvSpPr>
        <p:spPr bwMode="auto">
          <a:xfrm flipV="1">
            <a:off x="2181007" y="3016250"/>
            <a:ext cx="247650" cy="0"/>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879" name="Line 50"/>
          <p:cNvSpPr>
            <a:spLocks noChangeShapeType="1"/>
          </p:cNvSpPr>
          <p:nvPr/>
        </p:nvSpPr>
        <p:spPr bwMode="auto">
          <a:xfrm flipH="1">
            <a:off x="5512637" y="3037349"/>
            <a:ext cx="0" cy="1555751"/>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880" name="Line 51"/>
          <p:cNvSpPr>
            <a:spLocks noChangeShapeType="1"/>
          </p:cNvSpPr>
          <p:nvPr/>
        </p:nvSpPr>
        <p:spPr bwMode="auto">
          <a:xfrm>
            <a:off x="5512637" y="3034174"/>
            <a:ext cx="660400" cy="0"/>
          </a:xfrm>
          <a:prstGeom prst="line">
            <a:avLst/>
          </a:prstGeom>
          <a:noFill/>
          <a:ln w="9525">
            <a:solidFill>
              <a:schemeClr val="tx1"/>
            </a:solidFill>
            <a:round/>
            <a:headEnd type="none" w="sm" len="sm"/>
            <a:tailEnd type="none" w="sm" len="sm"/>
          </a:ln>
        </p:spPr>
        <p:txBody>
          <a:bodyPr wrap="none" anchor="ctr"/>
          <a:lstStyle/>
          <a:p>
            <a:endParaRPr lang="en-US"/>
          </a:p>
        </p:txBody>
      </p:sp>
      <p:grpSp>
        <p:nvGrpSpPr>
          <p:cNvPr id="4" name="Group 52"/>
          <p:cNvGrpSpPr>
            <a:grpSpLocks/>
          </p:cNvGrpSpPr>
          <p:nvPr/>
        </p:nvGrpSpPr>
        <p:grpSpPr bwMode="auto">
          <a:xfrm>
            <a:off x="6176212" y="2980199"/>
            <a:ext cx="511175" cy="101600"/>
            <a:chOff x="1198" y="1892"/>
            <a:chExt cx="322" cy="64"/>
          </a:xfrm>
        </p:grpSpPr>
        <p:sp>
          <p:nvSpPr>
            <p:cNvPr id="35908" name="Oval 53"/>
            <p:cNvSpPr>
              <a:spLocks noChangeArrowheads="1"/>
            </p:cNvSpPr>
            <p:nvPr/>
          </p:nvSpPr>
          <p:spPr bwMode="auto">
            <a:xfrm>
              <a:off x="1198" y="1896"/>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p>
          </p:txBody>
        </p:sp>
        <p:sp>
          <p:nvSpPr>
            <p:cNvPr id="35909" name="Line 54"/>
            <p:cNvSpPr>
              <a:spLocks noChangeShapeType="1"/>
            </p:cNvSpPr>
            <p:nvPr/>
          </p:nvSpPr>
          <p:spPr bwMode="auto">
            <a:xfrm flipV="1">
              <a:off x="1244" y="1892"/>
              <a:ext cx="246" cy="12"/>
            </a:xfrm>
            <a:prstGeom prst="line">
              <a:avLst/>
            </a:prstGeom>
            <a:noFill/>
            <a:ln w="9525">
              <a:solidFill>
                <a:schemeClr val="tx1"/>
              </a:solidFill>
              <a:round/>
              <a:headEnd type="none" w="sm" len="sm"/>
              <a:tailEnd type="triangle" w="sm" len="sm"/>
            </a:ln>
          </p:spPr>
          <p:txBody>
            <a:bodyPr wrap="none" anchor="ctr"/>
            <a:lstStyle/>
            <a:p>
              <a:endParaRPr lang="en-US"/>
            </a:p>
          </p:txBody>
        </p:sp>
        <p:sp>
          <p:nvSpPr>
            <p:cNvPr id="35910" name="Oval 55"/>
            <p:cNvSpPr>
              <a:spLocks noChangeArrowheads="1"/>
            </p:cNvSpPr>
            <p:nvPr/>
          </p:nvSpPr>
          <p:spPr bwMode="auto">
            <a:xfrm>
              <a:off x="1464" y="1900"/>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p>
          </p:txBody>
        </p:sp>
      </p:grpSp>
      <p:sp>
        <p:nvSpPr>
          <p:cNvPr id="35882" name="Line 56"/>
          <p:cNvSpPr>
            <a:spLocks noChangeShapeType="1"/>
          </p:cNvSpPr>
          <p:nvPr/>
        </p:nvSpPr>
        <p:spPr bwMode="auto">
          <a:xfrm flipH="1">
            <a:off x="7865312" y="3037349"/>
            <a:ext cx="0" cy="1555751"/>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883" name="Oval 57"/>
          <p:cNvSpPr>
            <a:spLocks noChangeArrowheads="1"/>
          </p:cNvSpPr>
          <p:nvPr/>
        </p:nvSpPr>
        <p:spPr bwMode="auto">
          <a:xfrm>
            <a:off x="5128462" y="3469149"/>
            <a:ext cx="762000" cy="663575"/>
          </a:xfrm>
          <a:prstGeom prst="ellipse">
            <a:avLst/>
          </a:prstGeom>
          <a:solidFill>
            <a:schemeClr val="accent1"/>
          </a:solidFill>
          <a:ln w="9525" algn="ctr">
            <a:noFill/>
            <a:round/>
            <a:headEnd type="none" w="sm" len="sm"/>
            <a:tailEnd type="none" w="sm" len="sm"/>
          </a:ln>
        </p:spPr>
        <p:txBody>
          <a:bodyPr wrap="none" anchor="ctr"/>
          <a:lstStyle/>
          <a:p>
            <a:pPr algn="ctr"/>
            <a:r>
              <a:rPr lang="en-US" sz="2800" b="1" dirty="0" smtClean="0">
                <a:solidFill>
                  <a:schemeClr val="tx1"/>
                </a:solidFill>
                <a:latin typeface="Arial Narrow" pitchFamily="34" charset="0"/>
              </a:rPr>
              <a:t>DUT</a:t>
            </a:r>
            <a:endParaRPr lang="en-US" sz="2800" b="1" baseline="-25000" dirty="0">
              <a:solidFill>
                <a:schemeClr val="tx1"/>
              </a:solidFill>
              <a:latin typeface="Arial Narrow" pitchFamily="34" charset="0"/>
            </a:endParaRPr>
          </a:p>
        </p:txBody>
      </p:sp>
      <p:sp>
        <p:nvSpPr>
          <p:cNvPr id="35884" name="Oval 58"/>
          <p:cNvSpPr>
            <a:spLocks noChangeArrowheads="1"/>
          </p:cNvSpPr>
          <p:nvPr/>
        </p:nvSpPr>
        <p:spPr bwMode="auto">
          <a:xfrm>
            <a:off x="7471612" y="3440574"/>
            <a:ext cx="762000" cy="663575"/>
          </a:xfrm>
          <a:prstGeom prst="ellipse">
            <a:avLst/>
          </a:prstGeom>
          <a:solidFill>
            <a:schemeClr val="accent1"/>
          </a:solidFill>
          <a:ln w="9525" algn="ctr">
            <a:noFill/>
            <a:round/>
            <a:headEnd type="none" w="sm" len="sm"/>
            <a:tailEnd type="none" w="sm" len="sm"/>
          </a:ln>
        </p:spPr>
        <p:txBody>
          <a:bodyPr wrap="none" anchor="ctr"/>
          <a:lstStyle/>
          <a:p>
            <a:pPr algn="ctr"/>
            <a:r>
              <a:rPr lang="en-US" sz="2800" b="1" dirty="0" smtClean="0">
                <a:solidFill>
                  <a:schemeClr val="tx1"/>
                </a:solidFill>
                <a:latin typeface="Arial Narrow" pitchFamily="34" charset="0"/>
              </a:rPr>
              <a:t>DMM</a:t>
            </a:r>
            <a:endParaRPr lang="en-US" sz="2800" b="1" baseline="-25000" dirty="0">
              <a:solidFill>
                <a:schemeClr val="tx1"/>
              </a:solidFill>
              <a:latin typeface="Arial Narrow" pitchFamily="34" charset="0"/>
            </a:endParaRPr>
          </a:p>
        </p:txBody>
      </p:sp>
      <p:sp>
        <p:nvSpPr>
          <p:cNvPr id="35885" name="Rectangle 59"/>
          <p:cNvSpPr>
            <a:spLocks noChangeArrowheads="1"/>
          </p:cNvSpPr>
          <p:nvPr/>
        </p:nvSpPr>
        <p:spPr bwMode="auto">
          <a:xfrm>
            <a:off x="5999319" y="2300747"/>
            <a:ext cx="1433869" cy="342902"/>
          </a:xfrm>
          <a:prstGeom prst="rect">
            <a:avLst/>
          </a:prstGeom>
          <a:noFill/>
          <a:ln w="9525" algn="ctr">
            <a:noFill/>
            <a:prstDash val="dash"/>
            <a:miter lim="800000"/>
            <a:headEnd type="none" w="sm" len="sm"/>
            <a:tailEnd type="none" w="sm" len="sm"/>
          </a:ln>
        </p:spPr>
        <p:txBody>
          <a:bodyPr wrap="none" anchor="ctr"/>
          <a:lstStyle/>
          <a:p>
            <a:pPr algn="ctr"/>
            <a:r>
              <a:rPr lang="en-US" sz="1800" dirty="0">
                <a:solidFill>
                  <a:schemeClr val="tx1"/>
                </a:solidFill>
                <a:latin typeface="Arial Narrow" pitchFamily="34" charset="0"/>
              </a:rPr>
              <a:t>2-wire mode</a:t>
            </a:r>
          </a:p>
        </p:txBody>
      </p:sp>
      <p:grpSp>
        <p:nvGrpSpPr>
          <p:cNvPr id="5" name="Group 60"/>
          <p:cNvGrpSpPr>
            <a:grpSpLocks/>
          </p:cNvGrpSpPr>
          <p:nvPr/>
        </p:nvGrpSpPr>
        <p:grpSpPr bwMode="auto">
          <a:xfrm>
            <a:off x="6947737" y="2796049"/>
            <a:ext cx="76200" cy="457200"/>
            <a:chOff x="3120" y="2352"/>
            <a:chExt cx="48" cy="384"/>
          </a:xfrm>
        </p:grpSpPr>
        <p:sp>
          <p:nvSpPr>
            <p:cNvPr id="35906" name="Line 61"/>
            <p:cNvSpPr>
              <a:spLocks noChangeShapeType="1"/>
            </p:cNvSpPr>
            <p:nvPr/>
          </p:nvSpPr>
          <p:spPr bwMode="auto">
            <a:xfrm>
              <a:off x="3120" y="2352"/>
              <a:ext cx="0" cy="384"/>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907" name="Line 62"/>
            <p:cNvSpPr>
              <a:spLocks noChangeShapeType="1"/>
            </p:cNvSpPr>
            <p:nvPr/>
          </p:nvSpPr>
          <p:spPr bwMode="auto">
            <a:xfrm>
              <a:off x="3168" y="2448"/>
              <a:ext cx="0" cy="192"/>
            </a:xfrm>
            <a:prstGeom prst="line">
              <a:avLst/>
            </a:prstGeom>
            <a:noFill/>
            <a:ln w="9525">
              <a:solidFill>
                <a:schemeClr val="tx1"/>
              </a:solidFill>
              <a:round/>
              <a:headEnd type="none" w="sm" len="sm"/>
              <a:tailEnd type="none" w="sm" len="sm"/>
            </a:ln>
          </p:spPr>
          <p:txBody>
            <a:bodyPr wrap="none" anchor="ctr"/>
            <a:lstStyle/>
            <a:p>
              <a:endParaRPr lang="en-US"/>
            </a:p>
          </p:txBody>
        </p:sp>
      </p:grpSp>
      <p:sp>
        <p:nvSpPr>
          <p:cNvPr id="35887" name="Text Box 63"/>
          <p:cNvSpPr txBox="1">
            <a:spLocks noChangeArrowheads="1"/>
          </p:cNvSpPr>
          <p:nvPr/>
        </p:nvSpPr>
        <p:spPr bwMode="auto">
          <a:xfrm>
            <a:off x="6711200" y="3264362"/>
            <a:ext cx="722313" cy="338138"/>
          </a:xfrm>
          <a:prstGeom prst="rect">
            <a:avLst/>
          </a:prstGeom>
          <a:noFill/>
          <a:ln w="9525" algn="ctr">
            <a:noFill/>
            <a:miter lim="800000"/>
            <a:headEnd type="none" w="sm" len="sm"/>
            <a:tailEnd type="none" w="sm" len="sm"/>
          </a:ln>
        </p:spPr>
        <p:txBody>
          <a:bodyPr wrap="square">
            <a:spAutoFit/>
          </a:bodyPr>
          <a:lstStyle/>
          <a:p>
            <a:r>
              <a:rPr lang="en-US" sz="1600" b="1" dirty="0" smtClean="0">
                <a:solidFill>
                  <a:schemeClr val="tx1"/>
                </a:solidFill>
                <a:latin typeface="Arial Narrow" pitchFamily="34" charset="0"/>
              </a:rPr>
              <a:t>2.6 </a:t>
            </a:r>
            <a:r>
              <a:rPr lang="el-GR" sz="1600" b="1" dirty="0">
                <a:solidFill>
                  <a:schemeClr val="tx1"/>
                </a:solidFill>
                <a:latin typeface="Arial Narrow" pitchFamily="34" charset="0"/>
              </a:rPr>
              <a:t>μ</a:t>
            </a:r>
            <a:r>
              <a:rPr lang="en-US" sz="1600" b="1" dirty="0">
                <a:solidFill>
                  <a:schemeClr val="tx1"/>
                </a:solidFill>
                <a:latin typeface="Arial Narrow" pitchFamily="34" charset="0"/>
              </a:rPr>
              <a:t>V</a:t>
            </a:r>
            <a:endParaRPr lang="el-GR" sz="1600" b="1" dirty="0">
              <a:solidFill>
                <a:schemeClr val="tx1"/>
              </a:solidFill>
              <a:latin typeface="Arial Narrow" pitchFamily="34" charset="0"/>
            </a:endParaRPr>
          </a:p>
        </p:txBody>
      </p:sp>
      <p:sp>
        <p:nvSpPr>
          <p:cNvPr id="35888" name="Text Box 64"/>
          <p:cNvSpPr txBox="1">
            <a:spLocks noChangeArrowheads="1"/>
          </p:cNvSpPr>
          <p:nvPr/>
        </p:nvSpPr>
        <p:spPr bwMode="auto">
          <a:xfrm>
            <a:off x="5271337" y="3253249"/>
            <a:ext cx="244475" cy="244475"/>
          </a:xfrm>
          <a:prstGeom prst="rect">
            <a:avLst/>
          </a:prstGeom>
          <a:noFill/>
          <a:ln w="9525" algn="ctr">
            <a:noFill/>
            <a:miter lim="800000"/>
            <a:headEnd type="none" w="sm" len="sm"/>
            <a:tailEnd type="none" w="sm" len="sm"/>
          </a:ln>
        </p:spPr>
        <p:txBody>
          <a:bodyPr wrap="none">
            <a:spAutoFit/>
          </a:bodyPr>
          <a:lstStyle/>
          <a:p>
            <a:r>
              <a:rPr lang="en-US" sz="1000" b="1" dirty="0">
                <a:solidFill>
                  <a:schemeClr val="tx1"/>
                </a:solidFill>
                <a:latin typeface="Arial Narrow" pitchFamily="34" charset="0"/>
              </a:rPr>
              <a:t>+</a:t>
            </a:r>
            <a:endParaRPr lang="el-GR" sz="1000" b="1" dirty="0">
              <a:solidFill>
                <a:schemeClr val="tx1"/>
              </a:solidFill>
              <a:latin typeface="Arial Narrow" pitchFamily="34" charset="0"/>
            </a:endParaRPr>
          </a:p>
        </p:txBody>
      </p:sp>
      <p:sp>
        <p:nvSpPr>
          <p:cNvPr id="35889" name="Text Box 65"/>
          <p:cNvSpPr txBox="1">
            <a:spLocks noChangeArrowheads="1"/>
          </p:cNvSpPr>
          <p:nvPr/>
        </p:nvSpPr>
        <p:spPr bwMode="auto">
          <a:xfrm>
            <a:off x="7862137" y="3205624"/>
            <a:ext cx="244475" cy="244475"/>
          </a:xfrm>
          <a:prstGeom prst="rect">
            <a:avLst/>
          </a:prstGeom>
          <a:noFill/>
          <a:ln w="9525" algn="ctr">
            <a:noFill/>
            <a:miter lim="800000"/>
            <a:headEnd type="none" w="sm" len="sm"/>
            <a:tailEnd type="none" w="sm" len="sm"/>
          </a:ln>
        </p:spPr>
        <p:txBody>
          <a:bodyPr wrap="none">
            <a:spAutoFit/>
          </a:bodyPr>
          <a:lstStyle/>
          <a:p>
            <a:r>
              <a:rPr lang="en-US" sz="1000" b="1" dirty="0">
                <a:solidFill>
                  <a:schemeClr val="tx1"/>
                </a:solidFill>
                <a:latin typeface="Arial Narrow" pitchFamily="34" charset="0"/>
              </a:rPr>
              <a:t>+</a:t>
            </a:r>
            <a:endParaRPr lang="el-GR" sz="1000" b="1" dirty="0">
              <a:solidFill>
                <a:schemeClr val="tx1"/>
              </a:solidFill>
              <a:latin typeface="Arial Narrow" pitchFamily="34" charset="0"/>
            </a:endParaRPr>
          </a:p>
        </p:txBody>
      </p:sp>
      <p:sp>
        <p:nvSpPr>
          <p:cNvPr id="35890" name="Text Box 66"/>
          <p:cNvSpPr txBox="1">
            <a:spLocks noChangeArrowheads="1"/>
          </p:cNvSpPr>
          <p:nvPr/>
        </p:nvSpPr>
        <p:spPr bwMode="auto">
          <a:xfrm>
            <a:off x="5271337" y="4091450"/>
            <a:ext cx="219075" cy="244475"/>
          </a:xfrm>
          <a:prstGeom prst="rect">
            <a:avLst/>
          </a:prstGeom>
          <a:noFill/>
          <a:ln w="9525" algn="ctr">
            <a:noFill/>
            <a:miter lim="800000"/>
            <a:headEnd type="none" w="sm" len="sm"/>
            <a:tailEnd type="none" w="sm" len="sm"/>
          </a:ln>
        </p:spPr>
        <p:txBody>
          <a:bodyPr wrap="none">
            <a:spAutoFit/>
          </a:bodyPr>
          <a:lstStyle/>
          <a:p>
            <a:r>
              <a:rPr lang="en-US" sz="1000" b="1" dirty="0">
                <a:solidFill>
                  <a:schemeClr val="tx1"/>
                </a:solidFill>
                <a:latin typeface="Arial Narrow" pitchFamily="34" charset="0"/>
              </a:rPr>
              <a:t>-</a:t>
            </a:r>
            <a:endParaRPr lang="el-GR" sz="1000" b="1" dirty="0">
              <a:solidFill>
                <a:schemeClr val="tx1"/>
              </a:solidFill>
              <a:latin typeface="Arial Narrow" pitchFamily="34" charset="0"/>
            </a:endParaRPr>
          </a:p>
        </p:txBody>
      </p:sp>
      <p:sp>
        <p:nvSpPr>
          <p:cNvPr id="35891" name="Text Box 67"/>
          <p:cNvSpPr txBox="1">
            <a:spLocks noChangeArrowheads="1"/>
          </p:cNvSpPr>
          <p:nvPr/>
        </p:nvSpPr>
        <p:spPr bwMode="auto">
          <a:xfrm>
            <a:off x="7862137" y="4015250"/>
            <a:ext cx="219075" cy="244475"/>
          </a:xfrm>
          <a:prstGeom prst="rect">
            <a:avLst/>
          </a:prstGeom>
          <a:noFill/>
          <a:ln w="9525" algn="ctr">
            <a:noFill/>
            <a:miter lim="800000"/>
            <a:headEnd type="none" w="sm" len="sm"/>
            <a:tailEnd type="none" w="sm" len="sm"/>
          </a:ln>
        </p:spPr>
        <p:txBody>
          <a:bodyPr wrap="none">
            <a:spAutoFit/>
          </a:bodyPr>
          <a:lstStyle/>
          <a:p>
            <a:r>
              <a:rPr lang="en-US" sz="1000" b="1">
                <a:latin typeface="Arial Narrow" pitchFamily="34" charset="0"/>
              </a:rPr>
              <a:t>-</a:t>
            </a:r>
            <a:endParaRPr lang="el-GR" sz="1000" b="1">
              <a:latin typeface="Arial Narrow" pitchFamily="34" charset="0"/>
            </a:endParaRPr>
          </a:p>
        </p:txBody>
      </p:sp>
      <p:sp>
        <p:nvSpPr>
          <p:cNvPr id="35892" name="Line 68"/>
          <p:cNvSpPr>
            <a:spLocks noChangeShapeType="1"/>
          </p:cNvSpPr>
          <p:nvPr/>
        </p:nvSpPr>
        <p:spPr bwMode="auto">
          <a:xfrm>
            <a:off x="7027112" y="3030999"/>
            <a:ext cx="838200" cy="0"/>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893" name="Line 69"/>
          <p:cNvSpPr>
            <a:spLocks noChangeShapeType="1"/>
          </p:cNvSpPr>
          <p:nvPr/>
        </p:nvSpPr>
        <p:spPr bwMode="auto">
          <a:xfrm flipV="1">
            <a:off x="6693737" y="3030999"/>
            <a:ext cx="247650" cy="0"/>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894" name="Line 70"/>
          <p:cNvSpPr>
            <a:spLocks noChangeShapeType="1"/>
          </p:cNvSpPr>
          <p:nvPr/>
        </p:nvSpPr>
        <p:spPr bwMode="auto">
          <a:xfrm>
            <a:off x="5522162" y="4596275"/>
            <a:ext cx="660400" cy="0"/>
          </a:xfrm>
          <a:prstGeom prst="line">
            <a:avLst/>
          </a:prstGeom>
          <a:noFill/>
          <a:ln w="9525">
            <a:solidFill>
              <a:schemeClr val="tx1"/>
            </a:solidFill>
            <a:round/>
            <a:headEnd type="none" w="sm" len="sm"/>
            <a:tailEnd type="none" w="sm" len="sm"/>
          </a:ln>
        </p:spPr>
        <p:txBody>
          <a:bodyPr wrap="none" anchor="ctr"/>
          <a:lstStyle/>
          <a:p>
            <a:endParaRPr lang="en-US"/>
          </a:p>
        </p:txBody>
      </p:sp>
      <p:grpSp>
        <p:nvGrpSpPr>
          <p:cNvPr id="6" name="Group 71"/>
          <p:cNvGrpSpPr>
            <a:grpSpLocks/>
          </p:cNvGrpSpPr>
          <p:nvPr/>
        </p:nvGrpSpPr>
        <p:grpSpPr bwMode="auto">
          <a:xfrm>
            <a:off x="6185737" y="4542300"/>
            <a:ext cx="511175" cy="101600"/>
            <a:chOff x="1198" y="1892"/>
            <a:chExt cx="322" cy="64"/>
          </a:xfrm>
        </p:grpSpPr>
        <p:sp>
          <p:nvSpPr>
            <p:cNvPr id="35903" name="Oval 72"/>
            <p:cNvSpPr>
              <a:spLocks noChangeArrowheads="1"/>
            </p:cNvSpPr>
            <p:nvPr/>
          </p:nvSpPr>
          <p:spPr bwMode="auto">
            <a:xfrm>
              <a:off x="1198" y="1896"/>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p>
          </p:txBody>
        </p:sp>
        <p:sp>
          <p:nvSpPr>
            <p:cNvPr id="35904" name="Line 73"/>
            <p:cNvSpPr>
              <a:spLocks noChangeShapeType="1"/>
            </p:cNvSpPr>
            <p:nvPr/>
          </p:nvSpPr>
          <p:spPr bwMode="auto">
            <a:xfrm flipV="1">
              <a:off x="1244" y="1892"/>
              <a:ext cx="246" cy="12"/>
            </a:xfrm>
            <a:prstGeom prst="line">
              <a:avLst/>
            </a:prstGeom>
            <a:noFill/>
            <a:ln w="9525">
              <a:solidFill>
                <a:schemeClr val="tx1"/>
              </a:solidFill>
              <a:round/>
              <a:headEnd type="none" w="sm" len="sm"/>
              <a:tailEnd type="triangle" w="sm" len="sm"/>
            </a:ln>
          </p:spPr>
          <p:txBody>
            <a:bodyPr wrap="none" anchor="ctr"/>
            <a:lstStyle/>
            <a:p>
              <a:endParaRPr lang="en-US"/>
            </a:p>
          </p:txBody>
        </p:sp>
        <p:sp>
          <p:nvSpPr>
            <p:cNvPr id="35905" name="Oval 74"/>
            <p:cNvSpPr>
              <a:spLocks noChangeArrowheads="1"/>
            </p:cNvSpPr>
            <p:nvPr/>
          </p:nvSpPr>
          <p:spPr bwMode="auto">
            <a:xfrm>
              <a:off x="1464" y="1900"/>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p>
          </p:txBody>
        </p:sp>
      </p:grpSp>
      <p:sp>
        <p:nvSpPr>
          <p:cNvPr id="35896" name="Line 75"/>
          <p:cNvSpPr>
            <a:spLocks noChangeShapeType="1"/>
          </p:cNvSpPr>
          <p:nvPr/>
        </p:nvSpPr>
        <p:spPr bwMode="auto">
          <a:xfrm>
            <a:off x="7036637" y="4593100"/>
            <a:ext cx="838200" cy="0"/>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897" name="Line 76"/>
          <p:cNvSpPr>
            <a:spLocks noChangeShapeType="1"/>
          </p:cNvSpPr>
          <p:nvPr/>
        </p:nvSpPr>
        <p:spPr bwMode="auto">
          <a:xfrm flipV="1">
            <a:off x="6703262" y="4593100"/>
            <a:ext cx="247650" cy="0"/>
          </a:xfrm>
          <a:prstGeom prst="line">
            <a:avLst/>
          </a:prstGeom>
          <a:noFill/>
          <a:ln w="9525">
            <a:solidFill>
              <a:schemeClr val="tx1"/>
            </a:solidFill>
            <a:round/>
            <a:headEnd type="none" w="sm" len="sm"/>
            <a:tailEnd type="none" w="sm" len="sm"/>
          </a:ln>
        </p:spPr>
        <p:txBody>
          <a:bodyPr wrap="none" anchor="ctr"/>
          <a:lstStyle/>
          <a:p>
            <a:endParaRPr lang="en-US"/>
          </a:p>
        </p:txBody>
      </p:sp>
      <p:grpSp>
        <p:nvGrpSpPr>
          <p:cNvPr id="7" name="Group 77"/>
          <p:cNvGrpSpPr>
            <a:grpSpLocks/>
          </p:cNvGrpSpPr>
          <p:nvPr/>
        </p:nvGrpSpPr>
        <p:grpSpPr bwMode="auto">
          <a:xfrm>
            <a:off x="6957262" y="4377200"/>
            <a:ext cx="76200" cy="457200"/>
            <a:chOff x="3120" y="2352"/>
            <a:chExt cx="48" cy="384"/>
          </a:xfrm>
        </p:grpSpPr>
        <p:sp>
          <p:nvSpPr>
            <p:cNvPr id="35901" name="Line 78"/>
            <p:cNvSpPr>
              <a:spLocks noChangeShapeType="1"/>
            </p:cNvSpPr>
            <p:nvPr/>
          </p:nvSpPr>
          <p:spPr bwMode="auto">
            <a:xfrm>
              <a:off x="3120" y="2352"/>
              <a:ext cx="0" cy="384"/>
            </a:xfrm>
            <a:prstGeom prst="line">
              <a:avLst/>
            </a:prstGeom>
            <a:noFill/>
            <a:ln w="9525">
              <a:solidFill>
                <a:schemeClr val="tx1"/>
              </a:solidFill>
              <a:round/>
              <a:headEnd type="none" w="sm" len="sm"/>
              <a:tailEnd type="none" w="sm" len="sm"/>
            </a:ln>
          </p:spPr>
          <p:txBody>
            <a:bodyPr wrap="none" anchor="ctr"/>
            <a:lstStyle/>
            <a:p>
              <a:endParaRPr lang="en-US"/>
            </a:p>
          </p:txBody>
        </p:sp>
        <p:sp>
          <p:nvSpPr>
            <p:cNvPr id="35902" name="Line 79"/>
            <p:cNvSpPr>
              <a:spLocks noChangeShapeType="1"/>
            </p:cNvSpPr>
            <p:nvPr/>
          </p:nvSpPr>
          <p:spPr bwMode="auto">
            <a:xfrm>
              <a:off x="3168" y="2448"/>
              <a:ext cx="0" cy="192"/>
            </a:xfrm>
            <a:prstGeom prst="line">
              <a:avLst/>
            </a:prstGeom>
            <a:noFill/>
            <a:ln w="9525">
              <a:solidFill>
                <a:schemeClr val="tx1"/>
              </a:solidFill>
              <a:round/>
              <a:headEnd type="none" w="sm" len="sm"/>
              <a:tailEnd type="none" w="sm" len="sm"/>
            </a:ln>
          </p:spPr>
          <p:txBody>
            <a:bodyPr wrap="none" anchor="ctr"/>
            <a:lstStyle/>
            <a:p>
              <a:endParaRPr lang="en-US"/>
            </a:p>
          </p:txBody>
        </p:sp>
      </p:grpSp>
      <p:sp>
        <p:nvSpPr>
          <p:cNvPr id="35899" name="Text Box 80"/>
          <p:cNvSpPr txBox="1">
            <a:spLocks noChangeArrowheads="1"/>
          </p:cNvSpPr>
          <p:nvPr/>
        </p:nvSpPr>
        <p:spPr bwMode="auto">
          <a:xfrm>
            <a:off x="6725487" y="4070812"/>
            <a:ext cx="825500" cy="338138"/>
          </a:xfrm>
          <a:prstGeom prst="rect">
            <a:avLst/>
          </a:prstGeom>
          <a:noFill/>
          <a:ln w="9525" algn="ctr">
            <a:noFill/>
            <a:miter lim="800000"/>
            <a:headEnd type="none" w="sm" len="sm"/>
            <a:tailEnd type="none" w="sm" len="sm"/>
          </a:ln>
        </p:spPr>
        <p:txBody>
          <a:bodyPr wrap="square">
            <a:spAutoFit/>
          </a:bodyPr>
          <a:lstStyle/>
          <a:p>
            <a:r>
              <a:rPr lang="en-US" sz="1600" b="1" dirty="0" smtClean="0">
                <a:solidFill>
                  <a:schemeClr val="tx1"/>
                </a:solidFill>
                <a:latin typeface="Arial Narrow" pitchFamily="34" charset="0"/>
              </a:rPr>
              <a:t>2.4 </a:t>
            </a:r>
            <a:r>
              <a:rPr lang="el-GR" sz="1600" b="1" dirty="0">
                <a:solidFill>
                  <a:schemeClr val="tx1"/>
                </a:solidFill>
                <a:latin typeface="Arial Narrow" pitchFamily="34" charset="0"/>
              </a:rPr>
              <a:t>μ</a:t>
            </a:r>
            <a:r>
              <a:rPr lang="en-US" sz="1600" b="1" dirty="0">
                <a:solidFill>
                  <a:schemeClr val="tx1"/>
                </a:solidFill>
                <a:latin typeface="Arial Narrow" pitchFamily="34" charset="0"/>
              </a:rPr>
              <a:t>V</a:t>
            </a:r>
            <a:endParaRPr lang="el-GR" sz="1600" b="1" dirty="0">
              <a:solidFill>
                <a:schemeClr val="tx1"/>
              </a:solidFill>
              <a:latin typeface="Arial Narrow" pitchFamily="34" charset="0"/>
            </a:endParaRPr>
          </a:p>
        </p:txBody>
      </p:sp>
      <p:sp>
        <p:nvSpPr>
          <p:cNvPr id="35878" name="Text Box 82"/>
          <p:cNvSpPr txBox="1">
            <a:spLocks noChangeArrowheads="1"/>
          </p:cNvSpPr>
          <p:nvPr/>
        </p:nvSpPr>
        <p:spPr bwMode="auto">
          <a:xfrm>
            <a:off x="5110491" y="5042362"/>
            <a:ext cx="3400425" cy="1169988"/>
          </a:xfrm>
          <a:prstGeom prst="rect">
            <a:avLst/>
          </a:prstGeom>
          <a:noFill/>
          <a:ln w="9525" algn="ctr">
            <a:noFill/>
            <a:miter lim="800000"/>
            <a:headEnd type="none" w="sm" len="sm"/>
            <a:tailEnd type="none" w="sm" len="sm"/>
          </a:ln>
        </p:spPr>
        <p:txBody>
          <a:bodyPr wrap="none">
            <a:spAutoFit/>
          </a:bodyPr>
          <a:lstStyle/>
          <a:p>
            <a:pPr algn="ctr"/>
            <a:r>
              <a:rPr lang="en-US" sz="1800" dirty="0" smtClean="0">
                <a:solidFill>
                  <a:schemeClr val="tx1"/>
                </a:solidFill>
                <a:latin typeface="Arial Narrow" pitchFamily="34" charset="0"/>
              </a:rPr>
              <a:t>DUT = 5 µV,</a:t>
            </a:r>
          </a:p>
          <a:p>
            <a:pPr algn="ctr"/>
            <a:r>
              <a:rPr lang="en-US" sz="1800" dirty="0" smtClean="0">
                <a:solidFill>
                  <a:schemeClr val="tx1"/>
                </a:solidFill>
                <a:latin typeface="Arial Narrow" pitchFamily="34" charset="0"/>
              </a:rPr>
              <a:t>Switch thermal </a:t>
            </a:r>
            <a:r>
              <a:rPr lang="en-US" sz="1800" dirty="0" err="1" smtClean="0">
                <a:solidFill>
                  <a:schemeClr val="tx1"/>
                </a:solidFill>
                <a:latin typeface="Arial Narrow" pitchFamily="34" charset="0"/>
              </a:rPr>
              <a:t>emf</a:t>
            </a:r>
            <a:r>
              <a:rPr lang="en-US" sz="1800" dirty="0" smtClean="0">
                <a:solidFill>
                  <a:schemeClr val="tx1"/>
                </a:solidFill>
                <a:latin typeface="Arial Narrow" pitchFamily="34" charset="0"/>
              </a:rPr>
              <a:t> = ± (2.6 -2.4 µV)</a:t>
            </a:r>
            <a:endParaRPr lang="en-US" sz="1600" dirty="0">
              <a:solidFill>
                <a:schemeClr val="tx1"/>
              </a:solidFill>
              <a:latin typeface="Arial Narrow" pitchFamily="34" charset="0"/>
            </a:endParaRPr>
          </a:p>
          <a:p>
            <a:pPr algn="ctr"/>
            <a:r>
              <a:rPr lang="en-US" sz="1600" dirty="0" smtClean="0">
                <a:solidFill>
                  <a:schemeClr val="tx1"/>
                </a:solidFill>
                <a:latin typeface="Arial Narrow" pitchFamily="34" charset="0"/>
              </a:rPr>
              <a:t>DMM measures between 4.8 and 5.2 µV</a:t>
            </a:r>
            <a:endParaRPr lang="en-US" sz="1600" dirty="0">
              <a:solidFill>
                <a:schemeClr val="tx1"/>
              </a:solidFill>
              <a:latin typeface="Arial Narrow" pitchFamily="34" charset="0"/>
            </a:endParaRPr>
          </a:p>
          <a:p>
            <a:pPr algn="ctr"/>
            <a:r>
              <a:rPr lang="en-US" sz="1800" dirty="0">
                <a:solidFill>
                  <a:schemeClr val="tx1"/>
                </a:solidFill>
                <a:latin typeface="Arial Narrow" pitchFamily="34" charset="0"/>
              </a:rPr>
              <a:t>Measurement error = </a:t>
            </a:r>
            <a:r>
              <a:rPr lang="en-US" sz="1800" dirty="0" smtClean="0">
                <a:solidFill>
                  <a:schemeClr val="tx1"/>
                </a:solidFill>
                <a:latin typeface="Arial Narrow" pitchFamily="34" charset="0"/>
              </a:rPr>
              <a:t>4%</a:t>
            </a:r>
            <a:endParaRPr lang="el-GR" sz="1800" dirty="0">
              <a:solidFill>
                <a:schemeClr val="tx1"/>
              </a:solidFill>
              <a:latin typeface="Arial Narrow" pitchFamily="34" charset="0"/>
            </a:endParaRPr>
          </a:p>
        </p:txBody>
      </p:sp>
    </p:spTree>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0"/>
            <a:ext cx="7772400" cy="1143000"/>
          </a:xfrm>
        </p:spPr>
        <p:txBody>
          <a:bodyPr/>
          <a:lstStyle/>
          <a:p>
            <a:pPr eaLnBrk="1" hangingPunct="1"/>
            <a:r>
              <a:rPr lang="en-US" b="1" dirty="0" smtClean="0"/>
              <a:t>Switching Low Currents (&lt; 10 </a:t>
            </a:r>
            <a:r>
              <a:rPr lang="el-GR" b="1" dirty="0" smtClean="0"/>
              <a:t>μ</a:t>
            </a:r>
            <a:r>
              <a:rPr lang="en-US" b="1" dirty="0" smtClean="0"/>
              <a:t>A)</a:t>
            </a:r>
            <a:endParaRPr lang="el-GR" b="1" dirty="0" smtClean="0">
              <a:solidFill>
                <a:schemeClr val="tx1"/>
              </a:solidFill>
            </a:endParaRPr>
          </a:p>
        </p:txBody>
      </p:sp>
      <p:sp>
        <p:nvSpPr>
          <p:cNvPr id="41987" name="Rectangle 3"/>
          <p:cNvSpPr>
            <a:spLocks noGrp="1" noChangeArrowheads="1"/>
          </p:cNvSpPr>
          <p:nvPr>
            <p:ph sz="half" idx="1"/>
          </p:nvPr>
        </p:nvSpPr>
        <p:spPr>
          <a:xfrm>
            <a:off x="647700" y="864931"/>
            <a:ext cx="3810000" cy="581025"/>
          </a:xfrm>
        </p:spPr>
        <p:txBody>
          <a:bodyPr>
            <a:normAutofit/>
          </a:bodyPr>
          <a:lstStyle/>
          <a:p>
            <a:pPr eaLnBrk="1" hangingPunct="1"/>
            <a:r>
              <a:rPr lang="en-US" dirty="0" smtClean="0"/>
              <a:t>Leakage Currents</a:t>
            </a:r>
          </a:p>
        </p:txBody>
      </p:sp>
      <p:sp>
        <p:nvSpPr>
          <p:cNvPr id="41988" name="Rectangle 4"/>
          <p:cNvSpPr>
            <a:spLocks noGrp="1" noChangeArrowheads="1"/>
          </p:cNvSpPr>
          <p:nvPr>
            <p:ph sz="half" idx="2"/>
          </p:nvPr>
        </p:nvSpPr>
        <p:spPr>
          <a:xfrm>
            <a:off x="0" y="1437661"/>
            <a:ext cx="4181475" cy="2409825"/>
          </a:xfrm>
        </p:spPr>
        <p:txBody>
          <a:bodyPr>
            <a:normAutofit/>
          </a:bodyPr>
          <a:lstStyle/>
          <a:p>
            <a:pPr eaLnBrk="1" hangingPunct="1">
              <a:buNone/>
            </a:pPr>
            <a:r>
              <a:rPr lang="en-US" sz="2400" dirty="0" smtClean="0"/>
              <a:t>Can leak to:</a:t>
            </a:r>
          </a:p>
          <a:p>
            <a:pPr eaLnBrk="1" hangingPunct="1"/>
            <a:r>
              <a:rPr lang="en-US" sz="2400" dirty="0" smtClean="0"/>
              <a:t>Leakage to ground</a:t>
            </a:r>
          </a:p>
          <a:p>
            <a:pPr eaLnBrk="1" hangingPunct="1"/>
            <a:r>
              <a:rPr lang="en-US" sz="2400" dirty="0" smtClean="0"/>
              <a:t>Channel-to-channel leakage</a:t>
            </a:r>
          </a:p>
          <a:p>
            <a:pPr eaLnBrk="1" hangingPunct="1"/>
            <a:endParaRPr lang="en-US" sz="2400" dirty="0" smtClean="0"/>
          </a:p>
        </p:txBody>
      </p:sp>
      <p:grpSp>
        <p:nvGrpSpPr>
          <p:cNvPr id="2" name="Group 5"/>
          <p:cNvGrpSpPr>
            <a:grpSpLocks/>
          </p:cNvGrpSpPr>
          <p:nvPr/>
        </p:nvGrpSpPr>
        <p:grpSpPr bwMode="auto">
          <a:xfrm>
            <a:off x="3937957" y="2325022"/>
            <a:ext cx="382588" cy="463550"/>
            <a:chOff x="518" y="1722"/>
            <a:chExt cx="241" cy="292"/>
          </a:xfrm>
        </p:grpSpPr>
        <p:sp>
          <p:nvSpPr>
            <p:cNvPr id="42288" name="Oval 6"/>
            <p:cNvSpPr>
              <a:spLocks noChangeArrowheads="1"/>
            </p:cNvSpPr>
            <p:nvPr/>
          </p:nvSpPr>
          <p:spPr bwMode="auto">
            <a:xfrm>
              <a:off x="518" y="1722"/>
              <a:ext cx="241" cy="292"/>
            </a:xfrm>
            <a:prstGeom prst="ellipse">
              <a:avLst/>
            </a:prstGeom>
            <a:solidFill>
              <a:srgbClr val="BBE0E3"/>
            </a:solidFill>
            <a:ln w="0">
              <a:solidFill>
                <a:srgbClr val="000000"/>
              </a:solidFill>
              <a:round/>
              <a:headEnd/>
              <a:tailEnd/>
            </a:ln>
          </p:spPr>
          <p:txBody>
            <a:bodyPr/>
            <a:lstStyle/>
            <a:p>
              <a:endParaRPr lang="en-US">
                <a:solidFill>
                  <a:schemeClr val="tx1"/>
                </a:solidFill>
              </a:endParaRPr>
            </a:p>
          </p:txBody>
        </p:sp>
        <p:sp>
          <p:nvSpPr>
            <p:cNvPr id="42289" name="Oval 7"/>
            <p:cNvSpPr>
              <a:spLocks noChangeArrowheads="1"/>
            </p:cNvSpPr>
            <p:nvPr/>
          </p:nvSpPr>
          <p:spPr bwMode="auto">
            <a:xfrm>
              <a:off x="518" y="1722"/>
              <a:ext cx="241" cy="292"/>
            </a:xfrm>
            <a:prstGeom prst="ellipse">
              <a:avLst/>
            </a:prstGeom>
            <a:noFill/>
            <a:ln w="7938" cap="rnd">
              <a:solidFill>
                <a:srgbClr val="000000"/>
              </a:solidFill>
              <a:round/>
              <a:headEnd/>
              <a:tailEnd/>
            </a:ln>
          </p:spPr>
          <p:txBody>
            <a:bodyPr/>
            <a:lstStyle/>
            <a:p>
              <a:endParaRPr lang="en-US">
                <a:solidFill>
                  <a:schemeClr val="tx1"/>
                </a:solidFill>
              </a:endParaRPr>
            </a:p>
          </p:txBody>
        </p:sp>
      </p:grpSp>
      <p:sp>
        <p:nvSpPr>
          <p:cNvPr id="41990" name="Rectangle 8"/>
          <p:cNvSpPr>
            <a:spLocks noChangeArrowheads="1"/>
          </p:cNvSpPr>
          <p:nvPr/>
        </p:nvSpPr>
        <p:spPr bwMode="auto">
          <a:xfrm>
            <a:off x="4050670" y="2474247"/>
            <a:ext cx="110608" cy="200055"/>
          </a:xfrm>
          <a:prstGeom prst="rect">
            <a:avLst/>
          </a:prstGeom>
          <a:noFill/>
          <a:ln w="9525">
            <a:noFill/>
            <a:miter lim="800000"/>
            <a:headEnd/>
            <a:tailEnd/>
          </a:ln>
        </p:spPr>
        <p:txBody>
          <a:bodyPr wrap="none" lIns="0" tIns="0" rIns="0" bIns="0">
            <a:spAutoFit/>
          </a:bodyPr>
          <a:lstStyle/>
          <a:p>
            <a:r>
              <a:rPr lang="en-US" sz="1300">
                <a:solidFill>
                  <a:schemeClr val="tx1"/>
                </a:solidFill>
                <a:latin typeface="Arial" pitchFamily="34" charset="0"/>
              </a:rPr>
              <a:t>V</a:t>
            </a:r>
            <a:endParaRPr lang="en-US">
              <a:solidFill>
                <a:schemeClr val="tx1"/>
              </a:solidFill>
            </a:endParaRPr>
          </a:p>
        </p:txBody>
      </p:sp>
      <p:sp>
        <p:nvSpPr>
          <p:cNvPr id="41991" name="Rectangle 9"/>
          <p:cNvSpPr>
            <a:spLocks noChangeArrowheads="1"/>
          </p:cNvSpPr>
          <p:nvPr/>
        </p:nvSpPr>
        <p:spPr bwMode="auto">
          <a:xfrm>
            <a:off x="4157032" y="2561560"/>
            <a:ext cx="57708" cy="123111"/>
          </a:xfrm>
          <a:prstGeom prst="rect">
            <a:avLst/>
          </a:prstGeom>
          <a:noFill/>
          <a:ln w="9525">
            <a:noFill/>
            <a:miter lim="800000"/>
            <a:headEnd/>
            <a:tailEnd/>
          </a:ln>
        </p:spPr>
        <p:txBody>
          <a:bodyPr wrap="none" lIns="0" tIns="0" rIns="0" bIns="0">
            <a:spAutoFit/>
          </a:bodyPr>
          <a:lstStyle/>
          <a:p>
            <a:r>
              <a:rPr lang="en-US" sz="800">
                <a:solidFill>
                  <a:schemeClr val="tx1"/>
                </a:solidFill>
                <a:latin typeface="Arial" pitchFamily="34" charset="0"/>
              </a:rPr>
              <a:t>s</a:t>
            </a:r>
            <a:endParaRPr lang="en-US">
              <a:solidFill>
                <a:schemeClr val="tx1"/>
              </a:solidFill>
            </a:endParaRPr>
          </a:p>
        </p:txBody>
      </p:sp>
      <p:sp>
        <p:nvSpPr>
          <p:cNvPr id="41992" name="Line 10"/>
          <p:cNvSpPr>
            <a:spLocks noChangeShapeType="1"/>
          </p:cNvSpPr>
          <p:nvPr/>
        </p:nvSpPr>
        <p:spPr bwMode="auto">
          <a:xfrm>
            <a:off x="5250820" y="1696372"/>
            <a:ext cx="0" cy="566738"/>
          </a:xfrm>
          <a:prstGeom prst="line">
            <a:avLst/>
          </a:prstGeom>
          <a:noFill/>
          <a:ln w="7938">
            <a:solidFill>
              <a:srgbClr val="000000"/>
            </a:solidFill>
            <a:round/>
            <a:headEnd/>
            <a:tailEnd/>
          </a:ln>
        </p:spPr>
        <p:txBody>
          <a:bodyPr/>
          <a:lstStyle/>
          <a:p>
            <a:endParaRPr lang="en-US">
              <a:solidFill>
                <a:schemeClr val="tx1"/>
              </a:solidFill>
            </a:endParaRPr>
          </a:p>
        </p:txBody>
      </p:sp>
      <p:grpSp>
        <p:nvGrpSpPr>
          <p:cNvPr id="3" name="Group 11"/>
          <p:cNvGrpSpPr>
            <a:grpSpLocks/>
          </p:cNvGrpSpPr>
          <p:nvPr/>
        </p:nvGrpSpPr>
        <p:grpSpPr bwMode="auto">
          <a:xfrm>
            <a:off x="5247645" y="2256760"/>
            <a:ext cx="149225" cy="576262"/>
            <a:chOff x="977" y="1691"/>
            <a:chExt cx="94" cy="363"/>
          </a:xfrm>
        </p:grpSpPr>
        <p:grpSp>
          <p:nvGrpSpPr>
            <p:cNvPr id="4" name="Group 12"/>
            <p:cNvGrpSpPr>
              <a:grpSpLocks/>
            </p:cNvGrpSpPr>
            <p:nvPr/>
          </p:nvGrpSpPr>
          <p:grpSpPr bwMode="auto">
            <a:xfrm>
              <a:off x="977" y="1691"/>
              <a:ext cx="94" cy="92"/>
              <a:chOff x="977" y="1691"/>
              <a:chExt cx="94" cy="92"/>
            </a:xfrm>
          </p:grpSpPr>
          <p:sp>
            <p:nvSpPr>
              <p:cNvPr id="42286" name="Line 13"/>
              <p:cNvSpPr>
                <a:spLocks noChangeShapeType="1"/>
              </p:cNvSpPr>
              <p:nvPr/>
            </p:nvSpPr>
            <p:spPr bwMode="auto">
              <a:xfrm>
                <a:off x="977" y="1691"/>
                <a:ext cx="94" cy="47"/>
              </a:xfrm>
              <a:prstGeom prst="line">
                <a:avLst/>
              </a:prstGeom>
              <a:noFill/>
              <a:ln w="7938">
                <a:solidFill>
                  <a:srgbClr val="000000"/>
                </a:solidFill>
                <a:round/>
                <a:headEnd/>
                <a:tailEnd/>
              </a:ln>
            </p:spPr>
            <p:txBody>
              <a:bodyPr/>
              <a:lstStyle/>
              <a:p>
                <a:endParaRPr lang="en-US">
                  <a:solidFill>
                    <a:schemeClr val="tx1"/>
                  </a:solidFill>
                </a:endParaRPr>
              </a:p>
            </p:txBody>
          </p:sp>
          <p:sp>
            <p:nvSpPr>
              <p:cNvPr id="42287" name="Line 14"/>
              <p:cNvSpPr>
                <a:spLocks noChangeShapeType="1"/>
              </p:cNvSpPr>
              <p:nvPr/>
            </p:nvSpPr>
            <p:spPr bwMode="auto">
              <a:xfrm flipV="1">
                <a:off x="977" y="1736"/>
                <a:ext cx="94" cy="47"/>
              </a:xfrm>
              <a:prstGeom prst="line">
                <a:avLst/>
              </a:prstGeom>
              <a:noFill/>
              <a:ln w="7938">
                <a:solidFill>
                  <a:srgbClr val="000000"/>
                </a:solidFill>
                <a:round/>
                <a:headEnd/>
                <a:tailEnd/>
              </a:ln>
            </p:spPr>
            <p:txBody>
              <a:bodyPr/>
              <a:lstStyle/>
              <a:p>
                <a:endParaRPr lang="en-US">
                  <a:solidFill>
                    <a:schemeClr val="tx1"/>
                  </a:solidFill>
                </a:endParaRPr>
              </a:p>
            </p:txBody>
          </p:sp>
        </p:grpSp>
        <p:grpSp>
          <p:nvGrpSpPr>
            <p:cNvPr id="5" name="Group 15"/>
            <p:cNvGrpSpPr>
              <a:grpSpLocks/>
            </p:cNvGrpSpPr>
            <p:nvPr/>
          </p:nvGrpSpPr>
          <p:grpSpPr bwMode="auto">
            <a:xfrm>
              <a:off x="977" y="1781"/>
              <a:ext cx="93" cy="92"/>
              <a:chOff x="977" y="1781"/>
              <a:chExt cx="93" cy="92"/>
            </a:xfrm>
          </p:grpSpPr>
          <p:sp>
            <p:nvSpPr>
              <p:cNvPr id="42284" name="Line 16"/>
              <p:cNvSpPr>
                <a:spLocks noChangeShapeType="1"/>
              </p:cNvSpPr>
              <p:nvPr/>
            </p:nvSpPr>
            <p:spPr bwMode="auto">
              <a:xfrm>
                <a:off x="977" y="1781"/>
                <a:ext cx="93" cy="47"/>
              </a:xfrm>
              <a:prstGeom prst="line">
                <a:avLst/>
              </a:prstGeom>
              <a:noFill/>
              <a:ln w="7938">
                <a:solidFill>
                  <a:srgbClr val="000000"/>
                </a:solidFill>
                <a:round/>
                <a:headEnd/>
                <a:tailEnd/>
              </a:ln>
            </p:spPr>
            <p:txBody>
              <a:bodyPr/>
              <a:lstStyle/>
              <a:p>
                <a:endParaRPr lang="en-US">
                  <a:solidFill>
                    <a:schemeClr val="tx1"/>
                  </a:solidFill>
                </a:endParaRPr>
              </a:p>
            </p:txBody>
          </p:sp>
          <p:sp>
            <p:nvSpPr>
              <p:cNvPr id="42285" name="Line 17"/>
              <p:cNvSpPr>
                <a:spLocks noChangeShapeType="1"/>
              </p:cNvSpPr>
              <p:nvPr/>
            </p:nvSpPr>
            <p:spPr bwMode="auto">
              <a:xfrm flipV="1">
                <a:off x="977" y="1826"/>
                <a:ext cx="93" cy="47"/>
              </a:xfrm>
              <a:prstGeom prst="line">
                <a:avLst/>
              </a:prstGeom>
              <a:noFill/>
              <a:ln w="7938">
                <a:solidFill>
                  <a:srgbClr val="000000"/>
                </a:solidFill>
                <a:round/>
                <a:headEnd/>
                <a:tailEnd/>
              </a:ln>
            </p:spPr>
            <p:txBody>
              <a:bodyPr/>
              <a:lstStyle/>
              <a:p>
                <a:endParaRPr lang="en-US">
                  <a:solidFill>
                    <a:schemeClr val="tx1"/>
                  </a:solidFill>
                </a:endParaRPr>
              </a:p>
            </p:txBody>
          </p:sp>
        </p:grpSp>
        <p:grpSp>
          <p:nvGrpSpPr>
            <p:cNvPr id="6" name="Group 18"/>
            <p:cNvGrpSpPr>
              <a:grpSpLocks/>
            </p:cNvGrpSpPr>
            <p:nvPr/>
          </p:nvGrpSpPr>
          <p:grpSpPr bwMode="auto">
            <a:xfrm>
              <a:off x="977" y="1871"/>
              <a:ext cx="93" cy="93"/>
              <a:chOff x="977" y="1871"/>
              <a:chExt cx="93" cy="93"/>
            </a:xfrm>
          </p:grpSpPr>
          <p:sp>
            <p:nvSpPr>
              <p:cNvPr id="42282" name="Line 19"/>
              <p:cNvSpPr>
                <a:spLocks noChangeShapeType="1"/>
              </p:cNvSpPr>
              <p:nvPr/>
            </p:nvSpPr>
            <p:spPr bwMode="auto">
              <a:xfrm>
                <a:off x="977" y="1871"/>
                <a:ext cx="93" cy="48"/>
              </a:xfrm>
              <a:prstGeom prst="line">
                <a:avLst/>
              </a:prstGeom>
              <a:noFill/>
              <a:ln w="7938">
                <a:solidFill>
                  <a:srgbClr val="000000"/>
                </a:solidFill>
                <a:round/>
                <a:headEnd/>
                <a:tailEnd/>
              </a:ln>
            </p:spPr>
            <p:txBody>
              <a:bodyPr/>
              <a:lstStyle/>
              <a:p>
                <a:endParaRPr lang="en-US">
                  <a:solidFill>
                    <a:schemeClr val="tx1"/>
                  </a:solidFill>
                </a:endParaRPr>
              </a:p>
            </p:txBody>
          </p:sp>
          <p:sp>
            <p:nvSpPr>
              <p:cNvPr id="42283" name="Line 20"/>
              <p:cNvSpPr>
                <a:spLocks noChangeShapeType="1"/>
              </p:cNvSpPr>
              <p:nvPr/>
            </p:nvSpPr>
            <p:spPr bwMode="auto">
              <a:xfrm flipV="1">
                <a:off x="977" y="1916"/>
                <a:ext cx="93" cy="48"/>
              </a:xfrm>
              <a:prstGeom prst="line">
                <a:avLst/>
              </a:prstGeom>
              <a:noFill/>
              <a:ln w="7938">
                <a:solidFill>
                  <a:srgbClr val="000000"/>
                </a:solidFill>
                <a:round/>
                <a:headEnd/>
                <a:tailEnd/>
              </a:ln>
            </p:spPr>
            <p:txBody>
              <a:bodyPr/>
              <a:lstStyle/>
              <a:p>
                <a:endParaRPr lang="en-US">
                  <a:solidFill>
                    <a:schemeClr val="tx1"/>
                  </a:solidFill>
                </a:endParaRPr>
              </a:p>
            </p:txBody>
          </p:sp>
        </p:grpSp>
        <p:grpSp>
          <p:nvGrpSpPr>
            <p:cNvPr id="7" name="Group 21"/>
            <p:cNvGrpSpPr>
              <a:grpSpLocks/>
            </p:cNvGrpSpPr>
            <p:nvPr/>
          </p:nvGrpSpPr>
          <p:grpSpPr bwMode="auto">
            <a:xfrm>
              <a:off x="977" y="1961"/>
              <a:ext cx="93" cy="93"/>
              <a:chOff x="977" y="1961"/>
              <a:chExt cx="93" cy="93"/>
            </a:xfrm>
          </p:grpSpPr>
          <p:sp>
            <p:nvSpPr>
              <p:cNvPr id="42280" name="Line 22"/>
              <p:cNvSpPr>
                <a:spLocks noChangeShapeType="1"/>
              </p:cNvSpPr>
              <p:nvPr/>
            </p:nvSpPr>
            <p:spPr bwMode="auto">
              <a:xfrm>
                <a:off x="977" y="1961"/>
                <a:ext cx="93" cy="48"/>
              </a:xfrm>
              <a:prstGeom prst="line">
                <a:avLst/>
              </a:prstGeom>
              <a:noFill/>
              <a:ln w="7938">
                <a:solidFill>
                  <a:srgbClr val="000000"/>
                </a:solidFill>
                <a:round/>
                <a:headEnd/>
                <a:tailEnd/>
              </a:ln>
            </p:spPr>
            <p:txBody>
              <a:bodyPr/>
              <a:lstStyle/>
              <a:p>
                <a:endParaRPr lang="en-US">
                  <a:solidFill>
                    <a:schemeClr val="tx1"/>
                  </a:solidFill>
                </a:endParaRPr>
              </a:p>
            </p:txBody>
          </p:sp>
          <p:sp>
            <p:nvSpPr>
              <p:cNvPr id="42281" name="Line 23"/>
              <p:cNvSpPr>
                <a:spLocks noChangeShapeType="1"/>
              </p:cNvSpPr>
              <p:nvPr/>
            </p:nvSpPr>
            <p:spPr bwMode="auto">
              <a:xfrm flipV="1">
                <a:off x="977" y="2007"/>
                <a:ext cx="93" cy="47"/>
              </a:xfrm>
              <a:prstGeom prst="line">
                <a:avLst/>
              </a:prstGeom>
              <a:noFill/>
              <a:ln w="7938">
                <a:solidFill>
                  <a:srgbClr val="000000"/>
                </a:solidFill>
                <a:round/>
                <a:headEnd/>
                <a:tailEnd/>
              </a:ln>
            </p:spPr>
            <p:txBody>
              <a:bodyPr/>
              <a:lstStyle/>
              <a:p>
                <a:endParaRPr lang="en-US">
                  <a:solidFill>
                    <a:schemeClr val="tx1"/>
                  </a:solidFill>
                </a:endParaRPr>
              </a:p>
            </p:txBody>
          </p:sp>
        </p:grpSp>
      </p:grpSp>
      <p:sp>
        <p:nvSpPr>
          <p:cNvPr id="41994" name="Line 24"/>
          <p:cNvSpPr>
            <a:spLocks noChangeShapeType="1"/>
          </p:cNvSpPr>
          <p:nvPr/>
        </p:nvSpPr>
        <p:spPr bwMode="auto">
          <a:xfrm>
            <a:off x="5253995" y="2829847"/>
            <a:ext cx="0" cy="566738"/>
          </a:xfrm>
          <a:prstGeom prst="line">
            <a:avLst/>
          </a:prstGeom>
          <a:noFill/>
          <a:ln w="7938">
            <a:solidFill>
              <a:srgbClr val="000000"/>
            </a:solidFill>
            <a:round/>
            <a:headEnd/>
            <a:tailEnd/>
          </a:ln>
        </p:spPr>
        <p:txBody>
          <a:bodyPr/>
          <a:lstStyle/>
          <a:p>
            <a:endParaRPr lang="en-US">
              <a:solidFill>
                <a:schemeClr val="tx1"/>
              </a:solidFill>
            </a:endParaRPr>
          </a:p>
        </p:txBody>
      </p:sp>
      <p:grpSp>
        <p:nvGrpSpPr>
          <p:cNvPr id="8" name="Group 25"/>
          <p:cNvGrpSpPr>
            <a:grpSpLocks/>
          </p:cNvGrpSpPr>
          <p:nvPr/>
        </p:nvGrpSpPr>
        <p:grpSpPr bwMode="auto">
          <a:xfrm>
            <a:off x="5246057" y="1631285"/>
            <a:ext cx="846138" cy="119062"/>
            <a:chOff x="976" y="1297"/>
            <a:chExt cx="533" cy="75"/>
          </a:xfrm>
        </p:grpSpPr>
        <p:sp>
          <p:nvSpPr>
            <p:cNvPr id="42272" name="Line 26"/>
            <p:cNvSpPr>
              <a:spLocks noChangeShapeType="1"/>
            </p:cNvSpPr>
            <p:nvPr/>
          </p:nvSpPr>
          <p:spPr bwMode="auto">
            <a:xfrm>
              <a:off x="976" y="1340"/>
              <a:ext cx="465" cy="1"/>
            </a:xfrm>
            <a:prstGeom prst="line">
              <a:avLst/>
            </a:prstGeom>
            <a:noFill/>
            <a:ln w="7938">
              <a:solidFill>
                <a:srgbClr val="000000"/>
              </a:solidFill>
              <a:round/>
              <a:headEnd/>
              <a:tailEnd/>
            </a:ln>
          </p:spPr>
          <p:txBody>
            <a:bodyPr/>
            <a:lstStyle/>
            <a:p>
              <a:endParaRPr lang="en-US">
                <a:solidFill>
                  <a:schemeClr val="tx1"/>
                </a:solidFill>
              </a:endParaRPr>
            </a:p>
          </p:txBody>
        </p:sp>
        <p:grpSp>
          <p:nvGrpSpPr>
            <p:cNvPr id="9" name="Group 27"/>
            <p:cNvGrpSpPr>
              <a:grpSpLocks/>
            </p:cNvGrpSpPr>
            <p:nvPr/>
          </p:nvGrpSpPr>
          <p:grpSpPr bwMode="auto">
            <a:xfrm>
              <a:off x="1440" y="1297"/>
              <a:ext cx="69" cy="75"/>
              <a:chOff x="1440" y="1297"/>
              <a:chExt cx="69" cy="75"/>
            </a:xfrm>
          </p:grpSpPr>
          <p:sp>
            <p:nvSpPr>
              <p:cNvPr id="42274" name="Oval 28"/>
              <p:cNvSpPr>
                <a:spLocks noChangeArrowheads="1"/>
              </p:cNvSpPr>
              <p:nvPr/>
            </p:nvSpPr>
            <p:spPr bwMode="auto">
              <a:xfrm>
                <a:off x="1440" y="1297"/>
                <a:ext cx="69" cy="75"/>
              </a:xfrm>
              <a:prstGeom prst="ellipse">
                <a:avLst/>
              </a:prstGeom>
              <a:solidFill>
                <a:srgbClr val="FFFFFF"/>
              </a:solidFill>
              <a:ln w="0">
                <a:solidFill>
                  <a:srgbClr val="000000"/>
                </a:solidFill>
                <a:round/>
                <a:headEnd/>
                <a:tailEnd/>
              </a:ln>
            </p:spPr>
            <p:txBody>
              <a:bodyPr/>
              <a:lstStyle/>
              <a:p>
                <a:endParaRPr lang="en-US">
                  <a:solidFill>
                    <a:schemeClr val="tx1"/>
                  </a:solidFill>
                </a:endParaRPr>
              </a:p>
            </p:txBody>
          </p:sp>
          <p:sp>
            <p:nvSpPr>
              <p:cNvPr id="42275" name="Oval 29"/>
              <p:cNvSpPr>
                <a:spLocks noChangeArrowheads="1"/>
              </p:cNvSpPr>
              <p:nvPr/>
            </p:nvSpPr>
            <p:spPr bwMode="auto">
              <a:xfrm>
                <a:off x="1440" y="1297"/>
                <a:ext cx="69" cy="75"/>
              </a:xfrm>
              <a:prstGeom prst="ellipse">
                <a:avLst/>
              </a:prstGeom>
              <a:noFill/>
              <a:ln w="7938" cap="rnd">
                <a:solidFill>
                  <a:srgbClr val="000000"/>
                </a:solidFill>
                <a:round/>
                <a:headEnd/>
                <a:tailEnd/>
              </a:ln>
            </p:spPr>
            <p:txBody>
              <a:bodyPr/>
              <a:lstStyle/>
              <a:p>
                <a:endParaRPr lang="en-US">
                  <a:solidFill>
                    <a:schemeClr val="tx1"/>
                  </a:solidFill>
                </a:endParaRPr>
              </a:p>
            </p:txBody>
          </p:sp>
        </p:grpSp>
      </p:grpSp>
      <p:grpSp>
        <p:nvGrpSpPr>
          <p:cNvPr id="10" name="Group 30"/>
          <p:cNvGrpSpPr>
            <a:grpSpLocks/>
          </p:cNvGrpSpPr>
          <p:nvPr/>
        </p:nvGrpSpPr>
        <p:grpSpPr bwMode="auto">
          <a:xfrm>
            <a:off x="6446207" y="1626522"/>
            <a:ext cx="111125" cy="117475"/>
            <a:chOff x="1732" y="1294"/>
            <a:chExt cx="70" cy="74"/>
          </a:xfrm>
        </p:grpSpPr>
        <p:sp>
          <p:nvSpPr>
            <p:cNvPr id="42270" name="Oval 31"/>
            <p:cNvSpPr>
              <a:spLocks noChangeArrowheads="1"/>
            </p:cNvSpPr>
            <p:nvPr/>
          </p:nvSpPr>
          <p:spPr bwMode="auto">
            <a:xfrm>
              <a:off x="1732" y="1294"/>
              <a:ext cx="70" cy="74"/>
            </a:xfrm>
            <a:prstGeom prst="ellipse">
              <a:avLst/>
            </a:prstGeom>
            <a:solidFill>
              <a:srgbClr val="FFFFFF"/>
            </a:solidFill>
            <a:ln w="0">
              <a:solidFill>
                <a:srgbClr val="000000"/>
              </a:solidFill>
              <a:round/>
              <a:headEnd/>
              <a:tailEnd/>
            </a:ln>
          </p:spPr>
          <p:txBody>
            <a:bodyPr/>
            <a:lstStyle/>
            <a:p>
              <a:endParaRPr lang="en-US">
                <a:solidFill>
                  <a:schemeClr val="tx1"/>
                </a:solidFill>
              </a:endParaRPr>
            </a:p>
          </p:txBody>
        </p:sp>
        <p:sp>
          <p:nvSpPr>
            <p:cNvPr id="42271" name="Oval 32"/>
            <p:cNvSpPr>
              <a:spLocks noChangeArrowheads="1"/>
            </p:cNvSpPr>
            <p:nvPr/>
          </p:nvSpPr>
          <p:spPr bwMode="auto">
            <a:xfrm>
              <a:off x="1732" y="1294"/>
              <a:ext cx="70" cy="74"/>
            </a:xfrm>
            <a:prstGeom prst="ellipse">
              <a:avLst/>
            </a:prstGeom>
            <a:noFill/>
            <a:ln w="7938" cap="rnd">
              <a:solidFill>
                <a:srgbClr val="000000"/>
              </a:solidFill>
              <a:round/>
              <a:headEnd/>
              <a:tailEnd/>
            </a:ln>
          </p:spPr>
          <p:txBody>
            <a:bodyPr/>
            <a:lstStyle/>
            <a:p>
              <a:endParaRPr lang="en-US">
                <a:solidFill>
                  <a:schemeClr val="tx1"/>
                </a:solidFill>
              </a:endParaRPr>
            </a:p>
          </p:txBody>
        </p:sp>
      </p:grpSp>
      <p:sp>
        <p:nvSpPr>
          <p:cNvPr id="41997" name="Freeform 33"/>
          <p:cNvSpPr>
            <a:spLocks noEditPoints="1"/>
          </p:cNvSpPr>
          <p:nvPr/>
        </p:nvSpPr>
        <p:spPr bwMode="auto">
          <a:xfrm>
            <a:off x="6092195" y="1613822"/>
            <a:ext cx="401637" cy="58738"/>
          </a:xfrm>
          <a:custGeom>
            <a:avLst/>
            <a:gdLst>
              <a:gd name="T0" fmla="*/ 0 w 253"/>
              <a:gd name="T1" fmla="*/ 33 h 37"/>
              <a:gd name="T2" fmla="*/ 240 w 253"/>
              <a:gd name="T3" fmla="*/ 7 h 37"/>
              <a:gd name="T4" fmla="*/ 241 w 253"/>
              <a:gd name="T5" fmla="*/ 11 h 37"/>
              <a:gd name="T6" fmla="*/ 0 w 253"/>
              <a:gd name="T7" fmla="*/ 37 h 37"/>
              <a:gd name="T8" fmla="*/ 0 w 253"/>
              <a:gd name="T9" fmla="*/ 33 h 37"/>
              <a:gd name="T10" fmla="*/ 241 w 253"/>
              <a:gd name="T11" fmla="*/ 9 h 37"/>
              <a:gd name="T12" fmla="*/ 233 w 253"/>
              <a:gd name="T13" fmla="*/ 0 h 37"/>
              <a:gd name="T14" fmla="*/ 253 w 253"/>
              <a:gd name="T15" fmla="*/ 8 h 37"/>
              <a:gd name="T16" fmla="*/ 235 w 253"/>
              <a:gd name="T17" fmla="*/ 19 h 37"/>
              <a:gd name="T18" fmla="*/ 241 w 253"/>
              <a:gd name="T19" fmla="*/ 9 h 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3"/>
              <a:gd name="T31" fmla="*/ 0 h 37"/>
              <a:gd name="T32" fmla="*/ 253 w 253"/>
              <a:gd name="T33" fmla="*/ 37 h 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3" h="37">
                <a:moveTo>
                  <a:pt x="0" y="33"/>
                </a:moveTo>
                <a:lnTo>
                  <a:pt x="240" y="7"/>
                </a:lnTo>
                <a:lnTo>
                  <a:pt x="241" y="11"/>
                </a:lnTo>
                <a:lnTo>
                  <a:pt x="0" y="37"/>
                </a:lnTo>
                <a:lnTo>
                  <a:pt x="0" y="33"/>
                </a:lnTo>
                <a:close/>
                <a:moveTo>
                  <a:pt x="241" y="9"/>
                </a:moveTo>
                <a:lnTo>
                  <a:pt x="233" y="0"/>
                </a:lnTo>
                <a:lnTo>
                  <a:pt x="253" y="8"/>
                </a:lnTo>
                <a:lnTo>
                  <a:pt x="235" y="19"/>
                </a:lnTo>
                <a:lnTo>
                  <a:pt x="241" y="9"/>
                </a:lnTo>
                <a:close/>
              </a:path>
            </a:pathLst>
          </a:custGeom>
          <a:solidFill>
            <a:srgbClr val="000000"/>
          </a:solidFill>
          <a:ln w="1588">
            <a:solidFill>
              <a:srgbClr val="000000"/>
            </a:solidFill>
            <a:bevel/>
            <a:headEnd/>
            <a:tailEnd/>
          </a:ln>
        </p:spPr>
        <p:txBody>
          <a:bodyPr/>
          <a:lstStyle/>
          <a:p>
            <a:endParaRPr lang="en-US">
              <a:solidFill>
                <a:schemeClr val="tx1"/>
              </a:solidFill>
            </a:endParaRPr>
          </a:p>
        </p:txBody>
      </p:sp>
      <p:sp>
        <p:nvSpPr>
          <p:cNvPr id="41998" name="Line 34"/>
          <p:cNvSpPr>
            <a:spLocks noChangeShapeType="1"/>
          </p:cNvSpPr>
          <p:nvPr/>
        </p:nvSpPr>
        <p:spPr bwMode="auto">
          <a:xfrm>
            <a:off x="4126870" y="1720185"/>
            <a:ext cx="0" cy="604837"/>
          </a:xfrm>
          <a:prstGeom prst="line">
            <a:avLst/>
          </a:prstGeom>
          <a:noFill/>
          <a:ln w="8001">
            <a:solidFill>
              <a:srgbClr val="000000"/>
            </a:solidFill>
            <a:prstDash val="dash"/>
            <a:round/>
            <a:headEnd/>
            <a:tailEnd/>
          </a:ln>
        </p:spPr>
        <p:txBody>
          <a:bodyPr/>
          <a:lstStyle/>
          <a:p>
            <a:endParaRPr lang="en-US">
              <a:solidFill>
                <a:schemeClr val="tx1"/>
              </a:solidFill>
            </a:endParaRPr>
          </a:p>
        </p:txBody>
      </p:sp>
      <p:sp>
        <p:nvSpPr>
          <p:cNvPr id="41999" name="Line 35"/>
          <p:cNvSpPr>
            <a:spLocks noChangeShapeType="1"/>
          </p:cNvSpPr>
          <p:nvPr/>
        </p:nvSpPr>
        <p:spPr bwMode="auto">
          <a:xfrm flipH="1">
            <a:off x="4703132" y="1699547"/>
            <a:ext cx="542925" cy="0"/>
          </a:xfrm>
          <a:prstGeom prst="line">
            <a:avLst/>
          </a:prstGeom>
          <a:noFill/>
          <a:ln w="7938">
            <a:solidFill>
              <a:srgbClr val="000000"/>
            </a:solidFill>
            <a:round/>
            <a:headEnd/>
            <a:tailEnd/>
          </a:ln>
        </p:spPr>
        <p:txBody>
          <a:bodyPr/>
          <a:lstStyle/>
          <a:p>
            <a:endParaRPr lang="en-US">
              <a:solidFill>
                <a:schemeClr val="tx1"/>
              </a:solidFill>
            </a:endParaRPr>
          </a:p>
        </p:txBody>
      </p:sp>
      <p:sp>
        <p:nvSpPr>
          <p:cNvPr id="42000" name="Line 36"/>
          <p:cNvSpPr>
            <a:spLocks noChangeShapeType="1"/>
          </p:cNvSpPr>
          <p:nvPr/>
        </p:nvSpPr>
        <p:spPr bwMode="auto">
          <a:xfrm flipH="1">
            <a:off x="4703132" y="3391822"/>
            <a:ext cx="550863" cy="0"/>
          </a:xfrm>
          <a:prstGeom prst="line">
            <a:avLst/>
          </a:prstGeom>
          <a:noFill/>
          <a:ln w="7938">
            <a:solidFill>
              <a:srgbClr val="000000"/>
            </a:solidFill>
            <a:round/>
            <a:headEnd/>
            <a:tailEnd/>
          </a:ln>
        </p:spPr>
        <p:txBody>
          <a:bodyPr/>
          <a:lstStyle/>
          <a:p>
            <a:endParaRPr lang="en-US">
              <a:solidFill>
                <a:schemeClr val="tx1"/>
              </a:solidFill>
            </a:endParaRPr>
          </a:p>
        </p:txBody>
      </p:sp>
      <p:grpSp>
        <p:nvGrpSpPr>
          <p:cNvPr id="11" name="Group 37"/>
          <p:cNvGrpSpPr>
            <a:grpSpLocks/>
          </p:cNvGrpSpPr>
          <p:nvPr/>
        </p:nvGrpSpPr>
        <p:grpSpPr bwMode="auto">
          <a:xfrm>
            <a:off x="5749295" y="3391822"/>
            <a:ext cx="401637" cy="222250"/>
            <a:chOff x="1509" y="2406"/>
            <a:chExt cx="253" cy="212"/>
          </a:xfrm>
        </p:grpSpPr>
        <p:sp>
          <p:nvSpPr>
            <p:cNvPr id="42265" name="Line 38"/>
            <p:cNvSpPr>
              <a:spLocks noChangeShapeType="1"/>
            </p:cNvSpPr>
            <p:nvPr/>
          </p:nvSpPr>
          <p:spPr bwMode="auto">
            <a:xfrm>
              <a:off x="1633" y="2406"/>
              <a:ext cx="0" cy="127"/>
            </a:xfrm>
            <a:prstGeom prst="line">
              <a:avLst/>
            </a:prstGeom>
            <a:noFill/>
            <a:ln w="6350">
              <a:solidFill>
                <a:srgbClr val="000000"/>
              </a:solidFill>
              <a:round/>
              <a:headEnd/>
              <a:tailEnd/>
            </a:ln>
          </p:spPr>
          <p:txBody>
            <a:bodyPr/>
            <a:lstStyle/>
            <a:p>
              <a:endParaRPr lang="en-US">
                <a:solidFill>
                  <a:schemeClr val="tx1"/>
                </a:solidFill>
              </a:endParaRPr>
            </a:p>
          </p:txBody>
        </p:sp>
        <p:grpSp>
          <p:nvGrpSpPr>
            <p:cNvPr id="12" name="Group 39"/>
            <p:cNvGrpSpPr>
              <a:grpSpLocks/>
            </p:cNvGrpSpPr>
            <p:nvPr/>
          </p:nvGrpSpPr>
          <p:grpSpPr bwMode="auto">
            <a:xfrm>
              <a:off x="1509" y="2543"/>
              <a:ext cx="253" cy="75"/>
              <a:chOff x="1509" y="2543"/>
              <a:chExt cx="253" cy="75"/>
            </a:xfrm>
          </p:grpSpPr>
          <p:sp>
            <p:nvSpPr>
              <p:cNvPr id="42267" name="Line 40"/>
              <p:cNvSpPr>
                <a:spLocks noChangeShapeType="1"/>
              </p:cNvSpPr>
              <p:nvPr/>
            </p:nvSpPr>
            <p:spPr bwMode="auto">
              <a:xfrm>
                <a:off x="1509" y="2543"/>
                <a:ext cx="253" cy="0"/>
              </a:xfrm>
              <a:prstGeom prst="line">
                <a:avLst/>
              </a:prstGeom>
              <a:noFill/>
              <a:ln w="6350">
                <a:solidFill>
                  <a:srgbClr val="000000"/>
                </a:solidFill>
                <a:round/>
                <a:headEnd/>
                <a:tailEnd/>
              </a:ln>
            </p:spPr>
            <p:txBody>
              <a:bodyPr/>
              <a:lstStyle/>
              <a:p>
                <a:endParaRPr lang="en-US">
                  <a:solidFill>
                    <a:schemeClr val="tx1"/>
                  </a:solidFill>
                </a:endParaRPr>
              </a:p>
            </p:txBody>
          </p:sp>
          <p:sp>
            <p:nvSpPr>
              <p:cNvPr id="42268" name="Line 41"/>
              <p:cNvSpPr>
                <a:spLocks noChangeShapeType="1"/>
              </p:cNvSpPr>
              <p:nvPr/>
            </p:nvSpPr>
            <p:spPr bwMode="auto">
              <a:xfrm>
                <a:off x="1536" y="2580"/>
                <a:ext cx="196" cy="1"/>
              </a:xfrm>
              <a:prstGeom prst="line">
                <a:avLst/>
              </a:prstGeom>
              <a:noFill/>
              <a:ln w="6350">
                <a:solidFill>
                  <a:srgbClr val="000000"/>
                </a:solidFill>
                <a:round/>
                <a:headEnd/>
                <a:tailEnd/>
              </a:ln>
            </p:spPr>
            <p:txBody>
              <a:bodyPr/>
              <a:lstStyle/>
              <a:p>
                <a:endParaRPr lang="en-US">
                  <a:solidFill>
                    <a:schemeClr val="tx1"/>
                  </a:solidFill>
                </a:endParaRPr>
              </a:p>
            </p:txBody>
          </p:sp>
          <p:sp>
            <p:nvSpPr>
              <p:cNvPr id="42269" name="Line 42"/>
              <p:cNvSpPr>
                <a:spLocks noChangeShapeType="1"/>
              </p:cNvSpPr>
              <p:nvPr/>
            </p:nvSpPr>
            <p:spPr bwMode="auto">
              <a:xfrm>
                <a:off x="1573" y="2617"/>
                <a:ext cx="122" cy="1"/>
              </a:xfrm>
              <a:prstGeom prst="line">
                <a:avLst/>
              </a:prstGeom>
              <a:noFill/>
              <a:ln w="6350">
                <a:solidFill>
                  <a:srgbClr val="000000"/>
                </a:solidFill>
                <a:round/>
                <a:headEnd/>
                <a:tailEnd/>
              </a:ln>
            </p:spPr>
            <p:txBody>
              <a:bodyPr/>
              <a:lstStyle/>
              <a:p>
                <a:endParaRPr lang="en-US">
                  <a:solidFill>
                    <a:schemeClr val="tx1"/>
                  </a:solidFill>
                </a:endParaRPr>
              </a:p>
            </p:txBody>
          </p:sp>
        </p:grpSp>
      </p:grpSp>
      <p:sp>
        <p:nvSpPr>
          <p:cNvPr id="42002" name="Rectangle 43"/>
          <p:cNvSpPr>
            <a:spLocks noChangeArrowheads="1"/>
          </p:cNvSpPr>
          <p:nvPr/>
        </p:nvSpPr>
        <p:spPr bwMode="auto">
          <a:xfrm>
            <a:off x="5430207" y="2453610"/>
            <a:ext cx="567463" cy="200055"/>
          </a:xfrm>
          <a:prstGeom prst="rect">
            <a:avLst/>
          </a:prstGeom>
          <a:noFill/>
          <a:ln w="9525">
            <a:noFill/>
            <a:miter lim="800000"/>
            <a:headEnd/>
            <a:tailEnd/>
          </a:ln>
        </p:spPr>
        <p:txBody>
          <a:bodyPr wrap="none" lIns="0" tIns="0" rIns="0" bIns="0">
            <a:spAutoFit/>
          </a:bodyPr>
          <a:lstStyle/>
          <a:p>
            <a:r>
              <a:rPr lang="en-US" sz="1300">
                <a:solidFill>
                  <a:schemeClr val="tx1"/>
                </a:solidFill>
                <a:latin typeface="Arial" pitchFamily="34" charset="0"/>
              </a:rPr>
              <a:t>R</a:t>
            </a:r>
            <a:r>
              <a:rPr lang="en-US" sz="1300" baseline="-25000">
                <a:solidFill>
                  <a:schemeClr val="tx1"/>
                </a:solidFill>
                <a:latin typeface="Arial" pitchFamily="34" charset="0"/>
              </a:rPr>
              <a:t>Leakage</a:t>
            </a:r>
            <a:endParaRPr lang="en-US">
              <a:solidFill>
                <a:schemeClr val="tx1"/>
              </a:solidFill>
            </a:endParaRPr>
          </a:p>
        </p:txBody>
      </p:sp>
      <p:sp>
        <p:nvSpPr>
          <p:cNvPr id="42003" name="Rectangle 44"/>
          <p:cNvSpPr>
            <a:spLocks noChangeArrowheads="1"/>
          </p:cNvSpPr>
          <p:nvPr/>
        </p:nvSpPr>
        <p:spPr bwMode="auto">
          <a:xfrm>
            <a:off x="6609720" y="2456785"/>
            <a:ext cx="644664" cy="200055"/>
          </a:xfrm>
          <a:prstGeom prst="rect">
            <a:avLst/>
          </a:prstGeom>
          <a:noFill/>
          <a:ln w="9525">
            <a:noFill/>
            <a:miter lim="800000"/>
            <a:headEnd/>
            <a:tailEnd/>
          </a:ln>
        </p:spPr>
        <p:txBody>
          <a:bodyPr wrap="none" lIns="0" tIns="0" rIns="0" bIns="0">
            <a:spAutoFit/>
          </a:bodyPr>
          <a:lstStyle/>
          <a:p>
            <a:r>
              <a:rPr lang="en-US" sz="1300" i="1">
                <a:solidFill>
                  <a:schemeClr val="tx1"/>
                </a:solidFill>
                <a:latin typeface="Arial" pitchFamily="34" charset="0"/>
              </a:rPr>
              <a:t>To DMM</a:t>
            </a:r>
            <a:endParaRPr lang="en-US">
              <a:solidFill>
                <a:schemeClr val="tx1"/>
              </a:solidFill>
            </a:endParaRPr>
          </a:p>
        </p:txBody>
      </p:sp>
      <p:sp>
        <p:nvSpPr>
          <p:cNvPr id="42004" name="Freeform 45"/>
          <p:cNvSpPr>
            <a:spLocks noEditPoints="1"/>
          </p:cNvSpPr>
          <p:nvPr/>
        </p:nvSpPr>
        <p:spPr bwMode="auto">
          <a:xfrm>
            <a:off x="5312732" y="1818610"/>
            <a:ext cx="28575" cy="290512"/>
          </a:xfrm>
          <a:custGeom>
            <a:avLst/>
            <a:gdLst>
              <a:gd name="T0" fmla="*/ 10 w 18"/>
              <a:gd name="T1" fmla="*/ 0 h 183"/>
              <a:gd name="T2" fmla="*/ 10 w 18"/>
              <a:gd name="T3" fmla="*/ 155 h 183"/>
              <a:gd name="T4" fmla="*/ 7 w 18"/>
              <a:gd name="T5" fmla="*/ 155 h 183"/>
              <a:gd name="T6" fmla="*/ 7 w 18"/>
              <a:gd name="T7" fmla="*/ 0 h 183"/>
              <a:gd name="T8" fmla="*/ 10 w 18"/>
              <a:gd name="T9" fmla="*/ 0 h 183"/>
              <a:gd name="T10" fmla="*/ 18 w 18"/>
              <a:gd name="T11" fmla="*/ 151 h 183"/>
              <a:gd name="T12" fmla="*/ 9 w 18"/>
              <a:gd name="T13" fmla="*/ 183 h 183"/>
              <a:gd name="T14" fmla="*/ 0 w 18"/>
              <a:gd name="T15" fmla="*/ 151 h 183"/>
              <a:gd name="T16" fmla="*/ 18 w 18"/>
              <a:gd name="T17" fmla="*/ 151 h 18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83"/>
              <a:gd name="T29" fmla="*/ 18 w 18"/>
              <a:gd name="T30" fmla="*/ 183 h 18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83">
                <a:moveTo>
                  <a:pt x="10" y="0"/>
                </a:moveTo>
                <a:lnTo>
                  <a:pt x="10" y="155"/>
                </a:lnTo>
                <a:lnTo>
                  <a:pt x="7" y="155"/>
                </a:lnTo>
                <a:lnTo>
                  <a:pt x="7" y="0"/>
                </a:lnTo>
                <a:lnTo>
                  <a:pt x="10" y="0"/>
                </a:lnTo>
                <a:close/>
                <a:moveTo>
                  <a:pt x="18" y="151"/>
                </a:moveTo>
                <a:lnTo>
                  <a:pt x="9" y="183"/>
                </a:lnTo>
                <a:lnTo>
                  <a:pt x="0" y="151"/>
                </a:lnTo>
                <a:lnTo>
                  <a:pt x="18" y="151"/>
                </a:lnTo>
                <a:close/>
              </a:path>
            </a:pathLst>
          </a:custGeom>
          <a:solidFill>
            <a:srgbClr val="000000"/>
          </a:solidFill>
          <a:ln w="1588">
            <a:solidFill>
              <a:srgbClr val="000000"/>
            </a:solidFill>
            <a:bevel/>
            <a:headEnd/>
            <a:tailEnd/>
          </a:ln>
        </p:spPr>
        <p:txBody>
          <a:bodyPr/>
          <a:lstStyle/>
          <a:p>
            <a:endParaRPr lang="en-US">
              <a:solidFill>
                <a:schemeClr val="tx1"/>
              </a:solidFill>
            </a:endParaRPr>
          </a:p>
        </p:txBody>
      </p:sp>
      <p:sp>
        <p:nvSpPr>
          <p:cNvPr id="42005" name="Rectangle 46"/>
          <p:cNvSpPr>
            <a:spLocks noChangeArrowheads="1"/>
          </p:cNvSpPr>
          <p:nvPr/>
        </p:nvSpPr>
        <p:spPr bwMode="auto">
          <a:xfrm>
            <a:off x="5433382" y="1902747"/>
            <a:ext cx="46488" cy="200055"/>
          </a:xfrm>
          <a:prstGeom prst="rect">
            <a:avLst/>
          </a:prstGeom>
          <a:noFill/>
          <a:ln w="9525">
            <a:noFill/>
            <a:miter lim="800000"/>
            <a:headEnd/>
            <a:tailEnd/>
          </a:ln>
        </p:spPr>
        <p:txBody>
          <a:bodyPr wrap="none" lIns="0" tIns="0" rIns="0" bIns="0">
            <a:spAutoFit/>
          </a:bodyPr>
          <a:lstStyle/>
          <a:p>
            <a:r>
              <a:rPr lang="en-US" sz="1300">
                <a:solidFill>
                  <a:schemeClr val="tx1"/>
                </a:solidFill>
                <a:latin typeface="Arial" pitchFamily="34" charset="0"/>
              </a:rPr>
              <a:t>i</a:t>
            </a:r>
            <a:endParaRPr lang="en-US">
              <a:solidFill>
                <a:schemeClr val="tx1"/>
              </a:solidFill>
            </a:endParaRPr>
          </a:p>
        </p:txBody>
      </p:sp>
      <p:sp>
        <p:nvSpPr>
          <p:cNvPr id="42006" name="Rectangle 47"/>
          <p:cNvSpPr>
            <a:spLocks noChangeArrowheads="1"/>
          </p:cNvSpPr>
          <p:nvPr/>
        </p:nvSpPr>
        <p:spPr bwMode="auto">
          <a:xfrm>
            <a:off x="5468307" y="1988472"/>
            <a:ext cx="62518" cy="123111"/>
          </a:xfrm>
          <a:prstGeom prst="rect">
            <a:avLst/>
          </a:prstGeom>
          <a:noFill/>
          <a:ln w="9525">
            <a:noFill/>
            <a:miter lim="800000"/>
            <a:headEnd/>
            <a:tailEnd/>
          </a:ln>
        </p:spPr>
        <p:txBody>
          <a:bodyPr wrap="none" lIns="0" tIns="0" rIns="0" bIns="0">
            <a:spAutoFit/>
          </a:bodyPr>
          <a:lstStyle/>
          <a:p>
            <a:r>
              <a:rPr lang="en-US" sz="800">
                <a:solidFill>
                  <a:schemeClr val="tx1"/>
                </a:solidFill>
                <a:latin typeface="Arial" pitchFamily="34" charset="0"/>
              </a:rPr>
              <a:t>L</a:t>
            </a:r>
            <a:endParaRPr lang="en-US">
              <a:solidFill>
                <a:schemeClr val="tx1"/>
              </a:solidFill>
            </a:endParaRPr>
          </a:p>
        </p:txBody>
      </p:sp>
      <p:sp>
        <p:nvSpPr>
          <p:cNvPr id="42007" name="Rectangle 48"/>
          <p:cNvSpPr>
            <a:spLocks noChangeArrowheads="1"/>
          </p:cNvSpPr>
          <p:nvPr/>
        </p:nvSpPr>
        <p:spPr bwMode="auto">
          <a:xfrm>
            <a:off x="6090607" y="1848772"/>
            <a:ext cx="445635" cy="200055"/>
          </a:xfrm>
          <a:prstGeom prst="rect">
            <a:avLst/>
          </a:prstGeom>
          <a:noFill/>
          <a:ln w="9525">
            <a:noFill/>
            <a:miter lim="800000"/>
            <a:headEnd/>
            <a:tailEnd/>
          </a:ln>
        </p:spPr>
        <p:txBody>
          <a:bodyPr wrap="none" lIns="0" tIns="0" rIns="0" bIns="0">
            <a:spAutoFit/>
          </a:bodyPr>
          <a:lstStyle/>
          <a:p>
            <a:r>
              <a:rPr lang="en-US" sz="1300">
                <a:solidFill>
                  <a:schemeClr val="tx1"/>
                </a:solidFill>
                <a:latin typeface="Arial" pitchFamily="34" charset="0"/>
              </a:rPr>
              <a:t>Relay</a:t>
            </a:r>
            <a:endParaRPr lang="en-US">
              <a:solidFill>
                <a:schemeClr val="tx1"/>
              </a:solidFill>
            </a:endParaRPr>
          </a:p>
        </p:txBody>
      </p:sp>
      <p:sp>
        <p:nvSpPr>
          <p:cNvPr id="42008" name="Oval 49"/>
          <p:cNvSpPr>
            <a:spLocks noChangeArrowheads="1"/>
          </p:cNvSpPr>
          <p:nvPr/>
        </p:nvSpPr>
        <p:spPr bwMode="auto">
          <a:xfrm>
            <a:off x="4525332" y="2159922"/>
            <a:ext cx="400050" cy="762000"/>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solidFill>
                <a:schemeClr val="tx1"/>
              </a:solidFill>
            </a:endParaRPr>
          </a:p>
        </p:txBody>
      </p:sp>
      <p:grpSp>
        <p:nvGrpSpPr>
          <p:cNvPr id="13" name="Group 50"/>
          <p:cNvGrpSpPr>
            <a:grpSpLocks/>
          </p:cNvGrpSpPr>
          <p:nvPr/>
        </p:nvGrpSpPr>
        <p:grpSpPr bwMode="auto">
          <a:xfrm>
            <a:off x="4698370" y="2386935"/>
            <a:ext cx="107950" cy="319087"/>
            <a:chOff x="977" y="1691"/>
            <a:chExt cx="94" cy="363"/>
          </a:xfrm>
        </p:grpSpPr>
        <p:grpSp>
          <p:nvGrpSpPr>
            <p:cNvPr id="14" name="Group 51"/>
            <p:cNvGrpSpPr>
              <a:grpSpLocks/>
            </p:cNvGrpSpPr>
            <p:nvPr/>
          </p:nvGrpSpPr>
          <p:grpSpPr bwMode="auto">
            <a:xfrm>
              <a:off x="977" y="1691"/>
              <a:ext cx="94" cy="92"/>
              <a:chOff x="977" y="1691"/>
              <a:chExt cx="94" cy="92"/>
            </a:xfrm>
          </p:grpSpPr>
          <p:sp>
            <p:nvSpPr>
              <p:cNvPr id="42263" name="Line 52"/>
              <p:cNvSpPr>
                <a:spLocks noChangeShapeType="1"/>
              </p:cNvSpPr>
              <p:nvPr/>
            </p:nvSpPr>
            <p:spPr bwMode="auto">
              <a:xfrm>
                <a:off x="977" y="1691"/>
                <a:ext cx="94" cy="47"/>
              </a:xfrm>
              <a:prstGeom prst="line">
                <a:avLst/>
              </a:prstGeom>
              <a:noFill/>
              <a:ln w="7938">
                <a:solidFill>
                  <a:srgbClr val="000000"/>
                </a:solidFill>
                <a:round/>
                <a:headEnd/>
                <a:tailEnd/>
              </a:ln>
            </p:spPr>
            <p:txBody>
              <a:bodyPr/>
              <a:lstStyle/>
              <a:p>
                <a:endParaRPr lang="en-US">
                  <a:solidFill>
                    <a:schemeClr val="tx1"/>
                  </a:solidFill>
                </a:endParaRPr>
              </a:p>
            </p:txBody>
          </p:sp>
          <p:sp>
            <p:nvSpPr>
              <p:cNvPr id="42264" name="Line 53"/>
              <p:cNvSpPr>
                <a:spLocks noChangeShapeType="1"/>
              </p:cNvSpPr>
              <p:nvPr/>
            </p:nvSpPr>
            <p:spPr bwMode="auto">
              <a:xfrm flipV="1">
                <a:off x="977" y="1736"/>
                <a:ext cx="94" cy="47"/>
              </a:xfrm>
              <a:prstGeom prst="line">
                <a:avLst/>
              </a:prstGeom>
              <a:noFill/>
              <a:ln w="7938">
                <a:solidFill>
                  <a:srgbClr val="000000"/>
                </a:solidFill>
                <a:round/>
                <a:headEnd/>
                <a:tailEnd/>
              </a:ln>
            </p:spPr>
            <p:txBody>
              <a:bodyPr/>
              <a:lstStyle/>
              <a:p>
                <a:endParaRPr lang="en-US">
                  <a:solidFill>
                    <a:schemeClr val="tx1"/>
                  </a:solidFill>
                </a:endParaRPr>
              </a:p>
            </p:txBody>
          </p:sp>
        </p:grpSp>
        <p:grpSp>
          <p:nvGrpSpPr>
            <p:cNvPr id="15" name="Group 54"/>
            <p:cNvGrpSpPr>
              <a:grpSpLocks/>
            </p:cNvGrpSpPr>
            <p:nvPr/>
          </p:nvGrpSpPr>
          <p:grpSpPr bwMode="auto">
            <a:xfrm>
              <a:off x="977" y="1781"/>
              <a:ext cx="93" cy="92"/>
              <a:chOff x="977" y="1781"/>
              <a:chExt cx="93" cy="92"/>
            </a:xfrm>
          </p:grpSpPr>
          <p:sp>
            <p:nvSpPr>
              <p:cNvPr id="42261" name="Line 55"/>
              <p:cNvSpPr>
                <a:spLocks noChangeShapeType="1"/>
              </p:cNvSpPr>
              <p:nvPr/>
            </p:nvSpPr>
            <p:spPr bwMode="auto">
              <a:xfrm>
                <a:off x="977" y="1781"/>
                <a:ext cx="93" cy="47"/>
              </a:xfrm>
              <a:prstGeom prst="line">
                <a:avLst/>
              </a:prstGeom>
              <a:noFill/>
              <a:ln w="7938">
                <a:solidFill>
                  <a:srgbClr val="000000"/>
                </a:solidFill>
                <a:round/>
                <a:headEnd/>
                <a:tailEnd/>
              </a:ln>
            </p:spPr>
            <p:txBody>
              <a:bodyPr/>
              <a:lstStyle/>
              <a:p>
                <a:endParaRPr lang="en-US">
                  <a:solidFill>
                    <a:schemeClr val="tx1"/>
                  </a:solidFill>
                </a:endParaRPr>
              </a:p>
            </p:txBody>
          </p:sp>
          <p:sp>
            <p:nvSpPr>
              <p:cNvPr id="42262" name="Line 56"/>
              <p:cNvSpPr>
                <a:spLocks noChangeShapeType="1"/>
              </p:cNvSpPr>
              <p:nvPr/>
            </p:nvSpPr>
            <p:spPr bwMode="auto">
              <a:xfrm flipV="1">
                <a:off x="977" y="1826"/>
                <a:ext cx="93" cy="47"/>
              </a:xfrm>
              <a:prstGeom prst="line">
                <a:avLst/>
              </a:prstGeom>
              <a:noFill/>
              <a:ln w="7938">
                <a:solidFill>
                  <a:srgbClr val="000000"/>
                </a:solidFill>
                <a:round/>
                <a:headEnd/>
                <a:tailEnd/>
              </a:ln>
            </p:spPr>
            <p:txBody>
              <a:bodyPr/>
              <a:lstStyle/>
              <a:p>
                <a:endParaRPr lang="en-US">
                  <a:solidFill>
                    <a:schemeClr val="tx1"/>
                  </a:solidFill>
                </a:endParaRPr>
              </a:p>
            </p:txBody>
          </p:sp>
        </p:grpSp>
        <p:grpSp>
          <p:nvGrpSpPr>
            <p:cNvPr id="16" name="Group 57"/>
            <p:cNvGrpSpPr>
              <a:grpSpLocks/>
            </p:cNvGrpSpPr>
            <p:nvPr/>
          </p:nvGrpSpPr>
          <p:grpSpPr bwMode="auto">
            <a:xfrm>
              <a:off x="977" y="1871"/>
              <a:ext cx="93" cy="93"/>
              <a:chOff x="977" y="1871"/>
              <a:chExt cx="93" cy="93"/>
            </a:xfrm>
          </p:grpSpPr>
          <p:sp>
            <p:nvSpPr>
              <p:cNvPr id="42259" name="Line 58"/>
              <p:cNvSpPr>
                <a:spLocks noChangeShapeType="1"/>
              </p:cNvSpPr>
              <p:nvPr/>
            </p:nvSpPr>
            <p:spPr bwMode="auto">
              <a:xfrm>
                <a:off x="977" y="1871"/>
                <a:ext cx="93" cy="48"/>
              </a:xfrm>
              <a:prstGeom prst="line">
                <a:avLst/>
              </a:prstGeom>
              <a:noFill/>
              <a:ln w="7938">
                <a:solidFill>
                  <a:srgbClr val="000000"/>
                </a:solidFill>
                <a:round/>
                <a:headEnd/>
                <a:tailEnd/>
              </a:ln>
            </p:spPr>
            <p:txBody>
              <a:bodyPr/>
              <a:lstStyle/>
              <a:p>
                <a:endParaRPr lang="en-US">
                  <a:solidFill>
                    <a:schemeClr val="tx1"/>
                  </a:solidFill>
                </a:endParaRPr>
              </a:p>
            </p:txBody>
          </p:sp>
          <p:sp>
            <p:nvSpPr>
              <p:cNvPr id="42260" name="Line 59"/>
              <p:cNvSpPr>
                <a:spLocks noChangeShapeType="1"/>
              </p:cNvSpPr>
              <p:nvPr/>
            </p:nvSpPr>
            <p:spPr bwMode="auto">
              <a:xfrm flipV="1">
                <a:off x="977" y="1916"/>
                <a:ext cx="93" cy="48"/>
              </a:xfrm>
              <a:prstGeom prst="line">
                <a:avLst/>
              </a:prstGeom>
              <a:noFill/>
              <a:ln w="7938">
                <a:solidFill>
                  <a:srgbClr val="000000"/>
                </a:solidFill>
                <a:round/>
                <a:headEnd/>
                <a:tailEnd/>
              </a:ln>
            </p:spPr>
            <p:txBody>
              <a:bodyPr/>
              <a:lstStyle/>
              <a:p>
                <a:endParaRPr lang="en-US">
                  <a:solidFill>
                    <a:schemeClr val="tx1"/>
                  </a:solidFill>
                </a:endParaRPr>
              </a:p>
            </p:txBody>
          </p:sp>
        </p:grpSp>
        <p:grpSp>
          <p:nvGrpSpPr>
            <p:cNvPr id="17" name="Group 60"/>
            <p:cNvGrpSpPr>
              <a:grpSpLocks/>
            </p:cNvGrpSpPr>
            <p:nvPr/>
          </p:nvGrpSpPr>
          <p:grpSpPr bwMode="auto">
            <a:xfrm>
              <a:off x="977" y="1961"/>
              <a:ext cx="93" cy="93"/>
              <a:chOff x="977" y="1961"/>
              <a:chExt cx="93" cy="93"/>
            </a:xfrm>
          </p:grpSpPr>
          <p:sp>
            <p:nvSpPr>
              <p:cNvPr id="42257" name="Line 61"/>
              <p:cNvSpPr>
                <a:spLocks noChangeShapeType="1"/>
              </p:cNvSpPr>
              <p:nvPr/>
            </p:nvSpPr>
            <p:spPr bwMode="auto">
              <a:xfrm>
                <a:off x="977" y="1961"/>
                <a:ext cx="93" cy="48"/>
              </a:xfrm>
              <a:prstGeom prst="line">
                <a:avLst/>
              </a:prstGeom>
              <a:noFill/>
              <a:ln w="7938">
                <a:solidFill>
                  <a:srgbClr val="000000"/>
                </a:solidFill>
                <a:round/>
                <a:headEnd/>
                <a:tailEnd/>
              </a:ln>
            </p:spPr>
            <p:txBody>
              <a:bodyPr/>
              <a:lstStyle/>
              <a:p>
                <a:endParaRPr lang="en-US">
                  <a:solidFill>
                    <a:schemeClr val="tx1"/>
                  </a:solidFill>
                </a:endParaRPr>
              </a:p>
            </p:txBody>
          </p:sp>
          <p:sp>
            <p:nvSpPr>
              <p:cNvPr id="42258" name="Line 62"/>
              <p:cNvSpPr>
                <a:spLocks noChangeShapeType="1"/>
              </p:cNvSpPr>
              <p:nvPr/>
            </p:nvSpPr>
            <p:spPr bwMode="auto">
              <a:xfrm flipV="1">
                <a:off x="977" y="2007"/>
                <a:ext cx="93" cy="47"/>
              </a:xfrm>
              <a:prstGeom prst="line">
                <a:avLst/>
              </a:prstGeom>
              <a:noFill/>
              <a:ln w="7938">
                <a:solidFill>
                  <a:srgbClr val="000000"/>
                </a:solidFill>
                <a:round/>
                <a:headEnd/>
                <a:tailEnd/>
              </a:ln>
            </p:spPr>
            <p:txBody>
              <a:bodyPr/>
              <a:lstStyle/>
              <a:p>
                <a:endParaRPr lang="en-US">
                  <a:solidFill>
                    <a:schemeClr val="tx1"/>
                  </a:solidFill>
                </a:endParaRPr>
              </a:p>
            </p:txBody>
          </p:sp>
        </p:grpSp>
      </p:grpSp>
      <p:sp>
        <p:nvSpPr>
          <p:cNvPr id="42010" name="Line 63"/>
          <p:cNvSpPr>
            <a:spLocks noChangeShapeType="1"/>
          </p:cNvSpPr>
          <p:nvPr/>
        </p:nvSpPr>
        <p:spPr bwMode="auto">
          <a:xfrm>
            <a:off x="4701545" y="1699547"/>
            <a:ext cx="0" cy="688975"/>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11" name="Line 64"/>
          <p:cNvSpPr>
            <a:spLocks noChangeShapeType="1"/>
          </p:cNvSpPr>
          <p:nvPr/>
        </p:nvSpPr>
        <p:spPr bwMode="auto">
          <a:xfrm>
            <a:off x="4701545" y="2706022"/>
            <a:ext cx="0" cy="688975"/>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12" name="Line 65"/>
          <p:cNvSpPr>
            <a:spLocks noChangeShapeType="1"/>
          </p:cNvSpPr>
          <p:nvPr/>
        </p:nvSpPr>
        <p:spPr bwMode="auto">
          <a:xfrm>
            <a:off x="4126870" y="2786985"/>
            <a:ext cx="0" cy="604837"/>
          </a:xfrm>
          <a:prstGeom prst="line">
            <a:avLst/>
          </a:prstGeom>
          <a:noFill/>
          <a:ln w="8001">
            <a:solidFill>
              <a:srgbClr val="000000"/>
            </a:solidFill>
            <a:prstDash val="dash"/>
            <a:round/>
            <a:headEnd/>
            <a:tailEnd/>
          </a:ln>
        </p:spPr>
        <p:txBody>
          <a:bodyPr/>
          <a:lstStyle/>
          <a:p>
            <a:endParaRPr lang="en-US">
              <a:solidFill>
                <a:schemeClr val="tx1"/>
              </a:solidFill>
            </a:endParaRPr>
          </a:p>
        </p:txBody>
      </p:sp>
      <p:sp>
        <p:nvSpPr>
          <p:cNvPr id="42013" name="Line 66"/>
          <p:cNvSpPr>
            <a:spLocks noChangeShapeType="1"/>
          </p:cNvSpPr>
          <p:nvPr/>
        </p:nvSpPr>
        <p:spPr bwMode="auto">
          <a:xfrm rot="5400000">
            <a:off x="4411826" y="3092578"/>
            <a:ext cx="0" cy="604838"/>
          </a:xfrm>
          <a:prstGeom prst="line">
            <a:avLst/>
          </a:prstGeom>
          <a:noFill/>
          <a:ln w="8001">
            <a:solidFill>
              <a:srgbClr val="000000"/>
            </a:solidFill>
            <a:prstDash val="dash"/>
            <a:round/>
            <a:headEnd/>
            <a:tailEnd/>
          </a:ln>
        </p:spPr>
        <p:txBody>
          <a:bodyPr/>
          <a:lstStyle/>
          <a:p>
            <a:endParaRPr lang="en-US">
              <a:solidFill>
                <a:schemeClr val="tx1"/>
              </a:solidFill>
            </a:endParaRPr>
          </a:p>
        </p:txBody>
      </p:sp>
      <p:sp>
        <p:nvSpPr>
          <p:cNvPr id="42014" name="Line 67"/>
          <p:cNvSpPr>
            <a:spLocks noChangeShapeType="1"/>
          </p:cNvSpPr>
          <p:nvPr/>
        </p:nvSpPr>
        <p:spPr bwMode="auto">
          <a:xfrm rot="5400000">
            <a:off x="4411826" y="1397128"/>
            <a:ext cx="0" cy="604838"/>
          </a:xfrm>
          <a:prstGeom prst="line">
            <a:avLst/>
          </a:prstGeom>
          <a:noFill/>
          <a:ln w="8001">
            <a:solidFill>
              <a:srgbClr val="000000"/>
            </a:solidFill>
            <a:prstDash val="dash"/>
            <a:round/>
            <a:headEnd/>
            <a:tailEnd/>
          </a:ln>
        </p:spPr>
        <p:txBody>
          <a:bodyPr/>
          <a:lstStyle/>
          <a:p>
            <a:endParaRPr lang="en-US">
              <a:solidFill>
                <a:schemeClr val="tx1"/>
              </a:solidFill>
            </a:endParaRPr>
          </a:p>
        </p:txBody>
      </p:sp>
      <p:sp>
        <p:nvSpPr>
          <p:cNvPr id="42015" name="Line 68"/>
          <p:cNvSpPr>
            <a:spLocks noChangeShapeType="1"/>
          </p:cNvSpPr>
          <p:nvPr/>
        </p:nvSpPr>
        <p:spPr bwMode="auto">
          <a:xfrm rot="5400000">
            <a:off x="6063620" y="2575847"/>
            <a:ext cx="0" cy="1641475"/>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16" name="Line 69"/>
          <p:cNvSpPr>
            <a:spLocks noChangeShapeType="1"/>
          </p:cNvSpPr>
          <p:nvPr/>
        </p:nvSpPr>
        <p:spPr bwMode="auto">
          <a:xfrm>
            <a:off x="6570032" y="1690022"/>
            <a:ext cx="328613" cy="1588"/>
          </a:xfrm>
          <a:prstGeom prst="line">
            <a:avLst/>
          </a:prstGeom>
          <a:noFill/>
          <a:ln w="7938">
            <a:solidFill>
              <a:srgbClr val="000000"/>
            </a:solidFill>
            <a:round/>
            <a:headEnd/>
            <a:tailEnd/>
          </a:ln>
        </p:spPr>
        <p:txBody>
          <a:bodyPr/>
          <a:lstStyle/>
          <a:p>
            <a:endParaRPr lang="en-US">
              <a:solidFill>
                <a:schemeClr val="tx1"/>
              </a:solidFill>
            </a:endParaRPr>
          </a:p>
        </p:txBody>
      </p:sp>
      <p:sp>
        <p:nvSpPr>
          <p:cNvPr id="42017" name="Oval 70"/>
          <p:cNvSpPr>
            <a:spLocks noChangeArrowheads="1"/>
          </p:cNvSpPr>
          <p:nvPr/>
        </p:nvSpPr>
        <p:spPr bwMode="auto">
          <a:xfrm>
            <a:off x="4952114" y="1433973"/>
            <a:ext cx="609600" cy="2238375"/>
          </a:xfrm>
          <a:prstGeom prst="ellipse">
            <a:avLst/>
          </a:prstGeom>
          <a:solidFill>
            <a:schemeClr val="accent1">
              <a:alpha val="30196"/>
            </a:schemeClr>
          </a:solidFill>
          <a:ln w="9525" algn="ctr">
            <a:noFill/>
            <a:prstDash val="dash"/>
            <a:round/>
            <a:headEnd type="none" w="sm" len="sm"/>
            <a:tailEnd type="none" w="sm" len="sm"/>
          </a:ln>
        </p:spPr>
        <p:txBody>
          <a:bodyPr wrap="none" anchor="ctr"/>
          <a:lstStyle/>
          <a:p>
            <a:endParaRPr lang="en-US">
              <a:solidFill>
                <a:schemeClr val="tx1"/>
              </a:solidFill>
            </a:endParaRPr>
          </a:p>
        </p:txBody>
      </p:sp>
      <p:grpSp>
        <p:nvGrpSpPr>
          <p:cNvPr id="18" name="Group 71"/>
          <p:cNvGrpSpPr>
            <a:grpSpLocks/>
          </p:cNvGrpSpPr>
          <p:nvPr/>
        </p:nvGrpSpPr>
        <p:grpSpPr bwMode="auto">
          <a:xfrm>
            <a:off x="3533775" y="4003675"/>
            <a:ext cx="3046413" cy="2033588"/>
            <a:chOff x="2226" y="2522"/>
            <a:chExt cx="1919" cy="1281"/>
          </a:xfrm>
        </p:grpSpPr>
        <p:sp>
          <p:nvSpPr>
            <p:cNvPr id="42066" name="Text Box 72"/>
            <p:cNvSpPr txBox="1">
              <a:spLocks noChangeArrowheads="1"/>
            </p:cNvSpPr>
            <p:nvPr/>
          </p:nvSpPr>
          <p:spPr bwMode="auto">
            <a:xfrm>
              <a:off x="3712" y="2866"/>
              <a:ext cx="376" cy="192"/>
            </a:xfrm>
            <a:prstGeom prst="rect">
              <a:avLst/>
            </a:prstGeom>
            <a:solidFill>
              <a:srgbClr val="FFFFFF"/>
            </a:solidFill>
            <a:ln w="9525">
              <a:noFill/>
              <a:miter lim="800000"/>
              <a:headEnd/>
              <a:tailEnd/>
            </a:ln>
          </p:spPr>
          <p:txBody>
            <a:bodyPr/>
            <a:lstStyle/>
            <a:p>
              <a:r>
                <a:rPr lang="en-US" sz="1200" b="1" dirty="0" err="1">
                  <a:solidFill>
                    <a:schemeClr val="tx1"/>
                  </a:solidFill>
                </a:rPr>
                <a:t>i</a:t>
              </a:r>
              <a:r>
                <a:rPr lang="en-US" sz="1200" b="1" baseline="-25000" dirty="0" err="1">
                  <a:solidFill>
                    <a:schemeClr val="tx1"/>
                  </a:solidFill>
                </a:rPr>
                <a:t>leakage</a:t>
              </a:r>
              <a:endParaRPr lang="en-US" sz="1200" b="1" baseline="-25000" dirty="0">
                <a:solidFill>
                  <a:schemeClr val="tx1"/>
                </a:solidFill>
              </a:endParaRPr>
            </a:p>
          </p:txBody>
        </p:sp>
        <p:sp>
          <p:nvSpPr>
            <p:cNvPr id="42067" name="Text Box 73"/>
            <p:cNvSpPr txBox="1">
              <a:spLocks noChangeArrowheads="1"/>
            </p:cNvSpPr>
            <p:nvPr/>
          </p:nvSpPr>
          <p:spPr bwMode="auto">
            <a:xfrm>
              <a:off x="3132" y="3435"/>
              <a:ext cx="162" cy="132"/>
            </a:xfrm>
            <a:prstGeom prst="rect">
              <a:avLst/>
            </a:prstGeom>
            <a:solidFill>
              <a:srgbClr val="FFFFFF"/>
            </a:solidFill>
            <a:ln w="9525">
              <a:noFill/>
              <a:miter lim="800000"/>
              <a:headEnd/>
              <a:tailEnd/>
            </a:ln>
          </p:spPr>
          <p:txBody>
            <a:bodyPr/>
            <a:lstStyle/>
            <a:p>
              <a:r>
                <a:rPr lang="en-US" sz="1200" b="1">
                  <a:solidFill>
                    <a:schemeClr val="tx1"/>
                  </a:solidFill>
                  <a:latin typeface="Arial" pitchFamily="34" charset="0"/>
                </a:rPr>
                <a:t>C</a:t>
              </a:r>
              <a:r>
                <a:rPr lang="en-US" sz="1200" b="1" baseline="-25000">
                  <a:solidFill>
                    <a:schemeClr val="tx1"/>
                  </a:solidFill>
                  <a:latin typeface="Arial" pitchFamily="34" charset="0"/>
                </a:rPr>
                <a:t>c</a:t>
              </a:r>
              <a:endParaRPr lang="en-US">
                <a:solidFill>
                  <a:schemeClr val="tx1"/>
                </a:solidFill>
              </a:endParaRPr>
            </a:p>
          </p:txBody>
        </p:sp>
        <p:sp>
          <p:nvSpPr>
            <p:cNvPr id="42068" name="Text Box 74"/>
            <p:cNvSpPr txBox="1">
              <a:spLocks noChangeArrowheads="1"/>
            </p:cNvSpPr>
            <p:nvPr/>
          </p:nvSpPr>
          <p:spPr bwMode="auto">
            <a:xfrm>
              <a:off x="3442" y="2867"/>
              <a:ext cx="162" cy="132"/>
            </a:xfrm>
            <a:prstGeom prst="rect">
              <a:avLst/>
            </a:prstGeom>
            <a:solidFill>
              <a:srgbClr val="FFFFFF"/>
            </a:solidFill>
            <a:ln w="9525">
              <a:noFill/>
              <a:miter lim="800000"/>
              <a:headEnd/>
              <a:tailEnd/>
            </a:ln>
          </p:spPr>
          <p:txBody>
            <a:bodyPr/>
            <a:lstStyle/>
            <a:p>
              <a:r>
                <a:rPr lang="en-US" sz="1200" b="1">
                  <a:solidFill>
                    <a:schemeClr val="tx1"/>
                  </a:solidFill>
                  <a:latin typeface="Arial" pitchFamily="34" charset="0"/>
                </a:rPr>
                <a:t>C</a:t>
              </a:r>
              <a:r>
                <a:rPr lang="en-US" sz="1200" b="1" baseline="-25000">
                  <a:solidFill>
                    <a:schemeClr val="tx1"/>
                  </a:solidFill>
                  <a:latin typeface="Arial" pitchFamily="34" charset="0"/>
                </a:rPr>
                <a:t>G</a:t>
              </a:r>
              <a:endParaRPr lang="en-US">
                <a:solidFill>
                  <a:schemeClr val="tx1"/>
                </a:solidFill>
              </a:endParaRPr>
            </a:p>
          </p:txBody>
        </p:sp>
        <p:grpSp>
          <p:nvGrpSpPr>
            <p:cNvPr id="19" name="Group 75"/>
            <p:cNvGrpSpPr>
              <a:grpSpLocks/>
            </p:cNvGrpSpPr>
            <p:nvPr/>
          </p:nvGrpSpPr>
          <p:grpSpPr bwMode="auto">
            <a:xfrm>
              <a:off x="2874" y="2728"/>
              <a:ext cx="277" cy="35"/>
              <a:chOff x="3703" y="3259"/>
              <a:chExt cx="923" cy="118"/>
            </a:xfrm>
          </p:grpSpPr>
          <p:sp>
            <p:nvSpPr>
              <p:cNvPr id="42251" name="Line 76"/>
              <p:cNvSpPr>
                <a:spLocks noChangeShapeType="1"/>
              </p:cNvSpPr>
              <p:nvPr/>
            </p:nvSpPr>
            <p:spPr bwMode="auto">
              <a:xfrm>
                <a:off x="3703" y="3327"/>
                <a:ext cx="805"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252" name="Oval 77"/>
              <p:cNvSpPr>
                <a:spLocks noChangeArrowheads="1"/>
              </p:cNvSpPr>
              <p:nvPr/>
            </p:nvSpPr>
            <p:spPr bwMode="auto">
              <a:xfrm>
                <a:off x="4507" y="3259"/>
                <a:ext cx="119" cy="118"/>
              </a:xfrm>
              <a:prstGeom prst="ellipse">
                <a:avLst/>
              </a:prstGeom>
              <a:solidFill>
                <a:srgbClr val="FFFFFF"/>
              </a:solidFill>
              <a:ln w="15875">
                <a:solidFill>
                  <a:srgbClr val="000000"/>
                </a:solidFill>
                <a:round/>
                <a:headEnd/>
                <a:tailEnd/>
              </a:ln>
            </p:spPr>
            <p:txBody>
              <a:bodyPr/>
              <a:lstStyle/>
              <a:p>
                <a:endParaRPr lang="en-US">
                  <a:solidFill>
                    <a:schemeClr val="tx1"/>
                  </a:solidFill>
                </a:endParaRPr>
              </a:p>
            </p:txBody>
          </p:sp>
        </p:grpSp>
        <p:sp>
          <p:nvSpPr>
            <p:cNvPr id="42070" name="Line 78"/>
            <p:cNvSpPr>
              <a:spLocks noChangeShapeType="1"/>
            </p:cNvSpPr>
            <p:nvPr/>
          </p:nvSpPr>
          <p:spPr bwMode="auto">
            <a:xfrm flipH="1">
              <a:off x="3303" y="2746"/>
              <a:ext cx="403"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071" name="Oval 79"/>
            <p:cNvSpPr>
              <a:spLocks noChangeArrowheads="1"/>
            </p:cNvSpPr>
            <p:nvPr/>
          </p:nvSpPr>
          <p:spPr bwMode="auto">
            <a:xfrm flipH="1">
              <a:off x="3267" y="2726"/>
              <a:ext cx="37" cy="36"/>
            </a:xfrm>
            <a:prstGeom prst="ellipse">
              <a:avLst/>
            </a:prstGeom>
            <a:solidFill>
              <a:srgbClr val="FFFFFF"/>
            </a:solidFill>
            <a:ln w="15875">
              <a:solidFill>
                <a:srgbClr val="000000"/>
              </a:solidFill>
              <a:round/>
              <a:headEnd/>
              <a:tailEnd/>
            </a:ln>
          </p:spPr>
          <p:txBody>
            <a:bodyPr/>
            <a:lstStyle/>
            <a:p>
              <a:endParaRPr lang="en-US">
                <a:solidFill>
                  <a:schemeClr val="tx1"/>
                </a:solidFill>
              </a:endParaRPr>
            </a:p>
          </p:txBody>
        </p:sp>
        <p:grpSp>
          <p:nvGrpSpPr>
            <p:cNvPr id="20" name="Group 80"/>
            <p:cNvGrpSpPr>
              <a:grpSpLocks/>
            </p:cNvGrpSpPr>
            <p:nvPr/>
          </p:nvGrpSpPr>
          <p:grpSpPr bwMode="auto">
            <a:xfrm>
              <a:off x="3189" y="2814"/>
              <a:ext cx="38" cy="55"/>
              <a:chOff x="4358" y="3690"/>
              <a:chExt cx="151" cy="218"/>
            </a:xfrm>
          </p:grpSpPr>
          <p:sp>
            <p:nvSpPr>
              <p:cNvPr id="42249" name="Line 81"/>
              <p:cNvSpPr>
                <a:spLocks noChangeShapeType="1"/>
              </p:cNvSpPr>
              <p:nvPr/>
            </p:nvSpPr>
            <p:spPr bwMode="auto">
              <a:xfrm>
                <a:off x="4358" y="3690"/>
                <a:ext cx="0" cy="218"/>
              </a:xfrm>
              <a:prstGeom prst="line">
                <a:avLst/>
              </a:prstGeom>
              <a:noFill/>
              <a:ln w="15875">
                <a:solidFill>
                  <a:srgbClr val="000000"/>
                </a:solidFill>
                <a:round/>
                <a:headEnd/>
                <a:tailEnd/>
              </a:ln>
            </p:spPr>
            <p:txBody>
              <a:bodyPr/>
              <a:lstStyle/>
              <a:p>
                <a:endParaRPr lang="en-US">
                  <a:solidFill>
                    <a:schemeClr val="tx1"/>
                  </a:solidFill>
                </a:endParaRPr>
              </a:p>
            </p:txBody>
          </p:sp>
          <p:sp>
            <p:nvSpPr>
              <p:cNvPr id="42250" name="Line 82"/>
              <p:cNvSpPr>
                <a:spLocks noChangeShapeType="1"/>
              </p:cNvSpPr>
              <p:nvPr/>
            </p:nvSpPr>
            <p:spPr bwMode="auto">
              <a:xfrm>
                <a:off x="4508" y="3690"/>
                <a:ext cx="1" cy="218"/>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21" name="Group 83"/>
            <p:cNvGrpSpPr>
              <a:grpSpLocks/>
            </p:cNvGrpSpPr>
            <p:nvPr/>
          </p:nvGrpSpPr>
          <p:grpSpPr bwMode="auto">
            <a:xfrm rot="-5400000">
              <a:off x="3417" y="2893"/>
              <a:ext cx="37" cy="55"/>
              <a:chOff x="4358" y="3690"/>
              <a:chExt cx="151" cy="218"/>
            </a:xfrm>
          </p:grpSpPr>
          <p:sp>
            <p:nvSpPr>
              <p:cNvPr id="42247" name="Line 84"/>
              <p:cNvSpPr>
                <a:spLocks noChangeShapeType="1"/>
              </p:cNvSpPr>
              <p:nvPr/>
            </p:nvSpPr>
            <p:spPr bwMode="auto">
              <a:xfrm>
                <a:off x="4358" y="3690"/>
                <a:ext cx="0" cy="218"/>
              </a:xfrm>
              <a:prstGeom prst="line">
                <a:avLst/>
              </a:prstGeom>
              <a:noFill/>
              <a:ln w="15875">
                <a:solidFill>
                  <a:srgbClr val="000000"/>
                </a:solidFill>
                <a:round/>
                <a:headEnd/>
                <a:tailEnd/>
              </a:ln>
            </p:spPr>
            <p:txBody>
              <a:bodyPr/>
              <a:lstStyle/>
              <a:p>
                <a:endParaRPr lang="en-US">
                  <a:solidFill>
                    <a:schemeClr val="tx1"/>
                  </a:solidFill>
                </a:endParaRPr>
              </a:p>
            </p:txBody>
          </p:sp>
          <p:sp>
            <p:nvSpPr>
              <p:cNvPr id="42248" name="Line 85"/>
              <p:cNvSpPr>
                <a:spLocks noChangeShapeType="1"/>
              </p:cNvSpPr>
              <p:nvPr/>
            </p:nvSpPr>
            <p:spPr bwMode="auto">
              <a:xfrm>
                <a:off x="4508" y="3690"/>
                <a:ext cx="1" cy="218"/>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22" name="Group 86"/>
            <p:cNvGrpSpPr>
              <a:grpSpLocks/>
            </p:cNvGrpSpPr>
            <p:nvPr/>
          </p:nvGrpSpPr>
          <p:grpSpPr bwMode="auto">
            <a:xfrm rot="-5400000">
              <a:off x="2967" y="2893"/>
              <a:ext cx="38" cy="54"/>
              <a:chOff x="4358" y="3690"/>
              <a:chExt cx="151" cy="218"/>
            </a:xfrm>
          </p:grpSpPr>
          <p:sp>
            <p:nvSpPr>
              <p:cNvPr id="42245" name="Line 87"/>
              <p:cNvSpPr>
                <a:spLocks noChangeShapeType="1"/>
              </p:cNvSpPr>
              <p:nvPr/>
            </p:nvSpPr>
            <p:spPr bwMode="auto">
              <a:xfrm>
                <a:off x="4358" y="3690"/>
                <a:ext cx="0" cy="218"/>
              </a:xfrm>
              <a:prstGeom prst="line">
                <a:avLst/>
              </a:prstGeom>
              <a:noFill/>
              <a:ln w="15875">
                <a:solidFill>
                  <a:srgbClr val="000000"/>
                </a:solidFill>
                <a:round/>
                <a:headEnd/>
                <a:tailEnd/>
              </a:ln>
            </p:spPr>
            <p:txBody>
              <a:bodyPr/>
              <a:lstStyle/>
              <a:p>
                <a:endParaRPr lang="en-US">
                  <a:solidFill>
                    <a:schemeClr val="tx1"/>
                  </a:solidFill>
                </a:endParaRPr>
              </a:p>
            </p:txBody>
          </p:sp>
          <p:sp>
            <p:nvSpPr>
              <p:cNvPr id="42246" name="Line 88"/>
              <p:cNvSpPr>
                <a:spLocks noChangeShapeType="1"/>
              </p:cNvSpPr>
              <p:nvPr/>
            </p:nvSpPr>
            <p:spPr bwMode="auto">
              <a:xfrm>
                <a:off x="4508" y="3690"/>
                <a:ext cx="1" cy="218"/>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23" name="Group 89"/>
            <p:cNvGrpSpPr>
              <a:grpSpLocks/>
            </p:cNvGrpSpPr>
            <p:nvPr/>
          </p:nvGrpSpPr>
          <p:grpSpPr bwMode="auto">
            <a:xfrm>
              <a:off x="2632" y="2700"/>
              <a:ext cx="240" cy="57"/>
              <a:chOff x="3790" y="5016"/>
              <a:chExt cx="955" cy="229"/>
            </a:xfrm>
          </p:grpSpPr>
          <p:grpSp>
            <p:nvGrpSpPr>
              <p:cNvPr id="24" name="Group 90"/>
              <p:cNvGrpSpPr>
                <a:grpSpLocks/>
              </p:cNvGrpSpPr>
              <p:nvPr/>
            </p:nvGrpSpPr>
            <p:grpSpPr bwMode="auto">
              <a:xfrm>
                <a:off x="3790" y="5016"/>
                <a:ext cx="238" cy="226"/>
                <a:chOff x="3790" y="5016"/>
                <a:chExt cx="247" cy="172"/>
              </a:xfrm>
            </p:grpSpPr>
            <p:sp>
              <p:nvSpPr>
                <p:cNvPr id="42243" name="Arc 91"/>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244" name="Arc 92"/>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25" name="Group 93"/>
              <p:cNvGrpSpPr>
                <a:grpSpLocks/>
              </p:cNvGrpSpPr>
              <p:nvPr/>
            </p:nvGrpSpPr>
            <p:grpSpPr bwMode="auto">
              <a:xfrm>
                <a:off x="4027" y="5016"/>
                <a:ext cx="238" cy="226"/>
                <a:chOff x="3790" y="5016"/>
                <a:chExt cx="247" cy="172"/>
              </a:xfrm>
            </p:grpSpPr>
            <p:sp>
              <p:nvSpPr>
                <p:cNvPr id="42241" name="Arc 94"/>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242" name="Arc 95"/>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26" name="Group 96"/>
              <p:cNvGrpSpPr>
                <a:grpSpLocks/>
              </p:cNvGrpSpPr>
              <p:nvPr/>
            </p:nvGrpSpPr>
            <p:grpSpPr bwMode="auto">
              <a:xfrm>
                <a:off x="4267" y="5016"/>
                <a:ext cx="238" cy="226"/>
                <a:chOff x="3790" y="5016"/>
                <a:chExt cx="247" cy="172"/>
              </a:xfrm>
            </p:grpSpPr>
            <p:sp>
              <p:nvSpPr>
                <p:cNvPr id="42239" name="Arc 97"/>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240" name="Arc 98"/>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27" name="Group 99"/>
              <p:cNvGrpSpPr>
                <a:grpSpLocks/>
              </p:cNvGrpSpPr>
              <p:nvPr/>
            </p:nvGrpSpPr>
            <p:grpSpPr bwMode="auto">
              <a:xfrm>
                <a:off x="4507" y="5019"/>
                <a:ext cx="238" cy="226"/>
                <a:chOff x="3790" y="5016"/>
                <a:chExt cx="247" cy="172"/>
              </a:xfrm>
            </p:grpSpPr>
            <p:sp>
              <p:nvSpPr>
                <p:cNvPr id="42237" name="Arc 100"/>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238" name="Arc 101"/>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grpSp>
          <p:nvGrpSpPr>
            <p:cNvPr id="28" name="Group 102"/>
            <p:cNvGrpSpPr>
              <a:grpSpLocks/>
            </p:cNvGrpSpPr>
            <p:nvPr/>
          </p:nvGrpSpPr>
          <p:grpSpPr bwMode="auto">
            <a:xfrm>
              <a:off x="3706" y="2701"/>
              <a:ext cx="240" cy="58"/>
              <a:chOff x="3790" y="5016"/>
              <a:chExt cx="955" cy="229"/>
            </a:xfrm>
          </p:grpSpPr>
          <p:grpSp>
            <p:nvGrpSpPr>
              <p:cNvPr id="29" name="Group 103"/>
              <p:cNvGrpSpPr>
                <a:grpSpLocks/>
              </p:cNvGrpSpPr>
              <p:nvPr/>
            </p:nvGrpSpPr>
            <p:grpSpPr bwMode="auto">
              <a:xfrm>
                <a:off x="3790" y="5016"/>
                <a:ext cx="238" cy="226"/>
                <a:chOff x="3790" y="5016"/>
                <a:chExt cx="247" cy="172"/>
              </a:xfrm>
            </p:grpSpPr>
            <p:sp>
              <p:nvSpPr>
                <p:cNvPr id="42231" name="Arc 104"/>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232" name="Arc 105"/>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30" name="Group 106"/>
              <p:cNvGrpSpPr>
                <a:grpSpLocks/>
              </p:cNvGrpSpPr>
              <p:nvPr/>
            </p:nvGrpSpPr>
            <p:grpSpPr bwMode="auto">
              <a:xfrm>
                <a:off x="4027" y="5016"/>
                <a:ext cx="238" cy="226"/>
                <a:chOff x="3790" y="5016"/>
                <a:chExt cx="247" cy="172"/>
              </a:xfrm>
            </p:grpSpPr>
            <p:sp>
              <p:nvSpPr>
                <p:cNvPr id="42229" name="Arc 107"/>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230" name="Arc 108"/>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31" name="Group 109"/>
              <p:cNvGrpSpPr>
                <a:grpSpLocks/>
              </p:cNvGrpSpPr>
              <p:nvPr/>
            </p:nvGrpSpPr>
            <p:grpSpPr bwMode="auto">
              <a:xfrm>
                <a:off x="4267" y="5016"/>
                <a:ext cx="238" cy="226"/>
                <a:chOff x="3790" y="5016"/>
                <a:chExt cx="247" cy="172"/>
              </a:xfrm>
            </p:grpSpPr>
            <p:sp>
              <p:nvSpPr>
                <p:cNvPr id="42227" name="Arc 110"/>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228" name="Arc 111"/>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41984" name="Group 112"/>
              <p:cNvGrpSpPr>
                <a:grpSpLocks/>
              </p:cNvGrpSpPr>
              <p:nvPr/>
            </p:nvGrpSpPr>
            <p:grpSpPr bwMode="auto">
              <a:xfrm>
                <a:off x="4507" y="5019"/>
                <a:ext cx="238" cy="226"/>
                <a:chOff x="3790" y="5016"/>
                <a:chExt cx="247" cy="172"/>
              </a:xfrm>
            </p:grpSpPr>
            <p:sp>
              <p:nvSpPr>
                <p:cNvPr id="42225" name="Arc 113"/>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226" name="Arc 114"/>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sp>
          <p:nvSpPr>
            <p:cNvPr id="42077" name="Line 115"/>
            <p:cNvSpPr>
              <a:spLocks noChangeShapeType="1"/>
            </p:cNvSpPr>
            <p:nvPr/>
          </p:nvSpPr>
          <p:spPr bwMode="auto">
            <a:xfrm>
              <a:off x="2984" y="2749"/>
              <a:ext cx="0" cy="151"/>
            </a:xfrm>
            <a:prstGeom prst="line">
              <a:avLst/>
            </a:prstGeom>
            <a:noFill/>
            <a:ln w="15875">
              <a:solidFill>
                <a:srgbClr val="000000"/>
              </a:solidFill>
              <a:round/>
              <a:headEnd/>
              <a:tailEnd/>
            </a:ln>
          </p:spPr>
          <p:txBody>
            <a:bodyPr/>
            <a:lstStyle/>
            <a:p>
              <a:endParaRPr lang="en-US">
                <a:solidFill>
                  <a:schemeClr val="tx1"/>
                </a:solidFill>
              </a:endParaRPr>
            </a:p>
          </p:txBody>
        </p:sp>
        <p:sp>
          <p:nvSpPr>
            <p:cNvPr id="42078" name="Line 116"/>
            <p:cNvSpPr>
              <a:spLocks noChangeShapeType="1"/>
            </p:cNvSpPr>
            <p:nvPr/>
          </p:nvSpPr>
          <p:spPr bwMode="auto">
            <a:xfrm>
              <a:off x="2984" y="2939"/>
              <a:ext cx="0" cy="120"/>
            </a:xfrm>
            <a:prstGeom prst="line">
              <a:avLst/>
            </a:prstGeom>
            <a:noFill/>
            <a:ln w="15875">
              <a:solidFill>
                <a:srgbClr val="000000"/>
              </a:solidFill>
              <a:round/>
              <a:headEnd/>
              <a:tailEnd/>
            </a:ln>
          </p:spPr>
          <p:txBody>
            <a:bodyPr/>
            <a:lstStyle/>
            <a:p>
              <a:endParaRPr lang="en-US">
                <a:solidFill>
                  <a:schemeClr val="tx1"/>
                </a:solidFill>
              </a:endParaRPr>
            </a:p>
          </p:txBody>
        </p:sp>
        <p:sp>
          <p:nvSpPr>
            <p:cNvPr id="42079" name="Line 117"/>
            <p:cNvSpPr>
              <a:spLocks noChangeShapeType="1"/>
            </p:cNvSpPr>
            <p:nvPr/>
          </p:nvSpPr>
          <p:spPr bwMode="auto">
            <a:xfrm>
              <a:off x="3433" y="2748"/>
              <a:ext cx="0" cy="152"/>
            </a:xfrm>
            <a:prstGeom prst="line">
              <a:avLst/>
            </a:prstGeom>
            <a:noFill/>
            <a:ln w="15875">
              <a:solidFill>
                <a:srgbClr val="000000"/>
              </a:solidFill>
              <a:round/>
              <a:headEnd/>
              <a:tailEnd/>
            </a:ln>
          </p:spPr>
          <p:txBody>
            <a:bodyPr/>
            <a:lstStyle/>
            <a:p>
              <a:endParaRPr lang="en-US">
                <a:solidFill>
                  <a:schemeClr val="tx1"/>
                </a:solidFill>
              </a:endParaRPr>
            </a:p>
          </p:txBody>
        </p:sp>
        <p:sp>
          <p:nvSpPr>
            <p:cNvPr id="42080" name="Line 118"/>
            <p:cNvSpPr>
              <a:spLocks noChangeShapeType="1"/>
            </p:cNvSpPr>
            <p:nvPr/>
          </p:nvSpPr>
          <p:spPr bwMode="auto">
            <a:xfrm>
              <a:off x="3434" y="2940"/>
              <a:ext cx="0" cy="120"/>
            </a:xfrm>
            <a:prstGeom prst="line">
              <a:avLst/>
            </a:prstGeom>
            <a:noFill/>
            <a:ln w="15875">
              <a:solidFill>
                <a:srgbClr val="000000"/>
              </a:solidFill>
              <a:round/>
              <a:headEnd/>
              <a:tailEnd/>
            </a:ln>
          </p:spPr>
          <p:txBody>
            <a:bodyPr/>
            <a:lstStyle/>
            <a:p>
              <a:endParaRPr lang="en-US">
                <a:solidFill>
                  <a:schemeClr val="tx1"/>
                </a:solidFill>
              </a:endParaRPr>
            </a:p>
          </p:txBody>
        </p:sp>
        <p:sp>
          <p:nvSpPr>
            <p:cNvPr id="42081" name="Line 119"/>
            <p:cNvSpPr>
              <a:spLocks noChangeShapeType="1"/>
            </p:cNvSpPr>
            <p:nvPr/>
          </p:nvSpPr>
          <p:spPr bwMode="auto">
            <a:xfrm>
              <a:off x="3083" y="2750"/>
              <a:ext cx="0" cy="89"/>
            </a:xfrm>
            <a:prstGeom prst="line">
              <a:avLst/>
            </a:prstGeom>
            <a:noFill/>
            <a:ln w="15875">
              <a:solidFill>
                <a:srgbClr val="000000"/>
              </a:solidFill>
              <a:round/>
              <a:headEnd/>
              <a:tailEnd/>
            </a:ln>
          </p:spPr>
          <p:txBody>
            <a:bodyPr/>
            <a:lstStyle/>
            <a:p>
              <a:endParaRPr lang="en-US">
                <a:solidFill>
                  <a:schemeClr val="tx1"/>
                </a:solidFill>
              </a:endParaRPr>
            </a:p>
          </p:txBody>
        </p:sp>
        <p:sp>
          <p:nvSpPr>
            <p:cNvPr id="42082" name="Line 120"/>
            <p:cNvSpPr>
              <a:spLocks noChangeShapeType="1"/>
            </p:cNvSpPr>
            <p:nvPr/>
          </p:nvSpPr>
          <p:spPr bwMode="auto">
            <a:xfrm>
              <a:off x="3330" y="2750"/>
              <a:ext cx="0" cy="89"/>
            </a:xfrm>
            <a:prstGeom prst="line">
              <a:avLst/>
            </a:prstGeom>
            <a:noFill/>
            <a:ln w="15875">
              <a:solidFill>
                <a:srgbClr val="000000"/>
              </a:solidFill>
              <a:round/>
              <a:headEnd/>
              <a:tailEnd/>
            </a:ln>
          </p:spPr>
          <p:txBody>
            <a:bodyPr/>
            <a:lstStyle/>
            <a:p>
              <a:endParaRPr lang="en-US">
                <a:solidFill>
                  <a:schemeClr val="tx1"/>
                </a:solidFill>
              </a:endParaRPr>
            </a:p>
          </p:txBody>
        </p:sp>
        <p:sp>
          <p:nvSpPr>
            <p:cNvPr id="42083" name="Line 121"/>
            <p:cNvSpPr>
              <a:spLocks noChangeShapeType="1"/>
            </p:cNvSpPr>
            <p:nvPr/>
          </p:nvSpPr>
          <p:spPr bwMode="auto">
            <a:xfrm>
              <a:off x="3083" y="2840"/>
              <a:ext cx="103"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084" name="Line 122"/>
            <p:cNvSpPr>
              <a:spLocks noChangeShapeType="1"/>
            </p:cNvSpPr>
            <p:nvPr/>
          </p:nvSpPr>
          <p:spPr bwMode="auto">
            <a:xfrm>
              <a:off x="3227" y="2841"/>
              <a:ext cx="103" cy="0"/>
            </a:xfrm>
            <a:prstGeom prst="line">
              <a:avLst/>
            </a:prstGeom>
            <a:noFill/>
            <a:ln w="15875">
              <a:solidFill>
                <a:srgbClr val="000000"/>
              </a:solidFill>
              <a:round/>
              <a:headEnd/>
              <a:tailEnd/>
            </a:ln>
          </p:spPr>
          <p:txBody>
            <a:bodyPr/>
            <a:lstStyle/>
            <a:p>
              <a:endParaRPr lang="en-US">
                <a:solidFill>
                  <a:schemeClr val="tx1"/>
                </a:solidFill>
              </a:endParaRPr>
            </a:p>
          </p:txBody>
        </p:sp>
        <p:grpSp>
          <p:nvGrpSpPr>
            <p:cNvPr id="41985" name="Group 123"/>
            <p:cNvGrpSpPr>
              <a:grpSpLocks/>
            </p:cNvGrpSpPr>
            <p:nvPr/>
          </p:nvGrpSpPr>
          <p:grpSpPr bwMode="auto">
            <a:xfrm>
              <a:off x="2957" y="3062"/>
              <a:ext cx="56" cy="20"/>
              <a:chOff x="3453" y="4818"/>
              <a:chExt cx="225" cy="79"/>
            </a:xfrm>
          </p:grpSpPr>
          <p:sp>
            <p:nvSpPr>
              <p:cNvPr id="42218" name="Line 124"/>
              <p:cNvSpPr>
                <a:spLocks noChangeShapeType="1"/>
              </p:cNvSpPr>
              <p:nvPr/>
            </p:nvSpPr>
            <p:spPr bwMode="auto">
              <a:xfrm>
                <a:off x="3453" y="4818"/>
                <a:ext cx="225" cy="0"/>
              </a:xfrm>
              <a:prstGeom prst="line">
                <a:avLst/>
              </a:prstGeom>
              <a:noFill/>
              <a:ln w="15875">
                <a:solidFill>
                  <a:srgbClr val="000000"/>
                </a:solidFill>
                <a:round/>
                <a:headEnd/>
                <a:tailEnd/>
              </a:ln>
            </p:spPr>
            <p:txBody>
              <a:bodyPr/>
              <a:lstStyle/>
              <a:p>
                <a:endParaRPr lang="en-US">
                  <a:solidFill>
                    <a:schemeClr val="tx1"/>
                  </a:solidFill>
                </a:endParaRPr>
              </a:p>
            </p:txBody>
          </p:sp>
          <p:sp>
            <p:nvSpPr>
              <p:cNvPr id="42219" name="Line 125"/>
              <p:cNvSpPr>
                <a:spLocks noChangeShapeType="1"/>
              </p:cNvSpPr>
              <p:nvPr/>
            </p:nvSpPr>
            <p:spPr bwMode="auto">
              <a:xfrm>
                <a:off x="3477" y="4857"/>
                <a:ext cx="174"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220" name="Line 126"/>
              <p:cNvSpPr>
                <a:spLocks noChangeShapeType="1"/>
              </p:cNvSpPr>
              <p:nvPr/>
            </p:nvSpPr>
            <p:spPr bwMode="auto">
              <a:xfrm>
                <a:off x="3510" y="4896"/>
                <a:ext cx="108" cy="1"/>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1989" name="Group 127"/>
            <p:cNvGrpSpPr>
              <a:grpSpLocks/>
            </p:cNvGrpSpPr>
            <p:nvPr/>
          </p:nvGrpSpPr>
          <p:grpSpPr bwMode="auto">
            <a:xfrm>
              <a:off x="3406" y="3060"/>
              <a:ext cx="57" cy="20"/>
              <a:chOff x="3453" y="4818"/>
              <a:chExt cx="225" cy="79"/>
            </a:xfrm>
          </p:grpSpPr>
          <p:sp>
            <p:nvSpPr>
              <p:cNvPr id="42215" name="Line 128"/>
              <p:cNvSpPr>
                <a:spLocks noChangeShapeType="1"/>
              </p:cNvSpPr>
              <p:nvPr/>
            </p:nvSpPr>
            <p:spPr bwMode="auto">
              <a:xfrm>
                <a:off x="3453" y="4818"/>
                <a:ext cx="225" cy="0"/>
              </a:xfrm>
              <a:prstGeom prst="line">
                <a:avLst/>
              </a:prstGeom>
              <a:noFill/>
              <a:ln w="15875">
                <a:solidFill>
                  <a:srgbClr val="000000"/>
                </a:solidFill>
                <a:round/>
                <a:headEnd/>
                <a:tailEnd/>
              </a:ln>
            </p:spPr>
            <p:txBody>
              <a:bodyPr/>
              <a:lstStyle/>
              <a:p>
                <a:endParaRPr lang="en-US">
                  <a:solidFill>
                    <a:schemeClr val="tx1"/>
                  </a:solidFill>
                </a:endParaRPr>
              </a:p>
            </p:txBody>
          </p:sp>
          <p:sp>
            <p:nvSpPr>
              <p:cNvPr id="42216" name="Line 129"/>
              <p:cNvSpPr>
                <a:spLocks noChangeShapeType="1"/>
              </p:cNvSpPr>
              <p:nvPr/>
            </p:nvSpPr>
            <p:spPr bwMode="auto">
              <a:xfrm>
                <a:off x="3477" y="4857"/>
                <a:ext cx="174"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217" name="Line 130"/>
              <p:cNvSpPr>
                <a:spLocks noChangeShapeType="1"/>
              </p:cNvSpPr>
              <p:nvPr/>
            </p:nvSpPr>
            <p:spPr bwMode="auto">
              <a:xfrm>
                <a:off x="3510" y="4896"/>
                <a:ext cx="108" cy="1"/>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1993" name="Group 131"/>
            <p:cNvGrpSpPr>
              <a:grpSpLocks/>
            </p:cNvGrpSpPr>
            <p:nvPr/>
          </p:nvGrpSpPr>
          <p:grpSpPr bwMode="auto">
            <a:xfrm>
              <a:off x="2573" y="2739"/>
              <a:ext cx="57" cy="20"/>
              <a:chOff x="2017" y="3330"/>
              <a:chExt cx="227" cy="80"/>
            </a:xfrm>
          </p:grpSpPr>
          <p:sp>
            <p:nvSpPr>
              <p:cNvPr id="42213" name="Line 132"/>
              <p:cNvSpPr>
                <a:spLocks noChangeShapeType="1"/>
              </p:cNvSpPr>
              <p:nvPr/>
            </p:nvSpPr>
            <p:spPr bwMode="auto">
              <a:xfrm flipH="1">
                <a:off x="2091" y="3366"/>
                <a:ext cx="153"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214" name="Oval 133"/>
              <p:cNvSpPr>
                <a:spLocks noChangeArrowheads="1"/>
              </p:cNvSpPr>
              <p:nvPr/>
            </p:nvSpPr>
            <p:spPr bwMode="auto">
              <a:xfrm>
                <a:off x="2017" y="3330"/>
                <a:ext cx="71" cy="80"/>
              </a:xfrm>
              <a:prstGeom prst="ellipse">
                <a:avLst/>
              </a:prstGeom>
              <a:solidFill>
                <a:srgbClr val="000000"/>
              </a:solidFill>
              <a:ln w="15875">
                <a:solidFill>
                  <a:srgbClr val="000000"/>
                </a:solidFill>
                <a:round/>
                <a:headEnd/>
                <a:tailEnd/>
              </a:ln>
            </p:spPr>
            <p:txBody>
              <a:bodyPr/>
              <a:lstStyle/>
              <a:p>
                <a:endParaRPr lang="en-US">
                  <a:solidFill>
                    <a:schemeClr val="tx1"/>
                  </a:solidFill>
                </a:endParaRPr>
              </a:p>
            </p:txBody>
          </p:sp>
        </p:grpSp>
        <p:grpSp>
          <p:nvGrpSpPr>
            <p:cNvPr id="41995" name="Group 134"/>
            <p:cNvGrpSpPr>
              <a:grpSpLocks/>
            </p:cNvGrpSpPr>
            <p:nvPr/>
          </p:nvGrpSpPr>
          <p:grpSpPr bwMode="auto">
            <a:xfrm>
              <a:off x="3947" y="2735"/>
              <a:ext cx="57" cy="20"/>
              <a:chOff x="6859" y="3312"/>
              <a:chExt cx="227" cy="80"/>
            </a:xfrm>
          </p:grpSpPr>
          <p:sp>
            <p:nvSpPr>
              <p:cNvPr id="42211" name="Line 135"/>
              <p:cNvSpPr>
                <a:spLocks noChangeShapeType="1"/>
              </p:cNvSpPr>
              <p:nvPr/>
            </p:nvSpPr>
            <p:spPr bwMode="auto">
              <a:xfrm>
                <a:off x="6859" y="3355"/>
                <a:ext cx="153"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212" name="Oval 136"/>
              <p:cNvSpPr>
                <a:spLocks noChangeArrowheads="1"/>
              </p:cNvSpPr>
              <p:nvPr/>
            </p:nvSpPr>
            <p:spPr bwMode="auto">
              <a:xfrm>
                <a:off x="7015" y="3312"/>
                <a:ext cx="71" cy="80"/>
              </a:xfrm>
              <a:prstGeom prst="ellipse">
                <a:avLst/>
              </a:prstGeom>
              <a:solidFill>
                <a:srgbClr val="000000"/>
              </a:solidFill>
              <a:ln w="15875">
                <a:solidFill>
                  <a:srgbClr val="000000"/>
                </a:solidFill>
                <a:round/>
                <a:headEnd/>
                <a:tailEnd/>
              </a:ln>
            </p:spPr>
            <p:txBody>
              <a:bodyPr/>
              <a:lstStyle/>
              <a:p>
                <a:endParaRPr lang="en-US">
                  <a:solidFill>
                    <a:schemeClr val="tx1"/>
                  </a:solidFill>
                </a:endParaRPr>
              </a:p>
            </p:txBody>
          </p:sp>
        </p:grpSp>
        <p:sp>
          <p:nvSpPr>
            <p:cNvPr id="42089" name="Line 137"/>
            <p:cNvSpPr>
              <a:spLocks noChangeShapeType="1"/>
            </p:cNvSpPr>
            <p:nvPr/>
          </p:nvSpPr>
          <p:spPr bwMode="auto">
            <a:xfrm flipV="1">
              <a:off x="3151" y="2690"/>
              <a:ext cx="110" cy="49"/>
            </a:xfrm>
            <a:prstGeom prst="line">
              <a:avLst/>
            </a:prstGeom>
            <a:noFill/>
            <a:ln w="15875">
              <a:solidFill>
                <a:srgbClr val="000000"/>
              </a:solidFill>
              <a:round/>
              <a:headEnd/>
              <a:tailEnd type="stealth" w="med" len="med"/>
            </a:ln>
          </p:spPr>
          <p:txBody>
            <a:bodyPr/>
            <a:lstStyle/>
            <a:p>
              <a:endParaRPr lang="en-US">
                <a:solidFill>
                  <a:schemeClr val="tx1"/>
                </a:solidFill>
              </a:endParaRPr>
            </a:p>
          </p:txBody>
        </p:sp>
        <p:grpSp>
          <p:nvGrpSpPr>
            <p:cNvPr id="41996" name="Group 138"/>
            <p:cNvGrpSpPr>
              <a:grpSpLocks/>
            </p:cNvGrpSpPr>
            <p:nvPr/>
          </p:nvGrpSpPr>
          <p:grpSpPr bwMode="auto">
            <a:xfrm>
              <a:off x="3079" y="2836"/>
              <a:ext cx="254" cy="84"/>
              <a:chOff x="4875" y="2946"/>
              <a:chExt cx="1011" cy="335"/>
            </a:xfrm>
          </p:grpSpPr>
          <p:sp>
            <p:nvSpPr>
              <p:cNvPr id="42194" name="Line 139"/>
              <p:cNvSpPr>
                <a:spLocks noChangeShapeType="1"/>
              </p:cNvSpPr>
              <p:nvPr/>
            </p:nvSpPr>
            <p:spPr bwMode="auto">
              <a:xfrm>
                <a:off x="4887" y="2946"/>
                <a:ext cx="1" cy="328"/>
              </a:xfrm>
              <a:prstGeom prst="line">
                <a:avLst/>
              </a:prstGeom>
              <a:noFill/>
              <a:ln w="15875">
                <a:solidFill>
                  <a:srgbClr val="000000"/>
                </a:solidFill>
                <a:round/>
                <a:headEnd/>
                <a:tailEnd/>
              </a:ln>
            </p:spPr>
            <p:txBody>
              <a:bodyPr/>
              <a:lstStyle/>
              <a:p>
                <a:endParaRPr lang="en-US">
                  <a:solidFill>
                    <a:schemeClr val="tx1"/>
                  </a:solidFill>
                </a:endParaRPr>
              </a:p>
            </p:txBody>
          </p:sp>
          <p:sp>
            <p:nvSpPr>
              <p:cNvPr id="42195" name="Line 140"/>
              <p:cNvSpPr>
                <a:spLocks noChangeShapeType="1"/>
              </p:cNvSpPr>
              <p:nvPr/>
            </p:nvSpPr>
            <p:spPr bwMode="auto">
              <a:xfrm>
                <a:off x="5874" y="2953"/>
                <a:ext cx="1" cy="325"/>
              </a:xfrm>
              <a:prstGeom prst="line">
                <a:avLst/>
              </a:prstGeom>
              <a:noFill/>
              <a:ln w="15875">
                <a:solidFill>
                  <a:srgbClr val="000000"/>
                </a:solidFill>
                <a:round/>
                <a:headEnd/>
                <a:tailEnd/>
              </a:ln>
            </p:spPr>
            <p:txBody>
              <a:bodyPr/>
              <a:lstStyle/>
              <a:p>
                <a:endParaRPr lang="en-US">
                  <a:solidFill>
                    <a:schemeClr val="tx1"/>
                  </a:solidFill>
                </a:endParaRPr>
              </a:p>
            </p:txBody>
          </p:sp>
          <p:grpSp>
            <p:nvGrpSpPr>
              <p:cNvPr id="42001" name="Group 141"/>
              <p:cNvGrpSpPr>
                <a:grpSpLocks/>
              </p:cNvGrpSpPr>
              <p:nvPr/>
            </p:nvGrpSpPr>
            <p:grpSpPr bwMode="auto">
              <a:xfrm>
                <a:off x="5099" y="3169"/>
                <a:ext cx="520" cy="112"/>
                <a:chOff x="7848" y="13938"/>
                <a:chExt cx="846" cy="196"/>
              </a:xfrm>
            </p:grpSpPr>
            <p:grpSp>
              <p:nvGrpSpPr>
                <p:cNvPr id="42009" name="Group 142"/>
                <p:cNvGrpSpPr>
                  <a:grpSpLocks/>
                </p:cNvGrpSpPr>
                <p:nvPr/>
              </p:nvGrpSpPr>
              <p:grpSpPr bwMode="auto">
                <a:xfrm>
                  <a:off x="7848" y="13938"/>
                  <a:ext cx="216" cy="195"/>
                  <a:chOff x="7848" y="13938"/>
                  <a:chExt cx="216" cy="195"/>
                </a:xfrm>
              </p:grpSpPr>
              <p:sp>
                <p:nvSpPr>
                  <p:cNvPr id="42209" name="Line 143"/>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210" name="Line 144"/>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018" name="Group 145"/>
                <p:cNvGrpSpPr>
                  <a:grpSpLocks/>
                </p:cNvGrpSpPr>
                <p:nvPr/>
              </p:nvGrpSpPr>
              <p:grpSpPr bwMode="auto">
                <a:xfrm>
                  <a:off x="8057" y="13939"/>
                  <a:ext cx="216" cy="195"/>
                  <a:chOff x="7848" y="13938"/>
                  <a:chExt cx="216" cy="195"/>
                </a:xfrm>
              </p:grpSpPr>
              <p:sp>
                <p:nvSpPr>
                  <p:cNvPr id="42207" name="Line 146"/>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208" name="Line 147"/>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020" name="Group 148"/>
                <p:cNvGrpSpPr>
                  <a:grpSpLocks/>
                </p:cNvGrpSpPr>
                <p:nvPr/>
              </p:nvGrpSpPr>
              <p:grpSpPr bwMode="auto">
                <a:xfrm>
                  <a:off x="8268" y="13939"/>
                  <a:ext cx="216" cy="195"/>
                  <a:chOff x="7848" y="13938"/>
                  <a:chExt cx="216" cy="195"/>
                </a:xfrm>
              </p:grpSpPr>
              <p:sp>
                <p:nvSpPr>
                  <p:cNvPr id="42205" name="Line 149"/>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206" name="Line 150"/>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021" name="Group 151"/>
                <p:cNvGrpSpPr>
                  <a:grpSpLocks/>
                </p:cNvGrpSpPr>
                <p:nvPr/>
              </p:nvGrpSpPr>
              <p:grpSpPr bwMode="auto">
                <a:xfrm>
                  <a:off x="8478" y="13939"/>
                  <a:ext cx="216" cy="195"/>
                  <a:chOff x="7848" y="13938"/>
                  <a:chExt cx="216" cy="195"/>
                </a:xfrm>
              </p:grpSpPr>
              <p:sp>
                <p:nvSpPr>
                  <p:cNvPr id="42203" name="Line 152"/>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204" name="Line 153"/>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sp>
            <p:nvSpPr>
              <p:cNvPr id="42197" name="Line 154"/>
              <p:cNvSpPr>
                <a:spLocks noChangeShapeType="1"/>
              </p:cNvSpPr>
              <p:nvPr/>
            </p:nvSpPr>
            <p:spPr bwMode="auto">
              <a:xfrm flipH="1">
                <a:off x="4875" y="3273"/>
                <a:ext cx="231"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198" name="Line 155"/>
              <p:cNvSpPr>
                <a:spLocks noChangeShapeType="1"/>
              </p:cNvSpPr>
              <p:nvPr/>
            </p:nvSpPr>
            <p:spPr bwMode="auto">
              <a:xfrm flipH="1">
                <a:off x="5613" y="3276"/>
                <a:ext cx="273" cy="1"/>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022" name="Group 156"/>
            <p:cNvGrpSpPr>
              <a:grpSpLocks/>
            </p:cNvGrpSpPr>
            <p:nvPr/>
          </p:nvGrpSpPr>
          <p:grpSpPr bwMode="auto">
            <a:xfrm>
              <a:off x="2870" y="3450"/>
              <a:ext cx="277" cy="36"/>
              <a:chOff x="3703" y="3259"/>
              <a:chExt cx="923" cy="118"/>
            </a:xfrm>
          </p:grpSpPr>
          <p:sp>
            <p:nvSpPr>
              <p:cNvPr id="42192" name="Line 157"/>
              <p:cNvSpPr>
                <a:spLocks noChangeShapeType="1"/>
              </p:cNvSpPr>
              <p:nvPr/>
            </p:nvSpPr>
            <p:spPr bwMode="auto">
              <a:xfrm>
                <a:off x="3703" y="3327"/>
                <a:ext cx="805"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193" name="Oval 158"/>
              <p:cNvSpPr>
                <a:spLocks noChangeArrowheads="1"/>
              </p:cNvSpPr>
              <p:nvPr/>
            </p:nvSpPr>
            <p:spPr bwMode="auto">
              <a:xfrm>
                <a:off x="4507" y="3259"/>
                <a:ext cx="119" cy="118"/>
              </a:xfrm>
              <a:prstGeom prst="ellipse">
                <a:avLst/>
              </a:prstGeom>
              <a:solidFill>
                <a:srgbClr val="FFFFFF"/>
              </a:solidFill>
              <a:ln w="15875">
                <a:solidFill>
                  <a:srgbClr val="000000"/>
                </a:solidFill>
                <a:round/>
                <a:headEnd/>
                <a:tailEnd/>
              </a:ln>
            </p:spPr>
            <p:txBody>
              <a:bodyPr/>
              <a:lstStyle/>
              <a:p>
                <a:endParaRPr lang="en-US">
                  <a:solidFill>
                    <a:schemeClr val="tx1"/>
                  </a:solidFill>
                </a:endParaRPr>
              </a:p>
            </p:txBody>
          </p:sp>
        </p:grpSp>
        <p:sp>
          <p:nvSpPr>
            <p:cNvPr id="42092" name="Oval 159"/>
            <p:cNvSpPr>
              <a:spLocks noChangeArrowheads="1"/>
            </p:cNvSpPr>
            <p:nvPr/>
          </p:nvSpPr>
          <p:spPr bwMode="auto">
            <a:xfrm flipH="1">
              <a:off x="3263" y="3448"/>
              <a:ext cx="37" cy="36"/>
            </a:xfrm>
            <a:prstGeom prst="ellipse">
              <a:avLst/>
            </a:prstGeom>
            <a:solidFill>
              <a:srgbClr val="FFFFFF"/>
            </a:solidFill>
            <a:ln w="15875">
              <a:solidFill>
                <a:srgbClr val="000000"/>
              </a:solidFill>
              <a:round/>
              <a:headEnd/>
              <a:tailEnd/>
            </a:ln>
          </p:spPr>
          <p:txBody>
            <a:bodyPr/>
            <a:lstStyle/>
            <a:p>
              <a:endParaRPr lang="en-US">
                <a:solidFill>
                  <a:schemeClr val="tx1"/>
                </a:solidFill>
              </a:endParaRPr>
            </a:p>
          </p:txBody>
        </p:sp>
        <p:grpSp>
          <p:nvGrpSpPr>
            <p:cNvPr id="42023" name="Group 160"/>
            <p:cNvGrpSpPr>
              <a:grpSpLocks/>
            </p:cNvGrpSpPr>
            <p:nvPr/>
          </p:nvGrpSpPr>
          <p:grpSpPr bwMode="auto">
            <a:xfrm>
              <a:off x="3185" y="3537"/>
              <a:ext cx="39" cy="54"/>
              <a:chOff x="4358" y="3690"/>
              <a:chExt cx="151" cy="218"/>
            </a:xfrm>
          </p:grpSpPr>
          <p:sp>
            <p:nvSpPr>
              <p:cNvPr id="42190" name="Line 161"/>
              <p:cNvSpPr>
                <a:spLocks noChangeShapeType="1"/>
              </p:cNvSpPr>
              <p:nvPr/>
            </p:nvSpPr>
            <p:spPr bwMode="auto">
              <a:xfrm>
                <a:off x="4358" y="3690"/>
                <a:ext cx="0" cy="218"/>
              </a:xfrm>
              <a:prstGeom prst="line">
                <a:avLst/>
              </a:prstGeom>
              <a:noFill/>
              <a:ln w="15875">
                <a:solidFill>
                  <a:srgbClr val="000000"/>
                </a:solidFill>
                <a:round/>
                <a:headEnd/>
                <a:tailEnd/>
              </a:ln>
            </p:spPr>
            <p:txBody>
              <a:bodyPr/>
              <a:lstStyle/>
              <a:p>
                <a:endParaRPr lang="en-US">
                  <a:solidFill>
                    <a:schemeClr val="tx1"/>
                  </a:solidFill>
                </a:endParaRPr>
              </a:p>
            </p:txBody>
          </p:sp>
          <p:sp>
            <p:nvSpPr>
              <p:cNvPr id="42191" name="Line 162"/>
              <p:cNvSpPr>
                <a:spLocks noChangeShapeType="1"/>
              </p:cNvSpPr>
              <p:nvPr/>
            </p:nvSpPr>
            <p:spPr bwMode="auto">
              <a:xfrm>
                <a:off x="4508" y="3690"/>
                <a:ext cx="1" cy="218"/>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024" name="Group 163"/>
            <p:cNvGrpSpPr>
              <a:grpSpLocks/>
            </p:cNvGrpSpPr>
            <p:nvPr/>
          </p:nvGrpSpPr>
          <p:grpSpPr bwMode="auto">
            <a:xfrm rot="-5400000">
              <a:off x="3413" y="3614"/>
              <a:ext cx="38" cy="55"/>
              <a:chOff x="4358" y="3690"/>
              <a:chExt cx="151" cy="218"/>
            </a:xfrm>
          </p:grpSpPr>
          <p:sp>
            <p:nvSpPr>
              <p:cNvPr id="42188" name="Line 164"/>
              <p:cNvSpPr>
                <a:spLocks noChangeShapeType="1"/>
              </p:cNvSpPr>
              <p:nvPr/>
            </p:nvSpPr>
            <p:spPr bwMode="auto">
              <a:xfrm>
                <a:off x="4358" y="3690"/>
                <a:ext cx="0" cy="218"/>
              </a:xfrm>
              <a:prstGeom prst="line">
                <a:avLst/>
              </a:prstGeom>
              <a:noFill/>
              <a:ln w="15875">
                <a:solidFill>
                  <a:srgbClr val="000000"/>
                </a:solidFill>
                <a:round/>
                <a:headEnd/>
                <a:tailEnd/>
              </a:ln>
            </p:spPr>
            <p:txBody>
              <a:bodyPr/>
              <a:lstStyle/>
              <a:p>
                <a:endParaRPr lang="en-US">
                  <a:solidFill>
                    <a:schemeClr val="tx1"/>
                  </a:solidFill>
                </a:endParaRPr>
              </a:p>
            </p:txBody>
          </p:sp>
          <p:sp>
            <p:nvSpPr>
              <p:cNvPr id="42189" name="Line 165"/>
              <p:cNvSpPr>
                <a:spLocks noChangeShapeType="1"/>
              </p:cNvSpPr>
              <p:nvPr/>
            </p:nvSpPr>
            <p:spPr bwMode="auto">
              <a:xfrm>
                <a:off x="4508" y="3690"/>
                <a:ext cx="1" cy="218"/>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025" name="Group 166"/>
            <p:cNvGrpSpPr>
              <a:grpSpLocks/>
            </p:cNvGrpSpPr>
            <p:nvPr/>
          </p:nvGrpSpPr>
          <p:grpSpPr bwMode="auto">
            <a:xfrm rot="-5400000">
              <a:off x="2963" y="3615"/>
              <a:ext cx="38" cy="54"/>
              <a:chOff x="4358" y="3690"/>
              <a:chExt cx="151" cy="218"/>
            </a:xfrm>
          </p:grpSpPr>
          <p:sp>
            <p:nvSpPr>
              <p:cNvPr id="42186" name="Line 167"/>
              <p:cNvSpPr>
                <a:spLocks noChangeShapeType="1"/>
              </p:cNvSpPr>
              <p:nvPr/>
            </p:nvSpPr>
            <p:spPr bwMode="auto">
              <a:xfrm>
                <a:off x="4358" y="3690"/>
                <a:ext cx="0" cy="218"/>
              </a:xfrm>
              <a:prstGeom prst="line">
                <a:avLst/>
              </a:prstGeom>
              <a:noFill/>
              <a:ln w="15875">
                <a:solidFill>
                  <a:srgbClr val="000000"/>
                </a:solidFill>
                <a:round/>
                <a:headEnd/>
                <a:tailEnd/>
              </a:ln>
            </p:spPr>
            <p:txBody>
              <a:bodyPr/>
              <a:lstStyle/>
              <a:p>
                <a:endParaRPr lang="en-US">
                  <a:solidFill>
                    <a:schemeClr val="tx1"/>
                  </a:solidFill>
                </a:endParaRPr>
              </a:p>
            </p:txBody>
          </p:sp>
          <p:sp>
            <p:nvSpPr>
              <p:cNvPr id="42187" name="Line 168"/>
              <p:cNvSpPr>
                <a:spLocks noChangeShapeType="1"/>
              </p:cNvSpPr>
              <p:nvPr/>
            </p:nvSpPr>
            <p:spPr bwMode="auto">
              <a:xfrm>
                <a:off x="4508" y="3690"/>
                <a:ext cx="1" cy="218"/>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026" name="Group 169"/>
            <p:cNvGrpSpPr>
              <a:grpSpLocks/>
            </p:cNvGrpSpPr>
            <p:nvPr/>
          </p:nvGrpSpPr>
          <p:grpSpPr bwMode="auto">
            <a:xfrm>
              <a:off x="2629" y="3422"/>
              <a:ext cx="239" cy="57"/>
              <a:chOff x="3790" y="5016"/>
              <a:chExt cx="955" cy="229"/>
            </a:xfrm>
          </p:grpSpPr>
          <p:grpSp>
            <p:nvGrpSpPr>
              <p:cNvPr id="42028" name="Group 170"/>
              <p:cNvGrpSpPr>
                <a:grpSpLocks/>
              </p:cNvGrpSpPr>
              <p:nvPr/>
            </p:nvGrpSpPr>
            <p:grpSpPr bwMode="auto">
              <a:xfrm>
                <a:off x="3790" y="5016"/>
                <a:ext cx="238" cy="226"/>
                <a:chOff x="3790" y="5016"/>
                <a:chExt cx="247" cy="172"/>
              </a:xfrm>
            </p:grpSpPr>
            <p:sp>
              <p:nvSpPr>
                <p:cNvPr id="42184" name="Arc 171"/>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185" name="Arc 172"/>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42069" name="Group 173"/>
              <p:cNvGrpSpPr>
                <a:grpSpLocks/>
              </p:cNvGrpSpPr>
              <p:nvPr/>
            </p:nvGrpSpPr>
            <p:grpSpPr bwMode="auto">
              <a:xfrm>
                <a:off x="4027" y="5016"/>
                <a:ext cx="238" cy="226"/>
                <a:chOff x="3790" y="5016"/>
                <a:chExt cx="247" cy="172"/>
              </a:xfrm>
            </p:grpSpPr>
            <p:sp>
              <p:nvSpPr>
                <p:cNvPr id="42182" name="Arc 174"/>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183" name="Arc 175"/>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42072" name="Group 176"/>
              <p:cNvGrpSpPr>
                <a:grpSpLocks/>
              </p:cNvGrpSpPr>
              <p:nvPr/>
            </p:nvGrpSpPr>
            <p:grpSpPr bwMode="auto">
              <a:xfrm>
                <a:off x="4267" y="5016"/>
                <a:ext cx="238" cy="226"/>
                <a:chOff x="3790" y="5016"/>
                <a:chExt cx="247" cy="172"/>
              </a:xfrm>
            </p:grpSpPr>
            <p:sp>
              <p:nvSpPr>
                <p:cNvPr id="42180" name="Arc 177"/>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181" name="Arc 178"/>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42073" name="Group 179"/>
              <p:cNvGrpSpPr>
                <a:grpSpLocks/>
              </p:cNvGrpSpPr>
              <p:nvPr/>
            </p:nvGrpSpPr>
            <p:grpSpPr bwMode="auto">
              <a:xfrm>
                <a:off x="4507" y="5019"/>
                <a:ext cx="238" cy="226"/>
                <a:chOff x="3790" y="5016"/>
                <a:chExt cx="247" cy="172"/>
              </a:xfrm>
            </p:grpSpPr>
            <p:sp>
              <p:nvSpPr>
                <p:cNvPr id="42178" name="Arc 180"/>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179" name="Arc 181"/>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sp>
          <p:nvSpPr>
            <p:cNvPr id="42097" name="Line 182"/>
            <p:cNvSpPr>
              <a:spLocks noChangeShapeType="1"/>
            </p:cNvSpPr>
            <p:nvPr/>
          </p:nvSpPr>
          <p:spPr bwMode="auto">
            <a:xfrm>
              <a:off x="2980" y="3471"/>
              <a:ext cx="0" cy="151"/>
            </a:xfrm>
            <a:prstGeom prst="line">
              <a:avLst/>
            </a:prstGeom>
            <a:noFill/>
            <a:ln w="15875">
              <a:solidFill>
                <a:srgbClr val="000000"/>
              </a:solidFill>
              <a:round/>
              <a:headEnd/>
              <a:tailEnd/>
            </a:ln>
          </p:spPr>
          <p:txBody>
            <a:bodyPr/>
            <a:lstStyle/>
            <a:p>
              <a:endParaRPr lang="en-US">
                <a:solidFill>
                  <a:schemeClr val="tx1"/>
                </a:solidFill>
              </a:endParaRPr>
            </a:p>
          </p:txBody>
        </p:sp>
        <p:sp>
          <p:nvSpPr>
            <p:cNvPr id="42098" name="Line 183"/>
            <p:cNvSpPr>
              <a:spLocks noChangeShapeType="1"/>
            </p:cNvSpPr>
            <p:nvPr/>
          </p:nvSpPr>
          <p:spPr bwMode="auto">
            <a:xfrm>
              <a:off x="3430" y="3471"/>
              <a:ext cx="0" cy="151"/>
            </a:xfrm>
            <a:prstGeom prst="line">
              <a:avLst/>
            </a:prstGeom>
            <a:noFill/>
            <a:ln w="15875">
              <a:solidFill>
                <a:srgbClr val="000000"/>
              </a:solidFill>
              <a:round/>
              <a:headEnd/>
              <a:tailEnd/>
            </a:ln>
          </p:spPr>
          <p:txBody>
            <a:bodyPr/>
            <a:lstStyle/>
            <a:p>
              <a:endParaRPr lang="en-US">
                <a:solidFill>
                  <a:schemeClr val="tx1"/>
                </a:solidFill>
              </a:endParaRPr>
            </a:p>
          </p:txBody>
        </p:sp>
        <p:sp>
          <p:nvSpPr>
            <p:cNvPr id="42099" name="Line 184"/>
            <p:cNvSpPr>
              <a:spLocks noChangeShapeType="1"/>
            </p:cNvSpPr>
            <p:nvPr/>
          </p:nvSpPr>
          <p:spPr bwMode="auto">
            <a:xfrm>
              <a:off x="3430" y="3661"/>
              <a:ext cx="0" cy="120"/>
            </a:xfrm>
            <a:prstGeom prst="line">
              <a:avLst/>
            </a:prstGeom>
            <a:noFill/>
            <a:ln w="15875">
              <a:solidFill>
                <a:srgbClr val="000000"/>
              </a:solidFill>
              <a:round/>
              <a:headEnd/>
              <a:tailEnd/>
            </a:ln>
          </p:spPr>
          <p:txBody>
            <a:bodyPr/>
            <a:lstStyle/>
            <a:p>
              <a:endParaRPr lang="en-US">
                <a:solidFill>
                  <a:schemeClr val="tx1"/>
                </a:solidFill>
              </a:endParaRPr>
            </a:p>
          </p:txBody>
        </p:sp>
        <p:sp>
          <p:nvSpPr>
            <p:cNvPr id="42100" name="Line 185"/>
            <p:cNvSpPr>
              <a:spLocks noChangeShapeType="1"/>
            </p:cNvSpPr>
            <p:nvPr/>
          </p:nvSpPr>
          <p:spPr bwMode="auto">
            <a:xfrm>
              <a:off x="3079" y="3472"/>
              <a:ext cx="0" cy="89"/>
            </a:xfrm>
            <a:prstGeom prst="line">
              <a:avLst/>
            </a:prstGeom>
            <a:noFill/>
            <a:ln w="15875">
              <a:solidFill>
                <a:srgbClr val="000000"/>
              </a:solidFill>
              <a:round/>
              <a:headEnd/>
              <a:tailEnd/>
            </a:ln>
          </p:spPr>
          <p:txBody>
            <a:bodyPr/>
            <a:lstStyle/>
            <a:p>
              <a:endParaRPr lang="en-US">
                <a:solidFill>
                  <a:schemeClr val="tx1"/>
                </a:solidFill>
              </a:endParaRPr>
            </a:p>
          </p:txBody>
        </p:sp>
        <p:sp>
          <p:nvSpPr>
            <p:cNvPr id="42101" name="Line 186"/>
            <p:cNvSpPr>
              <a:spLocks noChangeShapeType="1"/>
            </p:cNvSpPr>
            <p:nvPr/>
          </p:nvSpPr>
          <p:spPr bwMode="auto">
            <a:xfrm>
              <a:off x="3326" y="3472"/>
              <a:ext cx="0" cy="89"/>
            </a:xfrm>
            <a:prstGeom prst="line">
              <a:avLst/>
            </a:prstGeom>
            <a:noFill/>
            <a:ln w="15875">
              <a:solidFill>
                <a:srgbClr val="000000"/>
              </a:solidFill>
              <a:round/>
              <a:headEnd/>
              <a:tailEnd/>
            </a:ln>
          </p:spPr>
          <p:txBody>
            <a:bodyPr/>
            <a:lstStyle/>
            <a:p>
              <a:endParaRPr lang="en-US">
                <a:solidFill>
                  <a:schemeClr val="tx1"/>
                </a:solidFill>
              </a:endParaRPr>
            </a:p>
          </p:txBody>
        </p:sp>
        <p:sp>
          <p:nvSpPr>
            <p:cNvPr id="42102" name="Line 187"/>
            <p:cNvSpPr>
              <a:spLocks noChangeShapeType="1"/>
            </p:cNvSpPr>
            <p:nvPr/>
          </p:nvSpPr>
          <p:spPr bwMode="auto">
            <a:xfrm>
              <a:off x="3079" y="3562"/>
              <a:ext cx="103" cy="0"/>
            </a:xfrm>
            <a:prstGeom prst="line">
              <a:avLst/>
            </a:prstGeom>
            <a:noFill/>
            <a:ln w="15875">
              <a:solidFill>
                <a:srgbClr val="000000"/>
              </a:solidFill>
              <a:round/>
              <a:headEnd/>
              <a:tailEnd/>
            </a:ln>
          </p:spPr>
          <p:txBody>
            <a:bodyPr/>
            <a:lstStyle/>
            <a:p>
              <a:endParaRPr lang="en-US">
                <a:solidFill>
                  <a:schemeClr val="tx1"/>
                </a:solidFill>
              </a:endParaRPr>
            </a:p>
          </p:txBody>
        </p:sp>
        <p:sp>
          <p:nvSpPr>
            <p:cNvPr id="42103" name="Line 188"/>
            <p:cNvSpPr>
              <a:spLocks noChangeShapeType="1"/>
            </p:cNvSpPr>
            <p:nvPr/>
          </p:nvSpPr>
          <p:spPr bwMode="auto">
            <a:xfrm>
              <a:off x="3224" y="3562"/>
              <a:ext cx="102" cy="1"/>
            </a:xfrm>
            <a:prstGeom prst="line">
              <a:avLst/>
            </a:prstGeom>
            <a:noFill/>
            <a:ln w="15875">
              <a:solidFill>
                <a:srgbClr val="000000"/>
              </a:solidFill>
              <a:round/>
              <a:headEnd/>
              <a:tailEnd/>
            </a:ln>
          </p:spPr>
          <p:txBody>
            <a:bodyPr/>
            <a:lstStyle/>
            <a:p>
              <a:endParaRPr lang="en-US">
                <a:solidFill>
                  <a:schemeClr val="tx1"/>
                </a:solidFill>
              </a:endParaRPr>
            </a:p>
          </p:txBody>
        </p:sp>
        <p:grpSp>
          <p:nvGrpSpPr>
            <p:cNvPr id="42074" name="Group 189"/>
            <p:cNvGrpSpPr>
              <a:grpSpLocks/>
            </p:cNvGrpSpPr>
            <p:nvPr/>
          </p:nvGrpSpPr>
          <p:grpSpPr bwMode="auto">
            <a:xfrm>
              <a:off x="2953" y="3661"/>
              <a:ext cx="56" cy="142"/>
              <a:chOff x="2624" y="3097"/>
              <a:chExt cx="90" cy="227"/>
            </a:xfrm>
          </p:grpSpPr>
          <p:sp>
            <p:nvSpPr>
              <p:cNvPr id="42169" name="Line 190"/>
              <p:cNvSpPr>
                <a:spLocks noChangeShapeType="1"/>
              </p:cNvSpPr>
              <p:nvPr/>
            </p:nvSpPr>
            <p:spPr bwMode="auto">
              <a:xfrm>
                <a:off x="2668" y="3097"/>
                <a:ext cx="0" cy="191"/>
              </a:xfrm>
              <a:prstGeom prst="line">
                <a:avLst/>
              </a:prstGeom>
              <a:noFill/>
              <a:ln w="15875">
                <a:solidFill>
                  <a:srgbClr val="000000"/>
                </a:solidFill>
                <a:round/>
                <a:headEnd/>
                <a:tailEnd/>
              </a:ln>
            </p:spPr>
            <p:txBody>
              <a:bodyPr/>
              <a:lstStyle/>
              <a:p>
                <a:endParaRPr lang="en-US">
                  <a:solidFill>
                    <a:schemeClr val="tx1"/>
                  </a:solidFill>
                </a:endParaRPr>
              </a:p>
            </p:txBody>
          </p:sp>
          <p:grpSp>
            <p:nvGrpSpPr>
              <p:cNvPr id="42075" name="Group 191"/>
              <p:cNvGrpSpPr>
                <a:grpSpLocks/>
              </p:cNvGrpSpPr>
              <p:nvPr/>
            </p:nvGrpSpPr>
            <p:grpSpPr bwMode="auto">
              <a:xfrm>
                <a:off x="2624" y="3292"/>
                <a:ext cx="90" cy="32"/>
                <a:chOff x="3453" y="4818"/>
                <a:chExt cx="225" cy="79"/>
              </a:xfrm>
            </p:grpSpPr>
            <p:sp>
              <p:nvSpPr>
                <p:cNvPr id="42171" name="Line 192"/>
                <p:cNvSpPr>
                  <a:spLocks noChangeShapeType="1"/>
                </p:cNvSpPr>
                <p:nvPr/>
              </p:nvSpPr>
              <p:spPr bwMode="auto">
                <a:xfrm>
                  <a:off x="3453" y="4818"/>
                  <a:ext cx="225" cy="0"/>
                </a:xfrm>
                <a:prstGeom prst="line">
                  <a:avLst/>
                </a:prstGeom>
                <a:noFill/>
                <a:ln w="15875">
                  <a:solidFill>
                    <a:srgbClr val="000000"/>
                  </a:solidFill>
                  <a:round/>
                  <a:headEnd/>
                  <a:tailEnd/>
                </a:ln>
              </p:spPr>
              <p:txBody>
                <a:bodyPr/>
                <a:lstStyle/>
                <a:p>
                  <a:endParaRPr lang="en-US">
                    <a:solidFill>
                      <a:schemeClr val="tx1"/>
                    </a:solidFill>
                  </a:endParaRPr>
                </a:p>
              </p:txBody>
            </p:sp>
            <p:sp>
              <p:nvSpPr>
                <p:cNvPr id="42172" name="Line 193"/>
                <p:cNvSpPr>
                  <a:spLocks noChangeShapeType="1"/>
                </p:cNvSpPr>
                <p:nvPr/>
              </p:nvSpPr>
              <p:spPr bwMode="auto">
                <a:xfrm>
                  <a:off x="3477" y="4857"/>
                  <a:ext cx="174"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173" name="Line 194"/>
                <p:cNvSpPr>
                  <a:spLocks noChangeShapeType="1"/>
                </p:cNvSpPr>
                <p:nvPr/>
              </p:nvSpPr>
              <p:spPr bwMode="auto">
                <a:xfrm>
                  <a:off x="3510" y="4896"/>
                  <a:ext cx="108" cy="1"/>
                </a:xfrm>
                <a:prstGeom prst="line">
                  <a:avLst/>
                </a:prstGeom>
                <a:noFill/>
                <a:ln w="15875">
                  <a:solidFill>
                    <a:srgbClr val="000000"/>
                  </a:solidFill>
                  <a:round/>
                  <a:headEnd/>
                  <a:tailEnd/>
                </a:ln>
              </p:spPr>
              <p:txBody>
                <a:bodyPr/>
                <a:lstStyle/>
                <a:p>
                  <a:endParaRPr lang="en-US">
                    <a:solidFill>
                      <a:schemeClr val="tx1"/>
                    </a:solidFill>
                  </a:endParaRPr>
                </a:p>
              </p:txBody>
            </p:sp>
          </p:grpSp>
        </p:grpSp>
        <p:grpSp>
          <p:nvGrpSpPr>
            <p:cNvPr id="42076" name="Group 195"/>
            <p:cNvGrpSpPr>
              <a:grpSpLocks/>
            </p:cNvGrpSpPr>
            <p:nvPr/>
          </p:nvGrpSpPr>
          <p:grpSpPr bwMode="auto">
            <a:xfrm>
              <a:off x="3403" y="3782"/>
              <a:ext cx="56" cy="20"/>
              <a:chOff x="3453" y="4818"/>
              <a:chExt cx="225" cy="79"/>
            </a:xfrm>
          </p:grpSpPr>
          <p:sp>
            <p:nvSpPr>
              <p:cNvPr id="42166" name="Line 196"/>
              <p:cNvSpPr>
                <a:spLocks noChangeShapeType="1"/>
              </p:cNvSpPr>
              <p:nvPr/>
            </p:nvSpPr>
            <p:spPr bwMode="auto">
              <a:xfrm>
                <a:off x="3453" y="4818"/>
                <a:ext cx="225" cy="0"/>
              </a:xfrm>
              <a:prstGeom prst="line">
                <a:avLst/>
              </a:prstGeom>
              <a:noFill/>
              <a:ln w="15875">
                <a:solidFill>
                  <a:srgbClr val="000000"/>
                </a:solidFill>
                <a:round/>
                <a:headEnd/>
                <a:tailEnd/>
              </a:ln>
            </p:spPr>
            <p:txBody>
              <a:bodyPr/>
              <a:lstStyle/>
              <a:p>
                <a:endParaRPr lang="en-US">
                  <a:solidFill>
                    <a:schemeClr val="tx1"/>
                  </a:solidFill>
                </a:endParaRPr>
              </a:p>
            </p:txBody>
          </p:sp>
          <p:sp>
            <p:nvSpPr>
              <p:cNvPr id="42167" name="Line 197"/>
              <p:cNvSpPr>
                <a:spLocks noChangeShapeType="1"/>
              </p:cNvSpPr>
              <p:nvPr/>
            </p:nvSpPr>
            <p:spPr bwMode="auto">
              <a:xfrm>
                <a:off x="3477" y="4857"/>
                <a:ext cx="174"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168" name="Line 198"/>
              <p:cNvSpPr>
                <a:spLocks noChangeShapeType="1"/>
              </p:cNvSpPr>
              <p:nvPr/>
            </p:nvSpPr>
            <p:spPr bwMode="auto">
              <a:xfrm>
                <a:off x="3510" y="4896"/>
                <a:ext cx="108" cy="1"/>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085" name="Group 199"/>
            <p:cNvGrpSpPr>
              <a:grpSpLocks/>
            </p:cNvGrpSpPr>
            <p:nvPr/>
          </p:nvGrpSpPr>
          <p:grpSpPr bwMode="auto">
            <a:xfrm>
              <a:off x="2570" y="3461"/>
              <a:ext cx="57" cy="20"/>
              <a:chOff x="2017" y="3330"/>
              <a:chExt cx="227" cy="80"/>
            </a:xfrm>
          </p:grpSpPr>
          <p:sp>
            <p:nvSpPr>
              <p:cNvPr id="42164" name="Line 200"/>
              <p:cNvSpPr>
                <a:spLocks noChangeShapeType="1"/>
              </p:cNvSpPr>
              <p:nvPr/>
            </p:nvSpPr>
            <p:spPr bwMode="auto">
              <a:xfrm flipH="1">
                <a:off x="2091" y="3366"/>
                <a:ext cx="153"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165" name="Oval 201"/>
              <p:cNvSpPr>
                <a:spLocks noChangeArrowheads="1"/>
              </p:cNvSpPr>
              <p:nvPr/>
            </p:nvSpPr>
            <p:spPr bwMode="auto">
              <a:xfrm>
                <a:off x="2017" y="3330"/>
                <a:ext cx="71" cy="80"/>
              </a:xfrm>
              <a:prstGeom prst="ellipse">
                <a:avLst/>
              </a:prstGeom>
              <a:solidFill>
                <a:srgbClr val="000000"/>
              </a:solidFill>
              <a:ln w="15875">
                <a:solidFill>
                  <a:srgbClr val="000000"/>
                </a:solidFill>
                <a:round/>
                <a:headEnd/>
                <a:tailEnd/>
              </a:ln>
            </p:spPr>
            <p:txBody>
              <a:bodyPr/>
              <a:lstStyle/>
              <a:p>
                <a:endParaRPr lang="en-US">
                  <a:solidFill>
                    <a:schemeClr val="tx1"/>
                  </a:solidFill>
                </a:endParaRPr>
              </a:p>
            </p:txBody>
          </p:sp>
        </p:grpSp>
        <p:sp>
          <p:nvSpPr>
            <p:cNvPr id="42107" name="Line 202"/>
            <p:cNvSpPr>
              <a:spLocks noChangeShapeType="1"/>
            </p:cNvSpPr>
            <p:nvPr/>
          </p:nvSpPr>
          <p:spPr bwMode="auto">
            <a:xfrm flipV="1">
              <a:off x="3147" y="3412"/>
              <a:ext cx="110" cy="49"/>
            </a:xfrm>
            <a:prstGeom prst="line">
              <a:avLst/>
            </a:prstGeom>
            <a:noFill/>
            <a:ln w="15875">
              <a:solidFill>
                <a:srgbClr val="000000"/>
              </a:solidFill>
              <a:round/>
              <a:headEnd/>
              <a:tailEnd type="stealth" w="med" len="med"/>
            </a:ln>
          </p:spPr>
          <p:txBody>
            <a:bodyPr/>
            <a:lstStyle/>
            <a:p>
              <a:endParaRPr lang="en-US">
                <a:solidFill>
                  <a:schemeClr val="tx1"/>
                </a:solidFill>
              </a:endParaRPr>
            </a:p>
          </p:txBody>
        </p:sp>
        <p:grpSp>
          <p:nvGrpSpPr>
            <p:cNvPr id="42086" name="Group 203"/>
            <p:cNvGrpSpPr>
              <a:grpSpLocks/>
            </p:cNvGrpSpPr>
            <p:nvPr/>
          </p:nvGrpSpPr>
          <p:grpSpPr bwMode="auto">
            <a:xfrm>
              <a:off x="3075" y="3556"/>
              <a:ext cx="254" cy="83"/>
              <a:chOff x="4875" y="2946"/>
              <a:chExt cx="1011" cy="335"/>
            </a:xfrm>
          </p:grpSpPr>
          <p:sp>
            <p:nvSpPr>
              <p:cNvPr id="42147" name="Line 204"/>
              <p:cNvSpPr>
                <a:spLocks noChangeShapeType="1"/>
              </p:cNvSpPr>
              <p:nvPr/>
            </p:nvSpPr>
            <p:spPr bwMode="auto">
              <a:xfrm>
                <a:off x="4887" y="2946"/>
                <a:ext cx="1" cy="328"/>
              </a:xfrm>
              <a:prstGeom prst="line">
                <a:avLst/>
              </a:prstGeom>
              <a:noFill/>
              <a:ln w="15875">
                <a:solidFill>
                  <a:srgbClr val="000000"/>
                </a:solidFill>
                <a:round/>
                <a:headEnd/>
                <a:tailEnd/>
              </a:ln>
            </p:spPr>
            <p:txBody>
              <a:bodyPr/>
              <a:lstStyle/>
              <a:p>
                <a:endParaRPr lang="en-US">
                  <a:solidFill>
                    <a:schemeClr val="tx1"/>
                  </a:solidFill>
                </a:endParaRPr>
              </a:p>
            </p:txBody>
          </p:sp>
          <p:sp>
            <p:nvSpPr>
              <p:cNvPr id="42148" name="Line 205"/>
              <p:cNvSpPr>
                <a:spLocks noChangeShapeType="1"/>
              </p:cNvSpPr>
              <p:nvPr/>
            </p:nvSpPr>
            <p:spPr bwMode="auto">
              <a:xfrm>
                <a:off x="5874" y="2953"/>
                <a:ext cx="1" cy="325"/>
              </a:xfrm>
              <a:prstGeom prst="line">
                <a:avLst/>
              </a:prstGeom>
              <a:noFill/>
              <a:ln w="15875">
                <a:solidFill>
                  <a:srgbClr val="000000"/>
                </a:solidFill>
                <a:round/>
                <a:headEnd/>
                <a:tailEnd/>
              </a:ln>
            </p:spPr>
            <p:txBody>
              <a:bodyPr/>
              <a:lstStyle/>
              <a:p>
                <a:endParaRPr lang="en-US">
                  <a:solidFill>
                    <a:schemeClr val="tx1"/>
                  </a:solidFill>
                </a:endParaRPr>
              </a:p>
            </p:txBody>
          </p:sp>
          <p:grpSp>
            <p:nvGrpSpPr>
              <p:cNvPr id="42087" name="Group 206"/>
              <p:cNvGrpSpPr>
                <a:grpSpLocks/>
              </p:cNvGrpSpPr>
              <p:nvPr/>
            </p:nvGrpSpPr>
            <p:grpSpPr bwMode="auto">
              <a:xfrm>
                <a:off x="5099" y="3169"/>
                <a:ext cx="520" cy="112"/>
                <a:chOff x="7848" y="13938"/>
                <a:chExt cx="846" cy="196"/>
              </a:xfrm>
            </p:grpSpPr>
            <p:grpSp>
              <p:nvGrpSpPr>
                <p:cNvPr id="42088" name="Group 207"/>
                <p:cNvGrpSpPr>
                  <a:grpSpLocks/>
                </p:cNvGrpSpPr>
                <p:nvPr/>
              </p:nvGrpSpPr>
              <p:grpSpPr bwMode="auto">
                <a:xfrm>
                  <a:off x="7848" y="13938"/>
                  <a:ext cx="216" cy="195"/>
                  <a:chOff x="7848" y="13938"/>
                  <a:chExt cx="216" cy="195"/>
                </a:xfrm>
              </p:grpSpPr>
              <p:sp>
                <p:nvSpPr>
                  <p:cNvPr id="42162" name="Line 208"/>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163" name="Line 209"/>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090" name="Group 210"/>
                <p:cNvGrpSpPr>
                  <a:grpSpLocks/>
                </p:cNvGrpSpPr>
                <p:nvPr/>
              </p:nvGrpSpPr>
              <p:grpSpPr bwMode="auto">
                <a:xfrm>
                  <a:off x="8057" y="13939"/>
                  <a:ext cx="216" cy="195"/>
                  <a:chOff x="7848" y="13938"/>
                  <a:chExt cx="216" cy="195"/>
                </a:xfrm>
              </p:grpSpPr>
              <p:sp>
                <p:nvSpPr>
                  <p:cNvPr id="42160" name="Line 211"/>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161" name="Line 212"/>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091" name="Group 213"/>
                <p:cNvGrpSpPr>
                  <a:grpSpLocks/>
                </p:cNvGrpSpPr>
                <p:nvPr/>
              </p:nvGrpSpPr>
              <p:grpSpPr bwMode="auto">
                <a:xfrm>
                  <a:off x="8268" y="13939"/>
                  <a:ext cx="216" cy="195"/>
                  <a:chOff x="7848" y="13938"/>
                  <a:chExt cx="216" cy="195"/>
                </a:xfrm>
              </p:grpSpPr>
              <p:sp>
                <p:nvSpPr>
                  <p:cNvPr id="42158" name="Line 214"/>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159" name="Line 215"/>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093" name="Group 216"/>
                <p:cNvGrpSpPr>
                  <a:grpSpLocks/>
                </p:cNvGrpSpPr>
                <p:nvPr/>
              </p:nvGrpSpPr>
              <p:grpSpPr bwMode="auto">
                <a:xfrm>
                  <a:off x="8478" y="13939"/>
                  <a:ext cx="216" cy="195"/>
                  <a:chOff x="7848" y="13938"/>
                  <a:chExt cx="216" cy="195"/>
                </a:xfrm>
              </p:grpSpPr>
              <p:sp>
                <p:nvSpPr>
                  <p:cNvPr id="42156" name="Line 217"/>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157" name="Line 218"/>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sp>
            <p:nvSpPr>
              <p:cNvPr id="42150" name="Line 219"/>
              <p:cNvSpPr>
                <a:spLocks noChangeShapeType="1"/>
              </p:cNvSpPr>
              <p:nvPr/>
            </p:nvSpPr>
            <p:spPr bwMode="auto">
              <a:xfrm flipH="1">
                <a:off x="4875" y="3273"/>
                <a:ext cx="231"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151" name="Line 220"/>
              <p:cNvSpPr>
                <a:spLocks noChangeShapeType="1"/>
              </p:cNvSpPr>
              <p:nvPr/>
            </p:nvSpPr>
            <p:spPr bwMode="auto">
              <a:xfrm flipH="1">
                <a:off x="5613" y="3276"/>
                <a:ext cx="273" cy="1"/>
              </a:xfrm>
              <a:prstGeom prst="line">
                <a:avLst/>
              </a:prstGeom>
              <a:noFill/>
              <a:ln w="15875">
                <a:solidFill>
                  <a:srgbClr val="000000"/>
                </a:solidFill>
                <a:round/>
                <a:headEnd/>
                <a:tailEnd/>
              </a:ln>
            </p:spPr>
            <p:txBody>
              <a:bodyPr/>
              <a:lstStyle/>
              <a:p>
                <a:endParaRPr lang="en-US">
                  <a:solidFill>
                    <a:schemeClr val="tx1"/>
                  </a:solidFill>
                </a:endParaRPr>
              </a:p>
            </p:txBody>
          </p:sp>
        </p:grpSp>
        <p:sp>
          <p:nvSpPr>
            <p:cNvPr id="42109" name="Text Box 221"/>
            <p:cNvSpPr txBox="1">
              <a:spLocks noChangeArrowheads="1"/>
            </p:cNvSpPr>
            <p:nvPr/>
          </p:nvSpPr>
          <p:spPr bwMode="auto">
            <a:xfrm>
              <a:off x="3176" y="2522"/>
              <a:ext cx="118" cy="131"/>
            </a:xfrm>
            <a:prstGeom prst="rect">
              <a:avLst/>
            </a:prstGeom>
            <a:solidFill>
              <a:srgbClr val="FFFFFF"/>
            </a:solidFill>
            <a:ln w="9525">
              <a:noFill/>
              <a:miter lim="800000"/>
              <a:headEnd/>
              <a:tailEnd/>
            </a:ln>
          </p:spPr>
          <p:txBody>
            <a:bodyPr/>
            <a:lstStyle/>
            <a:p>
              <a:r>
                <a:rPr lang="en-US" sz="1200" b="1">
                  <a:solidFill>
                    <a:schemeClr val="tx1"/>
                  </a:solidFill>
                  <a:latin typeface="Arial" pitchFamily="34" charset="0"/>
                </a:rPr>
                <a:t>i</a:t>
              </a:r>
              <a:r>
                <a:rPr lang="en-US" sz="1200" b="1" baseline="-25000">
                  <a:solidFill>
                    <a:schemeClr val="tx1"/>
                  </a:solidFill>
                  <a:latin typeface="Arial" pitchFamily="34" charset="0"/>
                </a:rPr>
                <a:t>L</a:t>
              </a:r>
              <a:endParaRPr lang="en-US">
                <a:solidFill>
                  <a:schemeClr val="tx1"/>
                </a:solidFill>
              </a:endParaRPr>
            </a:p>
          </p:txBody>
        </p:sp>
        <p:sp>
          <p:nvSpPr>
            <p:cNvPr id="42110" name="Line 222"/>
            <p:cNvSpPr>
              <a:spLocks noChangeShapeType="1"/>
            </p:cNvSpPr>
            <p:nvPr/>
          </p:nvSpPr>
          <p:spPr bwMode="auto">
            <a:xfrm rot="5400000">
              <a:off x="3489" y="2870"/>
              <a:ext cx="240" cy="0"/>
            </a:xfrm>
            <a:prstGeom prst="line">
              <a:avLst/>
            </a:prstGeom>
            <a:noFill/>
            <a:ln w="15875">
              <a:solidFill>
                <a:srgbClr val="000000"/>
              </a:solidFill>
              <a:round/>
              <a:headEnd/>
              <a:tailEnd/>
            </a:ln>
          </p:spPr>
          <p:txBody>
            <a:bodyPr/>
            <a:lstStyle/>
            <a:p>
              <a:endParaRPr lang="en-US">
                <a:solidFill>
                  <a:schemeClr val="tx1"/>
                </a:solidFill>
              </a:endParaRPr>
            </a:p>
          </p:txBody>
        </p:sp>
        <p:grpSp>
          <p:nvGrpSpPr>
            <p:cNvPr id="42094" name="Group 223"/>
            <p:cNvGrpSpPr>
              <a:grpSpLocks/>
            </p:cNvGrpSpPr>
            <p:nvPr/>
          </p:nvGrpSpPr>
          <p:grpSpPr bwMode="auto">
            <a:xfrm>
              <a:off x="3611" y="2991"/>
              <a:ext cx="49" cy="480"/>
              <a:chOff x="6554" y="2143"/>
              <a:chExt cx="196" cy="1915"/>
            </a:xfrm>
          </p:grpSpPr>
          <p:grpSp>
            <p:nvGrpSpPr>
              <p:cNvPr id="42095" name="Group 224"/>
              <p:cNvGrpSpPr>
                <a:grpSpLocks/>
              </p:cNvGrpSpPr>
              <p:nvPr/>
            </p:nvGrpSpPr>
            <p:grpSpPr bwMode="auto">
              <a:xfrm rot="5400000">
                <a:off x="6165" y="2532"/>
                <a:ext cx="974" cy="196"/>
                <a:chOff x="7848" y="13938"/>
                <a:chExt cx="846" cy="196"/>
              </a:xfrm>
            </p:grpSpPr>
            <p:grpSp>
              <p:nvGrpSpPr>
                <p:cNvPr id="42096" name="Group 225"/>
                <p:cNvGrpSpPr>
                  <a:grpSpLocks/>
                </p:cNvGrpSpPr>
                <p:nvPr/>
              </p:nvGrpSpPr>
              <p:grpSpPr bwMode="auto">
                <a:xfrm>
                  <a:off x="7848" y="13938"/>
                  <a:ext cx="216" cy="195"/>
                  <a:chOff x="7848" y="13938"/>
                  <a:chExt cx="216" cy="195"/>
                </a:xfrm>
              </p:grpSpPr>
              <p:sp>
                <p:nvSpPr>
                  <p:cNvPr id="42145" name="Line 226"/>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146" name="Line 227"/>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104" name="Group 228"/>
                <p:cNvGrpSpPr>
                  <a:grpSpLocks/>
                </p:cNvGrpSpPr>
                <p:nvPr/>
              </p:nvGrpSpPr>
              <p:grpSpPr bwMode="auto">
                <a:xfrm>
                  <a:off x="8057" y="13939"/>
                  <a:ext cx="216" cy="195"/>
                  <a:chOff x="7848" y="13938"/>
                  <a:chExt cx="216" cy="195"/>
                </a:xfrm>
              </p:grpSpPr>
              <p:sp>
                <p:nvSpPr>
                  <p:cNvPr id="42143" name="Line 229"/>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144" name="Line 230"/>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105" name="Group 231"/>
                <p:cNvGrpSpPr>
                  <a:grpSpLocks/>
                </p:cNvGrpSpPr>
                <p:nvPr/>
              </p:nvGrpSpPr>
              <p:grpSpPr bwMode="auto">
                <a:xfrm>
                  <a:off x="8268" y="13939"/>
                  <a:ext cx="216" cy="195"/>
                  <a:chOff x="7848" y="13938"/>
                  <a:chExt cx="216" cy="195"/>
                </a:xfrm>
              </p:grpSpPr>
              <p:sp>
                <p:nvSpPr>
                  <p:cNvPr id="42141" name="Line 232"/>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142" name="Line 233"/>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nvGrpSpPr>
                <p:cNvPr id="42106" name="Group 234"/>
                <p:cNvGrpSpPr>
                  <a:grpSpLocks/>
                </p:cNvGrpSpPr>
                <p:nvPr/>
              </p:nvGrpSpPr>
              <p:grpSpPr bwMode="auto">
                <a:xfrm>
                  <a:off x="8478" y="13939"/>
                  <a:ext cx="216" cy="195"/>
                  <a:chOff x="7848" y="13938"/>
                  <a:chExt cx="216" cy="195"/>
                </a:xfrm>
              </p:grpSpPr>
              <p:sp>
                <p:nvSpPr>
                  <p:cNvPr id="42139" name="Line 235"/>
                  <p:cNvSpPr>
                    <a:spLocks noChangeShapeType="1"/>
                  </p:cNvSpPr>
                  <p:nvPr/>
                </p:nvSpPr>
                <p:spPr bwMode="auto">
                  <a:xfrm flipV="1">
                    <a:off x="7848"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sp>
                <p:nvSpPr>
                  <p:cNvPr id="42140" name="Line 236"/>
                  <p:cNvSpPr>
                    <a:spLocks noChangeShapeType="1"/>
                  </p:cNvSpPr>
                  <p:nvPr/>
                </p:nvSpPr>
                <p:spPr bwMode="auto">
                  <a:xfrm flipH="1" flipV="1">
                    <a:off x="7953" y="13938"/>
                    <a:ext cx="111" cy="195"/>
                  </a:xfrm>
                  <a:prstGeom prst="line">
                    <a:avLst/>
                  </a:prstGeom>
                  <a:noFill/>
                  <a:ln w="15875">
                    <a:solidFill>
                      <a:srgbClr val="000000"/>
                    </a:solidFill>
                    <a:round/>
                    <a:headEnd/>
                    <a:tailEnd/>
                  </a:ln>
                </p:spPr>
                <p:txBody>
                  <a:bodyPr/>
                  <a:lstStyle/>
                  <a:p>
                    <a:endParaRPr lang="en-US">
                      <a:solidFill>
                        <a:schemeClr val="tx1"/>
                      </a:solidFill>
                    </a:endParaRPr>
                  </a:p>
                </p:txBody>
              </p:sp>
            </p:grpSp>
          </p:grpSp>
          <p:sp>
            <p:nvSpPr>
              <p:cNvPr id="42134" name="Line 237"/>
              <p:cNvSpPr>
                <a:spLocks noChangeShapeType="1"/>
              </p:cNvSpPr>
              <p:nvPr/>
            </p:nvSpPr>
            <p:spPr bwMode="auto">
              <a:xfrm rot="5400000">
                <a:off x="6082" y="3580"/>
                <a:ext cx="955" cy="1"/>
              </a:xfrm>
              <a:prstGeom prst="line">
                <a:avLst/>
              </a:prstGeom>
              <a:noFill/>
              <a:ln w="15875">
                <a:solidFill>
                  <a:srgbClr val="000000"/>
                </a:solidFill>
                <a:round/>
                <a:headEnd/>
                <a:tailEnd/>
              </a:ln>
            </p:spPr>
            <p:txBody>
              <a:bodyPr/>
              <a:lstStyle/>
              <a:p>
                <a:endParaRPr lang="en-US">
                  <a:solidFill>
                    <a:schemeClr val="tx1"/>
                  </a:solidFill>
                </a:endParaRPr>
              </a:p>
            </p:txBody>
          </p:sp>
        </p:grpSp>
        <p:sp>
          <p:nvSpPr>
            <p:cNvPr id="42112" name="Line 238"/>
            <p:cNvSpPr>
              <a:spLocks noChangeShapeType="1"/>
            </p:cNvSpPr>
            <p:nvPr/>
          </p:nvSpPr>
          <p:spPr bwMode="auto">
            <a:xfrm flipH="1">
              <a:off x="3294" y="3468"/>
              <a:ext cx="403" cy="1"/>
            </a:xfrm>
            <a:prstGeom prst="line">
              <a:avLst/>
            </a:prstGeom>
            <a:noFill/>
            <a:ln w="15875">
              <a:solidFill>
                <a:srgbClr val="000000"/>
              </a:solidFill>
              <a:round/>
              <a:headEnd/>
              <a:tailEnd/>
            </a:ln>
          </p:spPr>
          <p:txBody>
            <a:bodyPr/>
            <a:lstStyle/>
            <a:p>
              <a:endParaRPr lang="en-US">
                <a:solidFill>
                  <a:schemeClr val="tx1"/>
                </a:solidFill>
              </a:endParaRPr>
            </a:p>
          </p:txBody>
        </p:sp>
        <p:grpSp>
          <p:nvGrpSpPr>
            <p:cNvPr id="42108" name="Group 239"/>
            <p:cNvGrpSpPr>
              <a:grpSpLocks/>
            </p:cNvGrpSpPr>
            <p:nvPr/>
          </p:nvGrpSpPr>
          <p:grpSpPr bwMode="auto">
            <a:xfrm>
              <a:off x="3697" y="3424"/>
              <a:ext cx="240" cy="57"/>
              <a:chOff x="3790" y="5016"/>
              <a:chExt cx="955" cy="229"/>
            </a:xfrm>
          </p:grpSpPr>
          <p:grpSp>
            <p:nvGrpSpPr>
              <p:cNvPr id="42111" name="Group 240"/>
              <p:cNvGrpSpPr>
                <a:grpSpLocks/>
              </p:cNvGrpSpPr>
              <p:nvPr/>
            </p:nvGrpSpPr>
            <p:grpSpPr bwMode="auto">
              <a:xfrm>
                <a:off x="3790" y="5016"/>
                <a:ext cx="238" cy="226"/>
                <a:chOff x="3790" y="5016"/>
                <a:chExt cx="247" cy="172"/>
              </a:xfrm>
            </p:grpSpPr>
            <p:sp>
              <p:nvSpPr>
                <p:cNvPr id="42131" name="Arc 241"/>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132" name="Arc 242"/>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42113" name="Group 243"/>
              <p:cNvGrpSpPr>
                <a:grpSpLocks/>
              </p:cNvGrpSpPr>
              <p:nvPr/>
            </p:nvGrpSpPr>
            <p:grpSpPr bwMode="auto">
              <a:xfrm>
                <a:off x="4027" y="5016"/>
                <a:ext cx="238" cy="226"/>
                <a:chOff x="3790" y="5016"/>
                <a:chExt cx="247" cy="172"/>
              </a:xfrm>
            </p:grpSpPr>
            <p:sp>
              <p:nvSpPr>
                <p:cNvPr id="42129" name="Arc 244"/>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130" name="Arc 245"/>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42114" name="Group 246"/>
              <p:cNvGrpSpPr>
                <a:grpSpLocks/>
              </p:cNvGrpSpPr>
              <p:nvPr/>
            </p:nvGrpSpPr>
            <p:grpSpPr bwMode="auto">
              <a:xfrm>
                <a:off x="4267" y="5016"/>
                <a:ext cx="238" cy="226"/>
                <a:chOff x="3790" y="5016"/>
                <a:chExt cx="247" cy="172"/>
              </a:xfrm>
            </p:grpSpPr>
            <p:sp>
              <p:nvSpPr>
                <p:cNvPr id="42127" name="Arc 247"/>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128" name="Arc 248"/>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nvGrpSpPr>
              <p:cNvPr id="42121" name="Group 249"/>
              <p:cNvGrpSpPr>
                <a:grpSpLocks/>
              </p:cNvGrpSpPr>
              <p:nvPr/>
            </p:nvGrpSpPr>
            <p:grpSpPr bwMode="auto">
              <a:xfrm>
                <a:off x="4507" y="5019"/>
                <a:ext cx="238" cy="226"/>
                <a:chOff x="3790" y="5016"/>
                <a:chExt cx="247" cy="172"/>
              </a:xfrm>
            </p:grpSpPr>
            <p:sp>
              <p:nvSpPr>
                <p:cNvPr id="42125" name="Arc 250"/>
                <p:cNvSpPr>
                  <a:spLocks/>
                </p:cNvSpPr>
                <p:nvPr/>
              </p:nvSpPr>
              <p:spPr bwMode="auto">
                <a:xfrm flipH="1">
                  <a:off x="3790"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sp>
              <p:nvSpPr>
                <p:cNvPr id="42126" name="Arc 251"/>
                <p:cNvSpPr>
                  <a:spLocks/>
                </p:cNvSpPr>
                <p:nvPr/>
              </p:nvSpPr>
              <p:spPr bwMode="auto">
                <a:xfrm>
                  <a:off x="3917" y="5016"/>
                  <a:ext cx="120" cy="172"/>
                </a:xfrm>
                <a:custGeom>
                  <a:avLst/>
                  <a:gdLst>
                    <a:gd name="T0" fmla="*/ 0 w 21600"/>
                    <a:gd name="T1" fmla="*/ 0 h 21600"/>
                    <a:gd name="T2" fmla="*/ 120 w 21600"/>
                    <a:gd name="T3" fmla="*/ 172 h 21600"/>
                    <a:gd name="T4" fmla="*/ 0 w 21600"/>
                    <a:gd name="T5" fmla="*/ 17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p:spPr>
              <p:txBody>
                <a:bodyPr/>
                <a:lstStyle/>
                <a:p>
                  <a:endParaRPr lang="en-US">
                    <a:solidFill>
                      <a:schemeClr val="tx1"/>
                    </a:solidFill>
                  </a:endParaRPr>
                </a:p>
              </p:txBody>
            </p:sp>
          </p:grpSp>
        </p:grpSp>
        <p:grpSp>
          <p:nvGrpSpPr>
            <p:cNvPr id="42122" name="Group 252"/>
            <p:cNvGrpSpPr>
              <a:grpSpLocks/>
            </p:cNvGrpSpPr>
            <p:nvPr/>
          </p:nvGrpSpPr>
          <p:grpSpPr bwMode="auto">
            <a:xfrm>
              <a:off x="3937" y="3457"/>
              <a:ext cx="57" cy="20"/>
              <a:chOff x="6859" y="3312"/>
              <a:chExt cx="227" cy="80"/>
            </a:xfrm>
          </p:grpSpPr>
          <p:sp>
            <p:nvSpPr>
              <p:cNvPr id="42119" name="Line 253"/>
              <p:cNvSpPr>
                <a:spLocks noChangeShapeType="1"/>
              </p:cNvSpPr>
              <p:nvPr/>
            </p:nvSpPr>
            <p:spPr bwMode="auto">
              <a:xfrm>
                <a:off x="6859" y="3355"/>
                <a:ext cx="153" cy="1"/>
              </a:xfrm>
              <a:prstGeom prst="line">
                <a:avLst/>
              </a:prstGeom>
              <a:noFill/>
              <a:ln w="15875">
                <a:solidFill>
                  <a:srgbClr val="000000"/>
                </a:solidFill>
                <a:round/>
                <a:headEnd/>
                <a:tailEnd/>
              </a:ln>
            </p:spPr>
            <p:txBody>
              <a:bodyPr/>
              <a:lstStyle/>
              <a:p>
                <a:endParaRPr lang="en-US">
                  <a:solidFill>
                    <a:schemeClr val="tx1"/>
                  </a:solidFill>
                </a:endParaRPr>
              </a:p>
            </p:txBody>
          </p:sp>
          <p:sp>
            <p:nvSpPr>
              <p:cNvPr id="42120" name="Oval 254"/>
              <p:cNvSpPr>
                <a:spLocks noChangeArrowheads="1"/>
              </p:cNvSpPr>
              <p:nvPr/>
            </p:nvSpPr>
            <p:spPr bwMode="auto">
              <a:xfrm>
                <a:off x="7015" y="3312"/>
                <a:ext cx="71" cy="80"/>
              </a:xfrm>
              <a:prstGeom prst="ellipse">
                <a:avLst/>
              </a:prstGeom>
              <a:solidFill>
                <a:srgbClr val="000000"/>
              </a:solidFill>
              <a:ln w="15875">
                <a:solidFill>
                  <a:srgbClr val="000000"/>
                </a:solidFill>
                <a:round/>
                <a:headEnd/>
                <a:tailEnd/>
              </a:ln>
            </p:spPr>
            <p:txBody>
              <a:bodyPr/>
              <a:lstStyle/>
              <a:p>
                <a:endParaRPr lang="en-US">
                  <a:solidFill>
                    <a:schemeClr val="tx1"/>
                  </a:solidFill>
                </a:endParaRPr>
              </a:p>
            </p:txBody>
          </p:sp>
        </p:grpSp>
        <p:sp>
          <p:nvSpPr>
            <p:cNvPr id="42115" name="Text Box 255"/>
            <p:cNvSpPr txBox="1">
              <a:spLocks noChangeArrowheads="1"/>
            </p:cNvSpPr>
            <p:nvPr/>
          </p:nvSpPr>
          <p:spPr bwMode="auto">
            <a:xfrm>
              <a:off x="3674" y="3051"/>
              <a:ext cx="471" cy="117"/>
            </a:xfrm>
            <a:prstGeom prst="rect">
              <a:avLst/>
            </a:prstGeom>
            <a:solidFill>
              <a:srgbClr val="FFFFFF"/>
            </a:solidFill>
            <a:ln w="9525">
              <a:noFill/>
              <a:miter lim="800000"/>
              <a:headEnd/>
              <a:tailEnd/>
            </a:ln>
          </p:spPr>
          <p:txBody>
            <a:bodyPr/>
            <a:lstStyle/>
            <a:p>
              <a:r>
                <a:rPr lang="en-US" sz="1200" b="1">
                  <a:solidFill>
                    <a:schemeClr val="tx1"/>
                  </a:solidFill>
                  <a:latin typeface="Arial" pitchFamily="34" charset="0"/>
                </a:rPr>
                <a:t>R</a:t>
              </a:r>
              <a:r>
                <a:rPr lang="en-US" sz="1200" b="1" baseline="-25000">
                  <a:solidFill>
                    <a:schemeClr val="tx1"/>
                  </a:solidFill>
                  <a:latin typeface="Arial" pitchFamily="34" charset="0"/>
                </a:rPr>
                <a:t>surface</a:t>
              </a:r>
              <a:endParaRPr lang="en-US">
                <a:solidFill>
                  <a:schemeClr val="tx1"/>
                </a:solidFill>
              </a:endParaRPr>
            </a:p>
          </p:txBody>
        </p:sp>
        <p:sp>
          <p:nvSpPr>
            <p:cNvPr id="42116" name="Line 256"/>
            <p:cNvSpPr>
              <a:spLocks noChangeShapeType="1"/>
            </p:cNvSpPr>
            <p:nvPr/>
          </p:nvSpPr>
          <p:spPr bwMode="auto">
            <a:xfrm rot="5400000">
              <a:off x="3638" y="2985"/>
              <a:ext cx="137" cy="0"/>
            </a:xfrm>
            <a:prstGeom prst="line">
              <a:avLst/>
            </a:prstGeom>
            <a:noFill/>
            <a:ln w="12700">
              <a:solidFill>
                <a:srgbClr val="000000"/>
              </a:solidFill>
              <a:round/>
              <a:headEnd/>
              <a:tailEnd type="triangle" w="lg" len="lg"/>
            </a:ln>
          </p:spPr>
          <p:txBody>
            <a:bodyPr/>
            <a:lstStyle/>
            <a:p>
              <a:endParaRPr lang="en-US">
                <a:solidFill>
                  <a:schemeClr val="tx1"/>
                </a:solidFill>
              </a:endParaRPr>
            </a:p>
          </p:txBody>
        </p:sp>
        <p:sp>
          <p:nvSpPr>
            <p:cNvPr id="42117" name="Text Box 257"/>
            <p:cNvSpPr txBox="1">
              <a:spLocks noChangeArrowheads="1"/>
            </p:cNvSpPr>
            <p:nvPr/>
          </p:nvSpPr>
          <p:spPr bwMode="auto">
            <a:xfrm>
              <a:off x="2232" y="2662"/>
              <a:ext cx="304" cy="145"/>
            </a:xfrm>
            <a:prstGeom prst="rect">
              <a:avLst/>
            </a:prstGeom>
            <a:noFill/>
            <a:ln w="9525">
              <a:noFill/>
              <a:miter lim="800000"/>
              <a:headEnd/>
              <a:tailEnd/>
            </a:ln>
          </p:spPr>
          <p:txBody>
            <a:bodyPr/>
            <a:lstStyle/>
            <a:p>
              <a:r>
                <a:rPr lang="en-US" sz="1000" i="1">
                  <a:solidFill>
                    <a:schemeClr val="tx1"/>
                  </a:solidFill>
                  <a:latin typeface="Arial" pitchFamily="34" charset="0"/>
                </a:rPr>
                <a:t>Ch0</a:t>
              </a:r>
              <a:endParaRPr lang="en-US" sz="1000">
                <a:solidFill>
                  <a:schemeClr val="tx1"/>
                </a:solidFill>
              </a:endParaRPr>
            </a:p>
          </p:txBody>
        </p:sp>
        <p:sp>
          <p:nvSpPr>
            <p:cNvPr id="42118" name="Text Box 258"/>
            <p:cNvSpPr txBox="1">
              <a:spLocks noChangeArrowheads="1"/>
            </p:cNvSpPr>
            <p:nvPr/>
          </p:nvSpPr>
          <p:spPr bwMode="auto">
            <a:xfrm>
              <a:off x="2226" y="3384"/>
              <a:ext cx="310" cy="145"/>
            </a:xfrm>
            <a:prstGeom prst="rect">
              <a:avLst/>
            </a:prstGeom>
            <a:noFill/>
            <a:ln w="9525">
              <a:noFill/>
              <a:miter lim="800000"/>
              <a:headEnd/>
              <a:tailEnd/>
            </a:ln>
          </p:spPr>
          <p:txBody>
            <a:bodyPr/>
            <a:lstStyle/>
            <a:p>
              <a:r>
                <a:rPr lang="en-US" sz="1000" i="1">
                  <a:solidFill>
                    <a:schemeClr val="tx1"/>
                  </a:solidFill>
                  <a:latin typeface="Arial" pitchFamily="34" charset="0"/>
                </a:rPr>
                <a:t>Ch1</a:t>
              </a:r>
              <a:endParaRPr lang="en-US" sz="1000">
                <a:solidFill>
                  <a:schemeClr val="tx1"/>
                </a:solidFill>
              </a:endParaRPr>
            </a:p>
          </p:txBody>
        </p:sp>
      </p:grpSp>
      <p:sp>
        <p:nvSpPr>
          <p:cNvPr id="42019" name="AutoShape 259"/>
          <p:cNvSpPr>
            <a:spLocks noChangeArrowheads="1"/>
          </p:cNvSpPr>
          <p:nvPr/>
        </p:nvSpPr>
        <p:spPr bwMode="auto">
          <a:xfrm>
            <a:off x="1733550" y="4295775"/>
            <a:ext cx="828675" cy="1695450"/>
          </a:xfrm>
          <a:prstGeom prst="roundRect">
            <a:avLst>
              <a:gd name="adj" fmla="val 16667"/>
            </a:avLst>
          </a:prstGeom>
          <a:noFill/>
          <a:ln w="9525" algn="ctr">
            <a:solidFill>
              <a:schemeClr val="tx1"/>
            </a:solidFill>
            <a:prstDash val="dash"/>
            <a:round/>
            <a:headEnd type="none" w="sm" len="sm"/>
            <a:tailEnd type="none" w="sm" len="sm"/>
          </a:ln>
        </p:spPr>
        <p:txBody>
          <a:bodyPr wrap="none" anchor="ctr"/>
          <a:lstStyle/>
          <a:p>
            <a:endParaRPr lang="en-US">
              <a:solidFill>
                <a:schemeClr val="tx1"/>
              </a:solidFill>
            </a:endParaRPr>
          </a:p>
        </p:txBody>
      </p:sp>
      <p:grpSp>
        <p:nvGrpSpPr>
          <p:cNvPr id="42123" name="Group 260"/>
          <p:cNvGrpSpPr>
            <a:grpSpLocks/>
          </p:cNvGrpSpPr>
          <p:nvPr/>
        </p:nvGrpSpPr>
        <p:grpSpPr bwMode="auto">
          <a:xfrm>
            <a:off x="1824038" y="4405313"/>
            <a:ext cx="622300" cy="128587"/>
            <a:chOff x="2004" y="1388"/>
            <a:chExt cx="576" cy="106"/>
          </a:xfrm>
        </p:grpSpPr>
        <p:sp>
          <p:nvSpPr>
            <p:cNvPr id="42061" name="Oval 261"/>
            <p:cNvSpPr>
              <a:spLocks noChangeArrowheads="1"/>
            </p:cNvSpPr>
            <p:nvPr/>
          </p:nvSpPr>
          <p:spPr bwMode="auto">
            <a:xfrm flipH="1">
              <a:off x="2396" y="1434"/>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solidFill>
                  <a:schemeClr val="tx1"/>
                </a:solidFill>
              </a:endParaRPr>
            </a:p>
          </p:txBody>
        </p:sp>
        <p:sp>
          <p:nvSpPr>
            <p:cNvPr id="42062" name="Line 262"/>
            <p:cNvSpPr>
              <a:spLocks noChangeShapeType="1"/>
            </p:cNvSpPr>
            <p:nvPr/>
          </p:nvSpPr>
          <p:spPr bwMode="auto">
            <a:xfrm flipH="1" flipV="1">
              <a:off x="2166" y="1388"/>
              <a:ext cx="240" cy="54"/>
            </a:xfrm>
            <a:prstGeom prst="line">
              <a:avLst/>
            </a:prstGeom>
            <a:noFill/>
            <a:ln w="9525">
              <a:solidFill>
                <a:schemeClr val="tx1"/>
              </a:solidFill>
              <a:round/>
              <a:headEnd type="none" w="sm" len="sm"/>
              <a:tailEnd type="triangle" w="sm" len="sm"/>
            </a:ln>
          </p:spPr>
          <p:txBody>
            <a:bodyPr wrap="none" anchor="ctr"/>
            <a:lstStyle/>
            <a:p>
              <a:endParaRPr lang="en-US">
                <a:solidFill>
                  <a:schemeClr val="tx1"/>
                </a:solidFill>
              </a:endParaRPr>
            </a:p>
          </p:txBody>
        </p:sp>
        <p:sp>
          <p:nvSpPr>
            <p:cNvPr id="42063" name="Oval 263"/>
            <p:cNvSpPr>
              <a:spLocks noChangeArrowheads="1"/>
            </p:cNvSpPr>
            <p:nvPr/>
          </p:nvSpPr>
          <p:spPr bwMode="auto">
            <a:xfrm flipH="1">
              <a:off x="2130" y="1438"/>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solidFill>
                  <a:schemeClr val="tx1"/>
                </a:solidFill>
              </a:endParaRPr>
            </a:p>
          </p:txBody>
        </p:sp>
        <p:sp>
          <p:nvSpPr>
            <p:cNvPr id="42064" name="Line 264"/>
            <p:cNvSpPr>
              <a:spLocks noChangeShapeType="1"/>
            </p:cNvSpPr>
            <p:nvPr/>
          </p:nvSpPr>
          <p:spPr bwMode="auto">
            <a:xfrm>
              <a:off x="2004" y="1464"/>
              <a:ext cx="12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65" name="Line 265"/>
            <p:cNvSpPr>
              <a:spLocks noChangeShapeType="1"/>
            </p:cNvSpPr>
            <p:nvPr/>
          </p:nvSpPr>
          <p:spPr bwMode="auto">
            <a:xfrm>
              <a:off x="2454" y="1458"/>
              <a:ext cx="12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grpSp>
      <p:grpSp>
        <p:nvGrpSpPr>
          <p:cNvPr id="42124" name="Group 266"/>
          <p:cNvGrpSpPr>
            <a:grpSpLocks/>
          </p:cNvGrpSpPr>
          <p:nvPr/>
        </p:nvGrpSpPr>
        <p:grpSpPr bwMode="auto">
          <a:xfrm>
            <a:off x="1824038" y="4622800"/>
            <a:ext cx="622300" cy="128588"/>
            <a:chOff x="2004" y="1388"/>
            <a:chExt cx="576" cy="106"/>
          </a:xfrm>
        </p:grpSpPr>
        <p:sp>
          <p:nvSpPr>
            <p:cNvPr id="42056" name="Oval 267"/>
            <p:cNvSpPr>
              <a:spLocks noChangeArrowheads="1"/>
            </p:cNvSpPr>
            <p:nvPr/>
          </p:nvSpPr>
          <p:spPr bwMode="auto">
            <a:xfrm flipH="1">
              <a:off x="2396" y="1434"/>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solidFill>
                  <a:schemeClr val="tx1"/>
                </a:solidFill>
              </a:endParaRPr>
            </a:p>
          </p:txBody>
        </p:sp>
        <p:sp>
          <p:nvSpPr>
            <p:cNvPr id="42057" name="Line 268"/>
            <p:cNvSpPr>
              <a:spLocks noChangeShapeType="1"/>
            </p:cNvSpPr>
            <p:nvPr/>
          </p:nvSpPr>
          <p:spPr bwMode="auto">
            <a:xfrm flipH="1" flipV="1">
              <a:off x="2166" y="1388"/>
              <a:ext cx="240" cy="54"/>
            </a:xfrm>
            <a:prstGeom prst="line">
              <a:avLst/>
            </a:prstGeom>
            <a:noFill/>
            <a:ln w="9525">
              <a:solidFill>
                <a:schemeClr val="tx1"/>
              </a:solidFill>
              <a:round/>
              <a:headEnd type="none" w="sm" len="sm"/>
              <a:tailEnd type="triangle" w="sm" len="sm"/>
            </a:ln>
          </p:spPr>
          <p:txBody>
            <a:bodyPr wrap="none" anchor="ctr"/>
            <a:lstStyle/>
            <a:p>
              <a:endParaRPr lang="en-US">
                <a:solidFill>
                  <a:schemeClr val="tx1"/>
                </a:solidFill>
              </a:endParaRPr>
            </a:p>
          </p:txBody>
        </p:sp>
        <p:sp>
          <p:nvSpPr>
            <p:cNvPr id="42058" name="Oval 269"/>
            <p:cNvSpPr>
              <a:spLocks noChangeArrowheads="1"/>
            </p:cNvSpPr>
            <p:nvPr/>
          </p:nvSpPr>
          <p:spPr bwMode="auto">
            <a:xfrm flipH="1">
              <a:off x="2130" y="1438"/>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solidFill>
                  <a:schemeClr val="tx1"/>
                </a:solidFill>
              </a:endParaRPr>
            </a:p>
          </p:txBody>
        </p:sp>
        <p:sp>
          <p:nvSpPr>
            <p:cNvPr id="42059" name="Line 270"/>
            <p:cNvSpPr>
              <a:spLocks noChangeShapeType="1"/>
            </p:cNvSpPr>
            <p:nvPr/>
          </p:nvSpPr>
          <p:spPr bwMode="auto">
            <a:xfrm>
              <a:off x="2004" y="1464"/>
              <a:ext cx="12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60" name="Line 271"/>
            <p:cNvSpPr>
              <a:spLocks noChangeShapeType="1"/>
            </p:cNvSpPr>
            <p:nvPr/>
          </p:nvSpPr>
          <p:spPr bwMode="auto">
            <a:xfrm>
              <a:off x="2454" y="1458"/>
              <a:ext cx="12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grpSp>
      <p:grpSp>
        <p:nvGrpSpPr>
          <p:cNvPr id="42133" name="Group 272"/>
          <p:cNvGrpSpPr>
            <a:grpSpLocks/>
          </p:cNvGrpSpPr>
          <p:nvPr/>
        </p:nvGrpSpPr>
        <p:grpSpPr bwMode="auto">
          <a:xfrm>
            <a:off x="2106613" y="4926013"/>
            <a:ext cx="63500" cy="519112"/>
            <a:chOff x="2758" y="1878"/>
            <a:chExt cx="58" cy="428"/>
          </a:xfrm>
        </p:grpSpPr>
        <p:sp>
          <p:nvSpPr>
            <p:cNvPr id="42052" name="Oval 273"/>
            <p:cNvSpPr>
              <a:spLocks noChangeArrowheads="1"/>
            </p:cNvSpPr>
            <p:nvPr/>
          </p:nvSpPr>
          <p:spPr bwMode="auto">
            <a:xfrm>
              <a:off x="2760" y="1878"/>
              <a:ext cx="56" cy="56"/>
            </a:xfrm>
            <a:prstGeom prst="ellipse">
              <a:avLst/>
            </a:prstGeom>
            <a:solidFill>
              <a:schemeClr val="tx1"/>
            </a:solidFill>
            <a:ln w="9525" algn="ctr">
              <a:noFill/>
              <a:round/>
              <a:headEnd type="none" w="sm" len="sm"/>
              <a:tailEnd type="none" w="sm" len="sm"/>
            </a:ln>
          </p:spPr>
          <p:txBody>
            <a:bodyPr wrap="none" anchor="ctr"/>
            <a:lstStyle/>
            <a:p>
              <a:endParaRPr lang="en-US">
                <a:solidFill>
                  <a:schemeClr val="tx1"/>
                </a:solidFill>
              </a:endParaRPr>
            </a:p>
          </p:txBody>
        </p:sp>
        <p:sp>
          <p:nvSpPr>
            <p:cNvPr id="42053" name="Oval 274"/>
            <p:cNvSpPr>
              <a:spLocks noChangeArrowheads="1"/>
            </p:cNvSpPr>
            <p:nvPr/>
          </p:nvSpPr>
          <p:spPr bwMode="auto">
            <a:xfrm>
              <a:off x="2758" y="2004"/>
              <a:ext cx="56" cy="56"/>
            </a:xfrm>
            <a:prstGeom prst="ellipse">
              <a:avLst/>
            </a:prstGeom>
            <a:solidFill>
              <a:schemeClr val="tx1"/>
            </a:solidFill>
            <a:ln w="9525" algn="ctr">
              <a:noFill/>
              <a:round/>
              <a:headEnd type="none" w="sm" len="sm"/>
              <a:tailEnd type="none" w="sm" len="sm"/>
            </a:ln>
          </p:spPr>
          <p:txBody>
            <a:bodyPr wrap="none" anchor="ctr"/>
            <a:lstStyle/>
            <a:p>
              <a:endParaRPr lang="en-US">
                <a:solidFill>
                  <a:schemeClr val="tx1"/>
                </a:solidFill>
              </a:endParaRPr>
            </a:p>
          </p:txBody>
        </p:sp>
        <p:sp>
          <p:nvSpPr>
            <p:cNvPr id="42054" name="Oval 275"/>
            <p:cNvSpPr>
              <a:spLocks noChangeArrowheads="1"/>
            </p:cNvSpPr>
            <p:nvPr/>
          </p:nvSpPr>
          <p:spPr bwMode="auto">
            <a:xfrm>
              <a:off x="2758" y="2124"/>
              <a:ext cx="56" cy="56"/>
            </a:xfrm>
            <a:prstGeom prst="ellipse">
              <a:avLst/>
            </a:prstGeom>
            <a:solidFill>
              <a:schemeClr val="tx1"/>
            </a:solidFill>
            <a:ln w="9525" algn="ctr">
              <a:noFill/>
              <a:round/>
              <a:headEnd type="none" w="sm" len="sm"/>
              <a:tailEnd type="none" w="sm" len="sm"/>
            </a:ln>
          </p:spPr>
          <p:txBody>
            <a:bodyPr wrap="none" anchor="ctr"/>
            <a:lstStyle/>
            <a:p>
              <a:endParaRPr lang="en-US">
                <a:solidFill>
                  <a:schemeClr val="tx1"/>
                </a:solidFill>
              </a:endParaRPr>
            </a:p>
          </p:txBody>
        </p:sp>
        <p:sp>
          <p:nvSpPr>
            <p:cNvPr id="42055" name="Oval 276"/>
            <p:cNvSpPr>
              <a:spLocks noChangeArrowheads="1"/>
            </p:cNvSpPr>
            <p:nvPr/>
          </p:nvSpPr>
          <p:spPr bwMode="auto">
            <a:xfrm>
              <a:off x="2758" y="2250"/>
              <a:ext cx="56" cy="56"/>
            </a:xfrm>
            <a:prstGeom prst="ellipse">
              <a:avLst/>
            </a:prstGeom>
            <a:solidFill>
              <a:schemeClr val="tx1"/>
            </a:solidFill>
            <a:ln w="9525" algn="ctr">
              <a:noFill/>
              <a:round/>
              <a:headEnd type="none" w="sm" len="sm"/>
              <a:tailEnd type="none" w="sm" len="sm"/>
            </a:ln>
          </p:spPr>
          <p:txBody>
            <a:bodyPr wrap="none" anchor="ctr"/>
            <a:lstStyle/>
            <a:p>
              <a:endParaRPr lang="en-US">
                <a:solidFill>
                  <a:schemeClr val="tx1"/>
                </a:solidFill>
              </a:endParaRPr>
            </a:p>
          </p:txBody>
        </p:sp>
      </p:grpSp>
      <p:grpSp>
        <p:nvGrpSpPr>
          <p:cNvPr id="42135" name="Group 277"/>
          <p:cNvGrpSpPr>
            <a:grpSpLocks/>
          </p:cNvGrpSpPr>
          <p:nvPr/>
        </p:nvGrpSpPr>
        <p:grpSpPr bwMode="auto">
          <a:xfrm>
            <a:off x="1830388" y="5516563"/>
            <a:ext cx="622300" cy="128587"/>
            <a:chOff x="2004" y="1388"/>
            <a:chExt cx="576" cy="106"/>
          </a:xfrm>
        </p:grpSpPr>
        <p:sp>
          <p:nvSpPr>
            <p:cNvPr id="42047" name="Oval 278"/>
            <p:cNvSpPr>
              <a:spLocks noChangeArrowheads="1"/>
            </p:cNvSpPr>
            <p:nvPr/>
          </p:nvSpPr>
          <p:spPr bwMode="auto">
            <a:xfrm flipH="1">
              <a:off x="2396" y="1434"/>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solidFill>
                  <a:schemeClr val="tx1"/>
                </a:solidFill>
              </a:endParaRPr>
            </a:p>
          </p:txBody>
        </p:sp>
        <p:sp>
          <p:nvSpPr>
            <p:cNvPr id="42048" name="Line 279"/>
            <p:cNvSpPr>
              <a:spLocks noChangeShapeType="1"/>
            </p:cNvSpPr>
            <p:nvPr/>
          </p:nvSpPr>
          <p:spPr bwMode="auto">
            <a:xfrm flipH="1" flipV="1">
              <a:off x="2166" y="1388"/>
              <a:ext cx="240" cy="54"/>
            </a:xfrm>
            <a:prstGeom prst="line">
              <a:avLst/>
            </a:prstGeom>
            <a:noFill/>
            <a:ln w="9525">
              <a:solidFill>
                <a:schemeClr val="tx1"/>
              </a:solidFill>
              <a:round/>
              <a:headEnd type="none" w="sm" len="sm"/>
              <a:tailEnd type="triangle" w="sm" len="sm"/>
            </a:ln>
          </p:spPr>
          <p:txBody>
            <a:bodyPr wrap="none" anchor="ctr"/>
            <a:lstStyle/>
            <a:p>
              <a:endParaRPr lang="en-US">
                <a:solidFill>
                  <a:schemeClr val="tx1"/>
                </a:solidFill>
              </a:endParaRPr>
            </a:p>
          </p:txBody>
        </p:sp>
        <p:sp>
          <p:nvSpPr>
            <p:cNvPr id="42049" name="Oval 280"/>
            <p:cNvSpPr>
              <a:spLocks noChangeArrowheads="1"/>
            </p:cNvSpPr>
            <p:nvPr/>
          </p:nvSpPr>
          <p:spPr bwMode="auto">
            <a:xfrm flipH="1">
              <a:off x="2130" y="1438"/>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solidFill>
                  <a:schemeClr val="tx1"/>
                </a:solidFill>
              </a:endParaRPr>
            </a:p>
          </p:txBody>
        </p:sp>
        <p:sp>
          <p:nvSpPr>
            <p:cNvPr id="42050" name="Line 281"/>
            <p:cNvSpPr>
              <a:spLocks noChangeShapeType="1"/>
            </p:cNvSpPr>
            <p:nvPr/>
          </p:nvSpPr>
          <p:spPr bwMode="auto">
            <a:xfrm>
              <a:off x="2004" y="1464"/>
              <a:ext cx="12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51" name="Line 282"/>
            <p:cNvSpPr>
              <a:spLocks noChangeShapeType="1"/>
            </p:cNvSpPr>
            <p:nvPr/>
          </p:nvSpPr>
          <p:spPr bwMode="auto">
            <a:xfrm>
              <a:off x="2454" y="1458"/>
              <a:ext cx="12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grpSp>
      <p:grpSp>
        <p:nvGrpSpPr>
          <p:cNvPr id="42136" name="Group 283"/>
          <p:cNvGrpSpPr>
            <a:grpSpLocks/>
          </p:cNvGrpSpPr>
          <p:nvPr/>
        </p:nvGrpSpPr>
        <p:grpSpPr bwMode="auto">
          <a:xfrm>
            <a:off x="1817688" y="5735638"/>
            <a:ext cx="622300" cy="127000"/>
            <a:chOff x="2004" y="1388"/>
            <a:chExt cx="576" cy="106"/>
          </a:xfrm>
        </p:grpSpPr>
        <p:sp>
          <p:nvSpPr>
            <p:cNvPr id="42042" name="Oval 284"/>
            <p:cNvSpPr>
              <a:spLocks noChangeArrowheads="1"/>
            </p:cNvSpPr>
            <p:nvPr/>
          </p:nvSpPr>
          <p:spPr bwMode="auto">
            <a:xfrm flipH="1">
              <a:off x="2396" y="1434"/>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solidFill>
                  <a:schemeClr val="tx1"/>
                </a:solidFill>
              </a:endParaRPr>
            </a:p>
          </p:txBody>
        </p:sp>
        <p:sp>
          <p:nvSpPr>
            <p:cNvPr id="42043" name="Line 285"/>
            <p:cNvSpPr>
              <a:spLocks noChangeShapeType="1"/>
            </p:cNvSpPr>
            <p:nvPr/>
          </p:nvSpPr>
          <p:spPr bwMode="auto">
            <a:xfrm flipH="1" flipV="1">
              <a:off x="2166" y="1388"/>
              <a:ext cx="240" cy="54"/>
            </a:xfrm>
            <a:prstGeom prst="line">
              <a:avLst/>
            </a:prstGeom>
            <a:noFill/>
            <a:ln w="9525">
              <a:solidFill>
                <a:schemeClr val="tx1"/>
              </a:solidFill>
              <a:round/>
              <a:headEnd type="none" w="sm" len="sm"/>
              <a:tailEnd type="triangle" w="sm" len="sm"/>
            </a:ln>
          </p:spPr>
          <p:txBody>
            <a:bodyPr wrap="none" anchor="ctr"/>
            <a:lstStyle/>
            <a:p>
              <a:endParaRPr lang="en-US">
                <a:solidFill>
                  <a:schemeClr val="tx1"/>
                </a:solidFill>
              </a:endParaRPr>
            </a:p>
          </p:txBody>
        </p:sp>
        <p:sp>
          <p:nvSpPr>
            <p:cNvPr id="42044" name="Oval 286"/>
            <p:cNvSpPr>
              <a:spLocks noChangeArrowheads="1"/>
            </p:cNvSpPr>
            <p:nvPr/>
          </p:nvSpPr>
          <p:spPr bwMode="auto">
            <a:xfrm flipH="1">
              <a:off x="2130" y="1438"/>
              <a:ext cx="56" cy="56"/>
            </a:xfrm>
            <a:prstGeom prst="ellipse">
              <a:avLst/>
            </a:prstGeom>
            <a:solidFill>
              <a:schemeClr val="accent1"/>
            </a:solidFill>
            <a:ln w="9525" algn="ctr">
              <a:solidFill>
                <a:schemeClr val="tx1"/>
              </a:solidFill>
              <a:round/>
              <a:headEnd type="none" w="sm" len="sm"/>
              <a:tailEnd type="none" w="sm" len="sm"/>
            </a:ln>
          </p:spPr>
          <p:txBody>
            <a:bodyPr wrap="none" anchor="ctr"/>
            <a:lstStyle/>
            <a:p>
              <a:endParaRPr lang="en-US">
                <a:solidFill>
                  <a:schemeClr val="tx1"/>
                </a:solidFill>
              </a:endParaRPr>
            </a:p>
          </p:txBody>
        </p:sp>
        <p:sp>
          <p:nvSpPr>
            <p:cNvPr id="42045" name="Line 287"/>
            <p:cNvSpPr>
              <a:spLocks noChangeShapeType="1"/>
            </p:cNvSpPr>
            <p:nvPr/>
          </p:nvSpPr>
          <p:spPr bwMode="auto">
            <a:xfrm>
              <a:off x="2004" y="1464"/>
              <a:ext cx="12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46" name="Line 288"/>
            <p:cNvSpPr>
              <a:spLocks noChangeShapeType="1"/>
            </p:cNvSpPr>
            <p:nvPr/>
          </p:nvSpPr>
          <p:spPr bwMode="auto">
            <a:xfrm>
              <a:off x="2454" y="1458"/>
              <a:ext cx="12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grpSp>
      <p:grpSp>
        <p:nvGrpSpPr>
          <p:cNvPr id="42137" name="Group 289"/>
          <p:cNvGrpSpPr>
            <a:grpSpLocks/>
          </p:cNvGrpSpPr>
          <p:nvPr/>
        </p:nvGrpSpPr>
        <p:grpSpPr bwMode="auto">
          <a:xfrm>
            <a:off x="1438275" y="4410075"/>
            <a:ext cx="295275" cy="609600"/>
            <a:chOff x="3984" y="1548"/>
            <a:chExt cx="222" cy="384"/>
          </a:xfrm>
        </p:grpSpPr>
        <p:sp>
          <p:nvSpPr>
            <p:cNvPr id="42038" name="Line 290"/>
            <p:cNvSpPr>
              <a:spLocks noChangeShapeType="1"/>
            </p:cNvSpPr>
            <p:nvPr/>
          </p:nvSpPr>
          <p:spPr bwMode="auto">
            <a:xfrm>
              <a:off x="3984" y="1548"/>
              <a:ext cx="21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39" name="Line 291"/>
            <p:cNvSpPr>
              <a:spLocks noChangeShapeType="1"/>
            </p:cNvSpPr>
            <p:nvPr/>
          </p:nvSpPr>
          <p:spPr bwMode="auto">
            <a:xfrm>
              <a:off x="3990" y="1674"/>
              <a:ext cx="21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40" name="Line 292"/>
            <p:cNvSpPr>
              <a:spLocks noChangeShapeType="1"/>
            </p:cNvSpPr>
            <p:nvPr/>
          </p:nvSpPr>
          <p:spPr bwMode="auto">
            <a:xfrm>
              <a:off x="3990" y="1800"/>
              <a:ext cx="21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41" name="Line 293"/>
            <p:cNvSpPr>
              <a:spLocks noChangeShapeType="1"/>
            </p:cNvSpPr>
            <p:nvPr/>
          </p:nvSpPr>
          <p:spPr bwMode="auto">
            <a:xfrm>
              <a:off x="3990" y="1932"/>
              <a:ext cx="21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grpSp>
      <p:grpSp>
        <p:nvGrpSpPr>
          <p:cNvPr id="42138" name="Group 294"/>
          <p:cNvGrpSpPr>
            <a:grpSpLocks/>
          </p:cNvGrpSpPr>
          <p:nvPr/>
        </p:nvGrpSpPr>
        <p:grpSpPr bwMode="auto">
          <a:xfrm>
            <a:off x="1438275" y="5219700"/>
            <a:ext cx="295275" cy="609600"/>
            <a:chOff x="3984" y="1548"/>
            <a:chExt cx="222" cy="384"/>
          </a:xfrm>
        </p:grpSpPr>
        <p:sp>
          <p:nvSpPr>
            <p:cNvPr id="42034" name="Line 295"/>
            <p:cNvSpPr>
              <a:spLocks noChangeShapeType="1"/>
            </p:cNvSpPr>
            <p:nvPr/>
          </p:nvSpPr>
          <p:spPr bwMode="auto">
            <a:xfrm>
              <a:off x="3984" y="1548"/>
              <a:ext cx="21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35" name="Line 296"/>
            <p:cNvSpPr>
              <a:spLocks noChangeShapeType="1"/>
            </p:cNvSpPr>
            <p:nvPr/>
          </p:nvSpPr>
          <p:spPr bwMode="auto">
            <a:xfrm>
              <a:off x="3990" y="1674"/>
              <a:ext cx="21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36" name="Line 297"/>
            <p:cNvSpPr>
              <a:spLocks noChangeShapeType="1"/>
            </p:cNvSpPr>
            <p:nvPr/>
          </p:nvSpPr>
          <p:spPr bwMode="auto">
            <a:xfrm>
              <a:off x="3990" y="1800"/>
              <a:ext cx="21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sp>
          <p:nvSpPr>
            <p:cNvPr id="42037" name="Line 298"/>
            <p:cNvSpPr>
              <a:spLocks noChangeShapeType="1"/>
            </p:cNvSpPr>
            <p:nvPr/>
          </p:nvSpPr>
          <p:spPr bwMode="auto">
            <a:xfrm>
              <a:off x="3990" y="1932"/>
              <a:ext cx="216" cy="0"/>
            </a:xfrm>
            <a:prstGeom prst="line">
              <a:avLst/>
            </a:prstGeom>
            <a:noFill/>
            <a:ln w="9525">
              <a:solidFill>
                <a:schemeClr val="tx1"/>
              </a:solidFill>
              <a:round/>
              <a:headEnd type="none" w="sm" len="sm"/>
              <a:tailEnd type="none" w="sm" len="sm"/>
            </a:ln>
          </p:spPr>
          <p:txBody>
            <a:bodyPr wrap="none" anchor="ctr"/>
            <a:lstStyle/>
            <a:p>
              <a:endParaRPr lang="en-US">
                <a:solidFill>
                  <a:schemeClr val="tx1"/>
                </a:solidFill>
              </a:endParaRPr>
            </a:p>
          </p:txBody>
        </p:sp>
      </p:grpSp>
      <p:sp>
        <p:nvSpPr>
          <p:cNvPr id="42027" name="Oval 299"/>
          <p:cNvSpPr>
            <a:spLocks noChangeArrowheads="1"/>
          </p:cNvSpPr>
          <p:nvPr/>
        </p:nvSpPr>
        <p:spPr bwMode="auto">
          <a:xfrm>
            <a:off x="1514475" y="4381500"/>
            <a:ext cx="1295400" cy="428625"/>
          </a:xfrm>
          <a:prstGeom prst="ellipse">
            <a:avLst/>
          </a:prstGeom>
          <a:solidFill>
            <a:schemeClr val="accent1">
              <a:alpha val="30196"/>
            </a:schemeClr>
          </a:solidFill>
          <a:ln w="9525" algn="ctr">
            <a:noFill/>
            <a:round/>
            <a:headEnd type="none" w="sm" len="sm"/>
            <a:tailEnd type="none" w="sm" len="sm"/>
          </a:ln>
        </p:spPr>
        <p:txBody>
          <a:bodyPr wrap="none" anchor="ctr"/>
          <a:lstStyle/>
          <a:p>
            <a:endParaRPr lang="en-US">
              <a:solidFill>
                <a:schemeClr val="tx1"/>
              </a:solidFill>
            </a:endParaRPr>
          </a:p>
        </p:txBody>
      </p:sp>
      <p:grpSp>
        <p:nvGrpSpPr>
          <p:cNvPr id="42149" name="Group 300"/>
          <p:cNvGrpSpPr>
            <a:grpSpLocks/>
          </p:cNvGrpSpPr>
          <p:nvPr/>
        </p:nvGrpSpPr>
        <p:grpSpPr bwMode="auto">
          <a:xfrm>
            <a:off x="2933700" y="4895850"/>
            <a:ext cx="504825" cy="346075"/>
            <a:chOff x="2388" y="2988"/>
            <a:chExt cx="318" cy="218"/>
          </a:xfrm>
        </p:grpSpPr>
        <p:sp>
          <p:nvSpPr>
            <p:cNvPr id="42032" name="Rectangle 301"/>
            <p:cNvSpPr>
              <a:spLocks noChangeArrowheads="1"/>
            </p:cNvSpPr>
            <p:nvPr/>
          </p:nvSpPr>
          <p:spPr bwMode="auto">
            <a:xfrm>
              <a:off x="2388" y="2988"/>
              <a:ext cx="318" cy="56"/>
            </a:xfrm>
            <a:prstGeom prst="rect">
              <a:avLst/>
            </a:prstGeom>
            <a:solidFill>
              <a:schemeClr val="tx1"/>
            </a:solidFill>
            <a:ln w="9525" algn="ctr">
              <a:noFill/>
              <a:miter lim="800000"/>
              <a:headEnd type="none" w="sm" len="sm"/>
              <a:tailEnd type="none" w="sm" len="sm"/>
            </a:ln>
          </p:spPr>
          <p:txBody>
            <a:bodyPr wrap="none" anchor="ctr"/>
            <a:lstStyle/>
            <a:p>
              <a:endParaRPr lang="en-US">
                <a:solidFill>
                  <a:schemeClr val="tx1"/>
                </a:solidFill>
              </a:endParaRPr>
            </a:p>
          </p:txBody>
        </p:sp>
        <p:sp>
          <p:nvSpPr>
            <p:cNvPr id="42033" name="Rectangle 302"/>
            <p:cNvSpPr>
              <a:spLocks noChangeArrowheads="1"/>
            </p:cNvSpPr>
            <p:nvPr/>
          </p:nvSpPr>
          <p:spPr bwMode="auto">
            <a:xfrm>
              <a:off x="2388" y="3150"/>
              <a:ext cx="318" cy="56"/>
            </a:xfrm>
            <a:prstGeom prst="rect">
              <a:avLst/>
            </a:prstGeom>
            <a:solidFill>
              <a:schemeClr val="tx1"/>
            </a:solidFill>
            <a:ln w="9525" algn="ctr">
              <a:noFill/>
              <a:miter lim="800000"/>
              <a:headEnd type="none" w="sm" len="sm"/>
              <a:tailEnd type="none" w="sm" len="sm"/>
            </a:ln>
          </p:spPr>
          <p:txBody>
            <a:bodyPr wrap="none" anchor="ctr"/>
            <a:lstStyle/>
            <a:p>
              <a:endParaRPr lang="en-US">
                <a:solidFill>
                  <a:schemeClr val="tx1"/>
                </a:solidFill>
              </a:endParaRPr>
            </a:p>
          </p:txBody>
        </p:sp>
      </p:grpSp>
      <p:sp>
        <p:nvSpPr>
          <p:cNvPr id="42029" name="Text Box 303"/>
          <p:cNvSpPr txBox="1">
            <a:spLocks noChangeArrowheads="1"/>
          </p:cNvSpPr>
          <p:nvPr/>
        </p:nvSpPr>
        <p:spPr bwMode="auto">
          <a:xfrm>
            <a:off x="6508750" y="4821238"/>
            <a:ext cx="2417763" cy="336550"/>
          </a:xfrm>
          <a:prstGeom prst="rect">
            <a:avLst/>
          </a:prstGeom>
          <a:noFill/>
          <a:ln w="9525" algn="ctr">
            <a:noFill/>
            <a:miter lim="800000"/>
            <a:headEnd type="none" w="sm" len="sm"/>
            <a:tailEnd type="none" w="sm" len="sm"/>
          </a:ln>
        </p:spPr>
        <p:txBody>
          <a:bodyPr wrap="none">
            <a:spAutoFit/>
          </a:bodyPr>
          <a:lstStyle/>
          <a:p>
            <a:r>
              <a:rPr lang="en-US" sz="1600" b="1" dirty="0">
                <a:solidFill>
                  <a:schemeClr val="tx1"/>
                </a:solidFill>
                <a:latin typeface="Arial Narrow" pitchFamily="34" charset="0"/>
              </a:rPr>
              <a:t>Channel-to-Channel leakage</a:t>
            </a:r>
          </a:p>
        </p:txBody>
      </p:sp>
      <p:sp>
        <p:nvSpPr>
          <p:cNvPr id="42030" name="Text Box 304"/>
          <p:cNvSpPr txBox="1">
            <a:spLocks noChangeArrowheads="1"/>
          </p:cNvSpPr>
          <p:nvPr/>
        </p:nvSpPr>
        <p:spPr bwMode="auto">
          <a:xfrm>
            <a:off x="6800373" y="1951140"/>
            <a:ext cx="2335213" cy="336550"/>
          </a:xfrm>
          <a:prstGeom prst="rect">
            <a:avLst/>
          </a:prstGeom>
          <a:noFill/>
          <a:ln w="9525" algn="ctr">
            <a:noFill/>
            <a:miter lim="800000"/>
            <a:headEnd type="none" w="sm" len="sm"/>
            <a:tailEnd type="none" w="sm" len="sm"/>
          </a:ln>
        </p:spPr>
        <p:txBody>
          <a:bodyPr wrap="none">
            <a:spAutoFit/>
          </a:bodyPr>
          <a:lstStyle/>
          <a:p>
            <a:r>
              <a:rPr lang="en-US" sz="1600" b="1" dirty="0">
                <a:solidFill>
                  <a:schemeClr val="tx1"/>
                </a:solidFill>
                <a:latin typeface="Arial Narrow" pitchFamily="34" charset="0"/>
              </a:rPr>
              <a:t>Channel-to-ground leakage</a:t>
            </a:r>
          </a:p>
        </p:txBody>
      </p:sp>
      <p:sp>
        <p:nvSpPr>
          <p:cNvPr id="42031" name="Oval 305"/>
          <p:cNvSpPr>
            <a:spLocks noChangeArrowheads="1"/>
          </p:cNvSpPr>
          <p:nvPr/>
        </p:nvSpPr>
        <p:spPr bwMode="auto">
          <a:xfrm>
            <a:off x="5578475" y="4048125"/>
            <a:ext cx="368300" cy="1743075"/>
          </a:xfrm>
          <a:prstGeom prst="ellipse">
            <a:avLst/>
          </a:prstGeom>
          <a:solidFill>
            <a:schemeClr val="accent1">
              <a:alpha val="30196"/>
            </a:schemeClr>
          </a:solidFill>
          <a:ln w="9525" algn="ctr">
            <a:noFill/>
            <a:prstDash val="dash"/>
            <a:round/>
            <a:headEnd type="none" w="sm" len="sm"/>
            <a:tailEnd type="none" w="sm" len="sm"/>
          </a:ln>
        </p:spPr>
        <p:txBody>
          <a:bodyPr wrap="none" anchor="ctr"/>
          <a:lstStyle/>
          <a:p>
            <a:endParaRPr lang="en-US">
              <a:solidFill>
                <a:schemeClr val="tx1"/>
              </a:solidFill>
            </a:endParaRPr>
          </a:p>
        </p:txBody>
      </p:sp>
    </p:spTree>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0"/>
            <a:ext cx="8182627" cy="1143000"/>
          </a:xfrm>
        </p:spPr>
        <p:txBody>
          <a:bodyPr/>
          <a:lstStyle/>
          <a:p>
            <a:pPr eaLnBrk="1" hangingPunct="1"/>
            <a:r>
              <a:rPr lang="en-US" b="1" dirty="0" smtClean="0"/>
              <a:t>Switching Low Currents (&lt; 10 </a:t>
            </a:r>
            <a:r>
              <a:rPr lang="el-GR" b="1" dirty="0" smtClean="0"/>
              <a:t>μ</a:t>
            </a:r>
            <a:r>
              <a:rPr lang="en-US" b="1" dirty="0" smtClean="0"/>
              <a:t>A) (cont)</a:t>
            </a:r>
          </a:p>
        </p:txBody>
      </p:sp>
      <p:sp>
        <p:nvSpPr>
          <p:cNvPr id="43011" name="Rectangle 3"/>
          <p:cNvSpPr>
            <a:spLocks noGrp="1" noChangeArrowheads="1"/>
          </p:cNvSpPr>
          <p:nvPr>
            <p:ph idx="1"/>
          </p:nvPr>
        </p:nvSpPr>
        <p:spPr>
          <a:xfrm>
            <a:off x="152400" y="1181100"/>
            <a:ext cx="8788400" cy="2120900"/>
          </a:xfrm>
        </p:spPr>
        <p:txBody>
          <a:bodyPr>
            <a:normAutofit fontScale="85000" lnSpcReduction="10000"/>
          </a:bodyPr>
          <a:lstStyle/>
          <a:p>
            <a:pPr eaLnBrk="1" hangingPunct="1"/>
            <a:r>
              <a:rPr lang="en-US" sz="2800" dirty="0" smtClean="0"/>
              <a:t>Minimizing leakage currents</a:t>
            </a:r>
          </a:p>
          <a:p>
            <a:pPr lvl="1" eaLnBrk="1" hangingPunct="1"/>
            <a:r>
              <a:rPr lang="en-US" sz="2400" dirty="0" smtClean="0"/>
              <a:t>Calibrate your system: Apply step voltage to each individual channel</a:t>
            </a:r>
          </a:p>
          <a:p>
            <a:pPr lvl="1" eaLnBrk="1" hangingPunct="1"/>
            <a:r>
              <a:rPr lang="en-US" sz="2400" dirty="0" smtClean="0"/>
              <a:t>Choose the a switch with high isolation &amp; low leakage</a:t>
            </a:r>
          </a:p>
          <a:p>
            <a:pPr lvl="2"/>
            <a:r>
              <a:rPr lang="en-US" sz="2200" dirty="0" smtClean="0"/>
              <a:t>FET/SSR switches have leakage current injected from the relay itself</a:t>
            </a:r>
          </a:p>
          <a:p>
            <a:pPr lvl="1" eaLnBrk="1" hangingPunct="1"/>
            <a:r>
              <a:rPr lang="en-US" sz="2400" dirty="0" smtClean="0"/>
              <a:t>Isolate sensitive signals from switch system (use PXI-4022 guard card)</a:t>
            </a:r>
          </a:p>
          <a:p>
            <a:pPr lvl="1" eaLnBrk="1" hangingPunct="1"/>
            <a:endParaRPr lang="en-US" sz="2400" dirty="0" smtClean="0"/>
          </a:p>
        </p:txBody>
      </p:sp>
      <p:grpSp>
        <p:nvGrpSpPr>
          <p:cNvPr id="2" name="Group 4"/>
          <p:cNvGrpSpPr>
            <a:grpSpLocks/>
          </p:cNvGrpSpPr>
          <p:nvPr/>
        </p:nvGrpSpPr>
        <p:grpSpPr bwMode="auto">
          <a:xfrm>
            <a:off x="1892300" y="2971800"/>
            <a:ext cx="5473700" cy="2856295"/>
            <a:chOff x="608" y="1024"/>
            <a:chExt cx="4560" cy="2409"/>
          </a:xfrm>
        </p:grpSpPr>
        <p:sp>
          <p:nvSpPr>
            <p:cNvPr id="43014" name="Line 5"/>
            <p:cNvSpPr>
              <a:spLocks noChangeShapeType="1"/>
            </p:cNvSpPr>
            <p:nvPr/>
          </p:nvSpPr>
          <p:spPr bwMode="auto">
            <a:xfrm>
              <a:off x="4208" y="1984"/>
              <a:ext cx="48" cy="96"/>
            </a:xfrm>
            <a:prstGeom prst="line">
              <a:avLst/>
            </a:prstGeom>
            <a:noFill/>
            <a:ln w="9525">
              <a:solidFill>
                <a:schemeClr val="tx1"/>
              </a:solidFill>
              <a:round/>
              <a:headEnd/>
              <a:tailEnd/>
            </a:ln>
          </p:spPr>
          <p:txBody>
            <a:bodyPr/>
            <a:lstStyle/>
            <a:p>
              <a:endParaRPr lang="en-US"/>
            </a:p>
          </p:txBody>
        </p:sp>
        <p:sp>
          <p:nvSpPr>
            <p:cNvPr id="43015" name="Line 6"/>
            <p:cNvSpPr>
              <a:spLocks noChangeShapeType="1"/>
            </p:cNvSpPr>
            <p:nvPr/>
          </p:nvSpPr>
          <p:spPr bwMode="auto">
            <a:xfrm flipH="1">
              <a:off x="4160" y="1984"/>
              <a:ext cx="48" cy="48"/>
            </a:xfrm>
            <a:prstGeom prst="line">
              <a:avLst/>
            </a:prstGeom>
            <a:noFill/>
            <a:ln w="9525">
              <a:solidFill>
                <a:schemeClr val="tx1"/>
              </a:solidFill>
              <a:round/>
              <a:headEnd/>
              <a:tailEnd/>
            </a:ln>
          </p:spPr>
          <p:txBody>
            <a:bodyPr/>
            <a:lstStyle/>
            <a:p>
              <a:endParaRPr lang="en-US"/>
            </a:p>
          </p:txBody>
        </p:sp>
        <p:sp>
          <p:nvSpPr>
            <p:cNvPr id="43016" name="Line 7"/>
            <p:cNvSpPr>
              <a:spLocks noChangeShapeType="1"/>
            </p:cNvSpPr>
            <p:nvPr/>
          </p:nvSpPr>
          <p:spPr bwMode="auto">
            <a:xfrm flipH="1">
              <a:off x="3920" y="2032"/>
              <a:ext cx="240" cy="0"/>
            </a:xfrm>
            <a:prstGeom prst="line">
              <a:avLst/>
            </a:prstGeom>
            <a:noFill/>
            <a:ln w="9525">
              <a:solidFill>
                <a:schemeClr val="tx1"/>
              </a:solidFill>
              <a:round/>
              <a:headEnd/>
              <a:tailEnd/>
            </a:ln>
          </p:spPr>
          <p:txBody>
            <a:bodyPr/>
            <a:lstStyle/>
            <a:p>
              <a:endParaRPr lang="en-US"/>
            </a:p>
          </p:txBody>
        </p:sp>
        <p:sp>
          <p:nvSpPr>
            <p:cNvPr id="43017" name="Line 8"/>
            <p:cNvSpPr>
              <a:spLocks noChangeShapeType="1"/>
            </p:cNvSpPr>
            <p:nvPr/>
          </p:nvSpPr>
          <p:spPr bwMode="auto">
            <a:xfrm flipV="1">
              <a:off x="4256" y="1984"/>
              <a:ext cx="48" cy="96"/>
            </a:xfrm>
            <a:prstGeom prst="line">
              <a:avLst/>
            </a:prstGeom>
            <a:noFill/>
            <a:ln w="9525">
              <a:solidFill>
                <a:schemeClr val="tx1"/>
              </a:solidFill>
              <a:round/>
              <a:headEnd/>
              <a:tailEnd/>
            </a:ln>
          </p:spPr>
          <p:txBody>
            <a:bodyPr/>
            <a:lstStyle/>
            <a:p>
              <a:endParaRPr lang="en-US"/>
            </a:p>
          </p:txBody>
        </p:sp>
        <p:sp>
          <p:nvSpPr>
            <p:cNvPr id="43018" name="Line 9"/>
            <p:cNvSpPr>
              <a:spLocks noChangeShapeType="1"/>
            </p:cNvSpPr>
            <p:nvPr/>
          </p:nvSpPr>
          <p:spPr bwMode="auto">
            <a:xfrm>
              <a:off x="4304" y="1984"/>
              <a:ext cx="48" cy="96"/>
            </a:xfrm>
            <a:prstGeom prst="line">
              <a:avLst/>
            </a:prstGeom>
            <a:noFill/>
            <a:ln w="9525">
              <a:solidFill>
                <a:schemeClr val="tx1"/>
              </a:solidFill>
              <a:round/>
              <a:headEnd/>
              <a:tailEnd/>
            </a:ln>
          </p:spPr>
          <p:txBody>
            <a:bodyPr/>
            <a:lstStyle/>
            <a:p>
              <a:endParaRPr lang="en-US"/>
            </a:p>
          </p:txBody>
        </p:sp>
        <p:sp>
          <p:nvSpPr>
            <p:cNvPr id="43019" name="Line 10"/>
            <p:cNvSpPr>
              <a:spLocks noChangeShapeType="1"/>
            </p:cNvSpPr>
            <p:nvPr/>
          </p:nvSpPr>
          <p:spPr bwMode="auto">
            <a:xfrm flipV="1">
              <a:off x="4352" y="1984"/>
              <a:ext cx="48" cy="96"/>
            </a:xfrm>
            <a:prstGeom prst="line">
              <a:avLst/>
            </a:prstGeom>
            <a:noFill/>
            <a:ln w="9525">
              <a:solidFill>
                <a:schemeClr val="tx1"/>
              </a:solidFill>
              <a:round/>
              <a:headEnd/>
              <a:tailEnd/>
            </a:ln>
          </p:spPr>
          <p:txBody>
            <a:bodyPr/>
            <a:lstStyle/>
            <a:p>
              <a:endParaRPr lang="en-US"/>
            </a:p>
          </p:txBody>
        </p:sp>
        <p:sp>
          <p:nvSpPr>
            <p:cNvPr id="43020" name="Line 11"/>
            <p:cNvSpPr>
              <a:spLocks noChangeShapeType="1"/>
            </p:cNvSpPr>
            <p:nvPr/>
          </p:nvSpPr>
          <p:spPr bwMode="auto">
            <a:xfrm>
              <a:off x="4400" y="1984"/>
              <a:ext cx="48" cy="96"/>
            </a:xfrm>
            <a:prstGeom prst="line">
              <a:avLst/>
            </a:prstGeom>
            <a:noFill/>
            <a:ln w="9525">
              <a:solidFill>
                <a:schemeClr val="tx1"/>
              </a:solidFill>
              <a:round/>
              <a:headEnd/>
              <a:tailEnd/>
            </a:ln>
          </p:spPr>
          <p:txBody>
            <a:bodyPr/>
            <a:lstStyle/>
            <a:p>
              <a:endParaRPr lang="en-US"/>
            </a:p>
          </p:txBody>
        </p:sp>
        <p:sp>
          <p:nvSpPr>
            <p:cNvPr id="43021" name="Line 12"/>
            <p:cNvSpPr>
              <a:spLocks noChangeShapeType="1"/>
            </p:cNvSpPr>
            <p:nvPr/>
          </p:nvSpPr>
          <p:spPr bwMode="auto">
            <a:xfrm flipV="1">
              <a:off x="4448" y="1984"/>
              <a:ext cx="48" cy="96"/>
            </a:xfrm>
            <a:prstGeom prst="line">
              <a:avLst/>
            </a:prstGeom>
            <a:noFill/>
            <a:ln w="9525">
              <a:solidFill>
                <a:schemeClr val="tx1"/>
              </a:solidFill>
              <a:round/>
              <a:headEnd/>
              <a:tailEnd/>
            </a:ln>
          </p:spPr>
          <p:txBody>
            <a:bodyPr/>
            <a:lstStyle/>
            <a:p>
              <a:endParaRPr lang="en-US"/>
            </a:p>
          </p:txBody>
        </p:sp>
        <p:sp>
          <p:nvSpPr>
            <p:cNvPr id="43022" name="Line 13"/>
            <p:cNvSpPr>
              <a:spLocks noChangeShapeType="1"/>
            </p:cNvSpPr>
            <p:nvPr/>
          </p:nvSpPr>
          <p:spPr bwMode="auto">
            <a:xfrm>
              <a:off x="4496" y="1984"/>
              <a:ext cx="48" cy="96"/>
            </a:xfrm>
            <a:prstGeom prst="line">
              <a:avLst/>
            </a:prstGeom>
            <a:noFill/>
            <a:ln w="9525">
              <a:solidFill>
                <a:schemeClr val="tx1"/>
              </a:solidFill>
              <a:round/>
              <a:headEnd/>
              <a:tailEnd/>
            </a:ln>
          </p:spPr>
          <p:txBody>
            <a:bodyPr/>
            <a:lstStyle/>
            <a:p>
              <a:endParaRPr lang="en-US"/>
            </a:p>
          </p:txBody>
        </p:sp>
        <p:sp>
          <p:nvSpPr>
            <p:cNvPr id="43023" name="Line 14"/>
            <p:cNvSpPr>
              <a:spLocks noChangeShapeType="1"/>
            </p:cNvSpPr>
            <p:nvPr/>
          </p:nvSpPr>
          <p:spPr bwMode="auto">
            <a:xfrm flipV="1">
              <a:off x="4544" y="2032"/>
              <a:ext cx="48" cy="48"/>
            </a:xfrm>
            <a:prstGeom prst="line">
              <a:avLst/>
            </a:prstGeom>
            <a:noFill/>
            <a:ln w="9525">
              <a:solidFill>
                <a:schemeClr val="tx1"/>
              </a:solidFill>
              <a:round/>
              <a:headEnd/>
              <a:tailEnd/>
            </a:ln>
          </p:spPr>
          <p:txBody>
            <a:bodyPr/>
            <a:lstStyle/>
            <a:p>
              <a:endParaRPr lang="en-US"/>
            </a:p>
          </p:txBody>
        </p:sp>
        <p:sp>
          <p:nvSpPr>
            <p:cNvPr id="43024" name="Line 15"/>
            <p:cNvSpPr>
              <a:spLocks noChangeShapeType="1"/>
            </p:cNvSpPr>
            <p:nvPr/>
          </p:nvSpPr>
          <p:spPr bwMode="auto">
            <a:xfrm>
              <a:off x="4592" y="2032"/>
              <a:ext cx="192" cy="0"/>
            </a:xfrm>
            <a:prstGeom prst="line">
              <a:avLst/>
            </a:prstGeom>
            <a:noFill/>
            <a:ln w="9525">
              <a:solidFill>
                <a:schemeClr val="tx1"/>
              </a:solidFill>
              <a:round/>
              <a:headEnd/>
              <a:tailEnd/>
            </a:ln>
          </p:spPr>
          <p:txBody>
            <a:bodyPr/>
            <a:lstStyle/>
            <a:p>
              <a:endParaRPr lang="en-US"/>
            </a:p>
          </p:txBody>
        </p:sp>
        <p:sp>
          <p:nvSpPr>
            <p:cNvPr id="43025" name="Rectangle 16"/>
            <p:cNvSpPr>
              <a:spLocks noChangeArrowheads="1"/>
            </p:cNvSpPr>
            <p:nvPr/>
          </p:nvSpPr>
          <p:spPr bwMode="auto">
            <a:xfrm>
              <a:off x="3872" y="2464"/>
              <a:ext cx="960" cy="9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3026" name="Text Box 17"/>
            <p:cNvSpPr txBox="1">
              <a:spLocks noChangeArrowheads="1"/>
            </p:cNvSpPr>
            <p:nvPr/>
          </p:nvSpPr>
          <p:spPr bwMode="auto">
            <a:xfrm>
              <a:off x="4152" y="1696"/>
              <a:ext cx="582" cy="386"/>
            </a:xfrm>
            <a:prstGeom prst="rect">
              <a:avLst/>
            </a:prstGeom>
            <a:noFill/>
            <a:ln w="9525">
              <a:noFill/>
              <a:miter lim="800000"/>
              <a:headEnd/>
              <a:tailEnd/>
            </a:ln>
          </p:spPr>
          <p:txBody>
            <a:bodyPr wrap="none">
              <a:spAutoFit/>
            </a:bodyPr>
            <a:lstStyle/>
            <a:p>
              <a:r>
                <a:rPr lang="en-US">
                  <a:solidFill>
                    <a:schemeClr val="tx1"/>
                  </a:solidFill>
                  <a:latin typeface="Arial Narrow" pitchFamily="34" charset="0"/>
                </a:rPr>
                <a:t>DUT</a:t>
              </a:r>
            </a:p>
          </p:txBody>
        </p:sp>
        <p:sp>
          <p:nvSpPr>
            <p:cNvPr id="43027" name="Oval 18"/>
            <p:cNvSpPr>
              <a:spLocks noChangeArrowheads="1"/>
            </p:cNvSpPr>
            <p:nvPr/>
          </p:nvSpPr>
          <p:spPr bwMode="auto">
            <a:xfrm>
              <a:off x="3824" y="1984"/>
              <a:ext cx="96" cy="96"/>
            </a:xfrm>
            <a:prstGeom prst="ellipse">
              <a:avLst/>
            </a:prstGeom>
            <a:solidFill>
              <a:schemeClr val="accent1"/>
            </a:solidFill>
            <a:ln w="9525">
              <a:noFill/>
              <a:round/>
              <a:headEnd/>
              <a:tailEnd/>
            </a:ln>
          </p:spPr>
          <p:txBody>
            <a:bodyPr wrap="none" anchor="ctr"/>
            <a:lstStyle/>
            <a:p>
              <a:endParaRPr lang="en-US"/>
            </a:p>
          </p:txBody>
        </p:sp>
        <p:sp>
          <p:nvSpPr>
            <p:cNvPr id="43028" name="Oval 19"/>
            <p:cNvSpPr>
              <a:spLocks noChangeArrowheads="1"/>
            </p:cNvSpPr>
            <p:nvPr/>
          </p:nvSpPr>
          <p:spPr bwMode="auto">
            <a:xfrm>
              <a:off x="4784" y="1984"/>
              <a:ext cx="96" cy="96"/>
            </a:xfrm>
            <a:prstGeom prst="ellipse">
              <a:avLst/>
            </a:prstGeom>
            <a:solidFill>
              <a:schemeClr val="accent1"/>
            </a:solidFill>
            <a:ln w="9525">
              <a:noFill/>
              <a:round/>
              <a:headEnd/>
              <a:tailEnd/>
            </a:ln>
          </p:spPr>
          <p:txBody>
            <a:bodyPr wrap="none" anchor="ctr"/>
            <a:lstStyle/>
            <a:p>
              <a:endParaRPr lang="en-US"/>
            </a:p>
          </p:txBody>
        </p:sp>
        <p:sp>
          <p:nvSpPr>
            <p:cNvPr id="43029" name="Line 20"/>
            <p:cNvSpPr>
              <a:spLocks noChangeShapeType="1"/>
            </p:cNvSpPr>
            <p:nvPr/>
          </p:nvSpPr>
          <p:spPr bwMode="auto">
            <a:xfrm flipH="1">
              <a:off x="2864" y="1840"/>
              <a:ext cx="912" cy="0"/>
            </a:xfrm>
            <a:prstGeom prst="line">
              <a:avLst/>
            </a:prstGeom>
            <a:noFill/>
            <a:ln w="9525">
              <a:solidFill>
                <a:schemeClr val="tx1"/>
              </a:solidFill>
              <a:round/>
              <a:headEnd/>
              <a:tailEnd/>
            </a:ln>
          </p:spPr>
          <p:txBody>
            <a:bodyPr/>
            <a:lstStyle/>
            <a:p>
              <a:endParaRPr lang="en-US"/>
            </a:p>
          </p:txBody>
        </p:sp>
        <p:sp>
          <p:nvSpPr>
            <p:cNvPr id="43030" name="Rectangle 21"/>
            <p:cNvSpPr>
              <a:spLocks noChangeArrowheads="1"/>
            </p:cNvSpPr>
            <p:nvPr/>
          </p:nvSpPr>
          <p:spPr bwMode="auto">
            <a:xfrm>
              <a:off x="608" y="1600"/>
              <a:ext cx="960" cy="1824"/>
            </a:xfrm>
            <a:prstGeom prst="rect">
              <a:avLst/>
            </a:prstGeom>
            <a:noFill/>
            <a:ln w="9525">
              <a:solidFill>
                <a:schemeClr val="tx1"/>
              </a:solidFill>
              <a:prstDash val="dash"/>
              <a:miter lim="800000"/>
              <a:headEnd/>
              <a:tailEnd/>
            </a:ln>
          </p:spPr>
          <p:txBody>
            <a:bodyPr wrap="none" anchor="ctr"/>
            <a:lstStyle/>
            <a:p>
              <a:endParaRPr lang="en-US"/>
            </a:p>
          </p:txBody>
        </p:sp>
        <p:sp>
          <p:nvSpPr>
            <p:cNvPr id="43031" name="Oval 22"/>
            <p:cNvSpPr>
              <a:spLocks noChangeArrowheads="1"/>
            </p:cNvSpPr>
            <p:nvPr/>
          </p:nvSpPr>
          <p:spPr bwMode="auto">
            <a:xfrm>
              <a:off x="1280" y="1712"/>
              <a:ext cx="240" cy="240"/>
            </a:xfrm>
            <a:prstGeom prst="ellipse">
              <a:avLst/>
            </a:prstGeom>
            <a:solidFill>
              <a:srgbClr val="FF3300"/>
            </a:solidFill>
            <a:ln w="9525">
              <a:solidFill>
                <a:schemeClr val="tx1"/>
              </a:solidFill>
              <a:round/>
              <a:headEnd/>
              <a:tailEnd/>
            </a:ln>
          </p:spPr>
          <p:txBody>
            <a:bodyPr wrap="none" anchor="ctr"/>
            <a:lstStyle/>
            <a:p>
              <a:endParaRPr lang="en-US"/>
            </a:p>
          </p:txBody>
        </p:sp>
        <p:sp>
          <p:nvSpPr>
            <p:cNvPr id="43032" name="Oval 23"/>
            <p:cNvSpPr>
              <a:spLocks noChangeArrowheads="1"/>
            </p:cNvSpPr>
            <p:nvPr/>
          </p:nvSpPr>
          <p:spPr bwMode="auto">
            <a:xfrm>
              <a:off x="1280" y="3136"/>
              <a:ext cx="240" cy="240"/>
            </a:xfrm>
            <a:prstGeom prst="ellipse">
              <a:avLst/>
            </a:prstGeom>
            <a:solidFill>
              <a:schemeClr val="tx1"/>
            </a:solidFill>
            <a:ln w="9525">
              <a:solidFill>
                <a:schemeClr val="tx1"/>
              </a:solidFill>
              <a:round/>
              <a:headEnd/>
              <a:tailEnd/>
            </a:ln>
          </p:spPr>
          <p:txBody>
            <a:bodyPr wrap="none" anchor="ctr"/>
            <a:lstStyle/>
            <a:p>
              <a:endParaRPr lang="en-US"/>
            </a:p>
          </p:txBody>
        </p:sp>
        <p:sp>
          <p:nvSpPr>
            <p:cNvPr id="43033" name="Oval 24"/>
            <p:cNvSpPr>
              <a:spLocks noChangeArrowheads="1"/>
            </p:cNvSpPr>
            <p:nvPr/>
          </p:nvSpPr>
          <p:spPr bwMode="auto">
            <a:xfrm>
              <a:off x="1280" y="2848"/>
              <a:ext cx="240" cy="240"/>
            </a:xfrm>
            <a:prstGeom prst="ellipse">
              <a:avLst/>
            </a:prstGeom>
            <a:solidFill>
              <a:schemeClr val="tx1"/>
            </a:solidFill>
            <a:ln w="9525">
              <a:solidFill>
                <a:schemeClr val="tx1"/>
              </a:solidFill>
              <a:round/>
              <a:headEnd/>
              <a:tailEnd/>
            </a:ln>
          </p:spPr>
          <p:txBody>
            <a:bodyPr wrap="none" anchor="ctr"/>
            <a:lstStyle/>
            <a:p>
              <a:endParaRPr lang="en-US"/>
            </a:p>
          </p:txBody>
        </p:sp>
        <p:sp>
          <p:nvSpPr>
            <p:cNvPr id="43034" name="Oval 25"/>
            <p:cNvSpPr>
              <a:spLocks noChangeArrowheads="1"/>
            </p:cNvSpPr>
            <p:nvPr/>
          </p:nvSpPr>
          <p:spPr bwMode="auto">
            <a:xfrm>
              <a:off x="1280" y="2000"/>
              <a:ext cx="240" cy="240"/>
            </a:xfrm>
            <a:prstGeom prst="ellipse">
              <a:avLst/>
            </a:prstGeom>
            <a:solidFill>
              <a:srgbClr val="FF3300"/>
            </a:solidFill>
            <a:ln w="9525">
              <a:solidFill>
                <a:schemeClr val="tx1"/>
              </a:solidFill>
              <a:round/>
              <a:headEnd/>
              <a:tailEnd/>
            </a:ln>
          </p:spPr>
          <p:txBody>
            <a:bodyPr wrap="none" anchor="ctr"/>
            <a:lstStyle/>
            <a:p>
              <a:endParaRPr lang="en-US"/>
            </a:p>
          </p:txBody>
        </p:sp>
        <p:sp>
          <p:nvSpPr>
            <p:cNvPr id="43035" name="Text Box 26"/>
            <p:cNvSpPr txBox="1">
              <a:spLocks noChangeArrowheads="1"/>
            </p:cNvSpPr>
            <p:nvPr/>
          </p:nvSpPr>
          <p:spPr bwMode="auto">
            <a:xfrm>
              <a:off x="734" y="1769"/>
              <a:ext cx="600" cy="234"/>
            </a:xfrm>
            <a:prstGeom prst="rect">
              <a:avLst/>
            </a:prstGeom>
            <a:noFill/>
            <a:ln w="9525">
              <a:noFill/>
              <a:miter lim="800000"/>
              <a:headEnd/>
              <a:tailEnd/>
            </a:ln>
          </p:spPr>
          <p:txBody>
            <a:bodyPr wrap="none">
              <a:spAutoFit/>
            </a:bodyPr>
            <a:lstStyle/>
            <a:p>
              <a:r>
                <a:rPr lang="en-US" sz="1200" dirty="0">
                  <a:solidFill>
                    <a:schemeClr val="tx1"/>
                  </a:solidFill>
                  <a:latin typeface="Arial Narrow" pitchFamily="34" charset="0"/>
                </a:rPr>
                <a:t>HI Sense</a:t>
              </a:r>
            </a:p>
          </p:txBody>
        </p:sp>
        <p:sp>
          <p:nvSpPr>
            <p:cNvPr id="43036" name="Text Box 27"/>
            <p:cNvSpPr txBox="1">
              <a:spLocks noChangeArrowheads="1"/>
            </p:cNvSpPr>
            <p:nvPr/>
          </p:nvSpPr>
          <p:spPr bwMode="auto">
            <a:xfrm>
              <a:off x="1059" y="2063"/>
              <a:ext cx="258" cy="232"/>
            </a:xfrm>
            <a:prstGeom prst="rect">
              <a:avLst/>
            </a:prstGeom>
            <a:noFill/>
            <a:ln w="9525">
              <a:noFill/>
              <a:miter lim="800000"/>
              <a:headEnd/>
              <a:tailEnd/>
            </a:ln>
          </p:spPr>
          <p:txBody>
            <a:bodyPr wrap="none">
              <a:spAutoFit/>
            </a:bodyPr>
            <a:lstStyle/>
            <a:p>
              <a:r>
                <a:rPr lang="en-US" sz="1200">
                  <a:solidFill>
                    <a:schemeClr val="tx1"/>
                  </a:solidFill>
                  <a:latin typeface="Arial Narrow" pitchFamily="34" charset="0"/>
                </a:rPr>
                <a:t>HI</a:t>
              </a:r>
            </a:p>
          </p:txBody>
        </p:sp>
        <p:sp>
          <p:nvSpPr>
            <p:cNvPr id="43037" name="Text Box 28"/>
            <p:cNvSpPr txBox="1">
              <a:spLocks noChangeArrowheads="1"/>
            </p:cNvSpPr>
            <p:nvPr/>
          </p:nvSpPr>
          <p:spPr bwMode="auto">
            <a:xfrm>
              <a:off x="698" y="2911"/>
              <a:ext cx="640" cy="234"/>
            </a:xfrm>
            <a:prstGeom prst="rect">
              <a:avLst/>
            </a:prstGeom>
            <a:noFill/>
            <a:ln w="9525">
              <a:noFill/>
              <a:miter lim="800000"/>
              <a:headEnd/>
              <a:tailEnd/>
            </a:ln>
          </p:spPr>
          <p:txBody>
            <a:bodyPr wrap="none">
              <a:spAutoFit/>
            </a:bodyPr>
            <a:lstStyle/>
            <a:p>
              <a:r>
                <a:rPr lang="en-US" sz="1200">
                  <a:solidFill>
                    <a:schemeClr val="tx1"/>
                  </a:solidFill>
                  <a:latin typeface="Arial Narrow" pitchFamily="34" charset="0"/>
                </a:rPr>
                <a:t>LO Sense</a:t>
              </a:r>
            </a:p>
          </p:txBody>
        </p:sp>
        <p:sp>
          <p:nvSpPr>
            <p:cNvPr id="43038" name="Text Box 29"/>
            <p:cNvSpPr txBox="1">
              <a:spLocks noChangeArrowheads="1"/>
            </p:cNvSpPr>
            <p:nvPr/>
          </p:nvSpPr>
          <p:spPr bwMode="auto">
            <a:xfrm>
              <a:off x="1040" y="3199"/>
              <a:ext cx="299" cy="234"/>
            </a:xfrm>
            <a:prstGeom prst="rect">
              <a:avLst/>
            </a:prstGeom>
            <a:noFill/>
            <a:ln w="9525">
              <a:noFill/>
              <a:miter lim="800000"/>
              <a:headEnd/>
              <a:tailEnd/>
            </a:ln>
          </p:spPr>
          <p:txBody>
            <a:bodyPr wrap="none">
              <a:spAutoFit/>
            </a:bodyPr>
            <a:lstStyle/>
            <a:p>
              <a:r>
                <a:rPr lang="en-US" sz="1200">
                  <a:solidFill>
                    <a:schemeClr val="tx1"/>
                  </a:solidFill>
                  <a:latin typeface="Arial Narrow" pitchFamily="34" charset="0"/>
                </a:rPr>
                <a:t>LO</a:t>
              </a:r>
            </a:p>
          </p:txBody>
        </p:sp>
        <p:sp>
          <p:nvSpPr>
            <p:cNvPr id="43039" name="Text Box 30"/>
            <p:cNvSpPr txBox="1">
              <a:spLocks noChangeArrowheads="1"/>
            </p:cNvSpPr>
            <p:nvPr/>
          </p:nvSpPr>
          <p:spPr bwMode="auto">
            <a:xfrm>
              <a:off x="646" y="2343"/>
              <a:ext cx="651" cy="386"/>
            </a:xfrm>
            <a:prstGeom prst="rect">
              <a:avLst/>
            </a:prstGeom>
            <a:noFill/>
            <a:ln w="9525">
              <a:noFill/>
              <a:miter lim="800000"/>
              <a:headEnd/>
              <a:tailEnd/>
            </a:ln>
          </p:spPr>
          <p:txBody>
            <a:bodyPr wrap="none">
              <a:spAutoFit/>
            </a:bodyPr>
            <a:lstStyle/>
            <a:p>
              <a:r>
                <a:rPr lang="en-US">
                  <a:solidFill>
                    <a:schemeClr val="tx1"/>
                  </a:solidFill>
                  <a:latin typeface="Arial Narrow" pitchFamily="34" charset="0"/>
                </a:rPr>
                <a:t>DMM</a:t>
              </a:r>
            </a:p>
          </p:txBody>
        </p:sp>
        <p:sp>
          <p:nvSpPr>
            <p:cNvPr id="43040" name="Line 31"/>
            <p:cNvSpPr>
              <a:spLocks noChangeShapeType="1"/>
            </p:cNvSpPr>
            <p:nvPr/>
          </p:nvSpPr>
          <p:spPr bwMode="auto">
            <a:xfrm>
              <a:off x="1520" y="1840"/>
              <a:ext cx="1344" cy="0"/>
            </a:xfrm>
            <a:prstGeom prst="line">
              <a:avLst/>
            </a:prstGeom>
            <a:noFill/>
            <a:ln w="9525">
              <a:solidFill>
                <a:schemeClr val="tx1"/>
              </a:solidFill>
              <a:round/>
              <a:headEnd/>
              <a:tailEnd/>
            </a:ln>
          </p:spPr>
          <p:txBody>
            <a:bodyPr/>
            <a:lstStyle/>
            <a:p>
              <a:endParaRPr lang="en-US"/>
            </a:p>
          </p:txBody>
        </p:sp>
        <p:sp>
          <p:nvSpPr>
            <p:cNvPr id="43041" name="Line 32"/>
            <p:cNvSpPr>
              <a:spLocks noChangeShapeType="1"/>
            </p:cNvSpPr>
            <p:nvPr/>
          </p:nvSpPr>
          <p:spPr bwMode="auto">
            <a:xfrm>
              <a:off x="1520" y="2128"/>
              <a:ext cx="1248" cy="0"/>
            </a:xfrm>
            <a:prstGeom prst="line">
              <a:avLst/>
            </a:prstGeom>
            <a:noFill/>
            <a:ln w="9525">
              <a:solidFill>
                <a:schemeClr val="tx1"/>
              </a:solidFill>
              <a:round/>
              <a:headEnd/>
              <a:tailEnd/>
            </a:ln>
          </p:spPr>
          <p:txBody>
            <a:bodyPr/>
            <a:lstStyle/>
            <a:p>
              <a:endParaRPr lang="en-US"/>
            </a:p>
          </p:txBody>
        </p:sp>
        <p:sp>
          <p:nvSpPr>
            <p:cNvPr id="43042" name="Line 33"/>
            <p:cNvSpPr>
              <a:spLocks noChangeShapeType="1"/>
            </p:cNvSpPr>
            <p:nvPr/>
          </p:nvSpPr>
          <p:spPr bwMode="auto">
            <a:xfrm flipV="1">
              <a:off x="2768" y="2032"/>
              <a:ext cx="0" cy="96"/>
            </a:xfrm>
            <a:prstGeom prst="line">
              <a:avLst/>
            </a:prstGeom>
            <a:noFill/>
            <a:ln w="9525">
              <a:solidFill>
                <a:schemeClr val="tx1"/>
              </a:solidFill>
              <a:round/>
              <a:headEnd/>
              <a:tailEnd/>
            </a:ln>
          </p:spPr>
          <p:txBody>
            <a:bodyPr/>
            <a:lstStyle/>
            <a:p>
              <a:endParaRPr lang="en-US"/>
            </a:p>
          </p:txBody>
        </p:sp>
        <p:sp>
          <p:nvSpPr>
            <p:cNvPr id="43043" name="Line 34"/>
            <p:cNvSpPr>
              <a:spLocks noChangeShapeType="1"/>
            </p:cNvSpPr>
            <p:nvPr/>
          </p:nvSpPr>
          <p:spPr bwMode="auto">
            <a:xfrm>
              <a:off x="2768" y="2032"/>
              <a:ext cx="1104" cy="0"/>
            </a:xfrm>
            <a:prstGeom prst="line">
              <a:avLst/>
            </a:prstGeom>
            <a:noFill/>
            <a:ln w="9525">
              <a:solidFill>
                <a:schemeClr val="tx1"/>
              </a:solidFill>
              <a:round/>
              <a:headEnd/>
              <a:tailEnd/>
            </a:ln>
          </p:spPr>
          <p:txBody>
            <a:bodyPr/>
            <a:lstStyle/>
            <a:p>
              <a:endParaRPr lang="en-US"/>
            </a:p>
          </p:txBody>
        </p:sp>
        <p:sp>
          <p:nvSpPr>
            <p:cNvPr id="43044" name="Line 35"/>
            <p:cNvSpPr>
              <a:spLocks noChangeShapeType="1"/>
            </p:cNvSpPr>
            <p:nvPr/>
          </p:nvSpPr>
          <p:spPr bwMode="auto">
            <a:xfrm>
              <a:off x="3776" y="1840"/>
              <a:ext cx="0" cy="192"/>
            </a:xfrm>
            <a:prstGeom prst="line">
              <a:avLst/>
            </a:prstGeom>
            <a:noFill/>
            <a:ln w="9525">
              <a:solidFill>
                <a:schemeClr val="tx1"/>
              </a:solidFill>
              <a:round/>
              <a:headEnd/>
              <a:tailEnd/>
            </a:ln>
          </p:spPr>
          <p:txBody>
            <a:bodyPr/>
            <a:lstStyle/>
            <a:p>
              <a:endParaRPr lang="en-US"/>
            </a:p>
          </p:txBody>
        </p:sp>
        <p:sp>
          <p:nvSpPr>
            <p:cNvPr id="43045" name="Line 36"/>
            <p:cNvSpPr>
              <a:spLocks noChangeShapeType="1"/>
            </p:cNvSpPr>
            <p:nvPr/>
          </p:nvSpPr>
          <p:spPr bwMode="auto">
            <a:xfrm>
              <a:off x="1520" y="3232"/>
              <a:ext cx="3648" cy="0"/>
            </a:xfrm>
            <a:prstGeom prst="line">
              <a:avLst/>
            </a:prstGeom>
            <a:noFill/>
            <a:ln w="9525">
              <a:solidFill>
                <a:schemeClr val="tx1"/>
              </a:solidFill>
              <a:round/>
              <a:headEnd/>
              <a:tailEnd/>
            </a:ln>
          </p:spPr>
          <p:txBody>
            <a:bodyPr/>
            <a:lstStyle/>
            <a:p>
              <a:endParaRPr lang="en-US"/>
            </a:p>
          </p:txBody>
        </p:sp>
        <p:sp>
          <p:nvSpPr>
            <p:cNvPr id="43046" name="Line 37"/>
            <p:cNvSpPr>
              <a:spLocks noChangeShapeType="1"/>
            </p:cNvSpPr>
            <p:nvPr/>
          </p:nvSpPr>
          <p:spPr bwMode="auto">
            <a:xfrm flipV="1">
              <a:off x="5168" y="2032"/>
              <a:ext cx="0" cy="1200"/>
            </a:xfrm>
            <a:prstGeom prst="line">
              <a:avLst/>
            </a:prstGeom>
            <a:noFill/>
            <a:ln w="9525">
              <a:solidFill>
                <a:schemeClr val="tx1"/>
              </a:solidFill>
              <a:round/>
              <a:headEnd/>
              <a:tailEnd/>
            </a:ln>
          </p:spPr>
          <p:txBody>
            <a:bodyPr/>
            <a:lstStyle/>
            <a:p>
              <a:endParaRPr lang="en-US"/>
            </a:p>
          </p:txBody>
        </p:sp>
        <p:sp>
          <p:nvSpPr>
            <p:cNvPr id="43047" name="Line 38"/>
            <p:cNvSpPr>
              <a:spLocks noChangeShapeType="1"/>
            </p:cNvSpPr>
            <p:nvPr/>
          </p:nvSpPr>
          <p:spPr bwMode="auto">
            <a:xfrm flipH="1">
              <a:off x="4832" y="2032"/>
              <a:ext cx="336" cy="0"/>
            </a:xfrm>
            <a:prstGeom prst="line">
              <a:avLst/>
            </a:prstGeom>
            <a:noFill/>
            <a:ln w="9525">
              <a:solidFill>
                <a:schemeClr val="tx1"/>
              </a:solidFill>
              <a:round/>
              <a:headEnd/>
              <a:tailEnd/>
            </a:ln>
          </p:spPr>
          <p:txBody>
            <a:bodyPr/>
            <a:lstStyle/>
            <a:p>
              <a:endParaRPr lang="en-US"/>
            </a:p>
          </p:txBody>
        </p:sp>
        <p:sp>
          <p:nvSpPr>
            <p:cNvPr id="43048" name="Line 39"/>
            <p:cNvSpPr>
              <a:spLocks noChangeShapeType="1"/>
            </p:cNvSpPr>
            <p:nvPr/>
          </p:nvSpPr>
          <p:spPr bwMode="auto">
            <a:xfrm>
              <a:off x="1520" y="2992"/>
              <a:ext cx="3408" cy="0"/>
            </a:xfrm>
            <a:prstGeom prst="line">
              <a:avLst/>
            </a:prstGeom>
            <a:noFill/>
            <a:ln w="9525">
              <a:solidFill>
                <a:schemeClr val="tx1"/>
              </a:solidFill>
              <a:round/>
              <a:headEnd/>
              <a:tailEnd/>
            </a:ln>
          </p:spPr>
          <p:txBody>
            <a:bodyPr/>
            <a:lstStyle/>
            <a:p>
              <a:endParaRPr lang="en-US"/>
            </a:p>
          </p:txBody>
        </p:sp>
        <p:sp>
          <p:nvSpPr>
            <p:cNvPr id="43049" name="Line 40"/>
            <p:cNvSpPr>
              <a:spLocks noChangeShapeType="1"/>
            </p:cNvSpPr>
            <p:nvPr/>
          </p:nvSpPr>
          <p:spPr bwMode="auto">
            <a:xfrm flipV="1">
              <a:off x="4928" y="2032"/>
              <a:ext cx="0" cy="960"/>
            </a:xfrm>
            <a:prstGeom prst="line">
              <a:avLst/>
            </a:prstGeom>
            <a:noFill/>
            <a:ln w="9525">
              <a:solidFill>
                <a:schemeClr val="tx1"/>
              </a:solidFill>
              <a:round/>
              <a:headEnd/>
              <a:tailEnd/>
            </a:ln>
          </p:spPr>
          <p:txBody>
            <a:bodyPr/>
            <a:lstStyle/>
            <a:p>
              <a:endParaRPr lang="en-US"/>
            </a:p>
          </p:txBody>
        </p:sp>
        <p:sp>
          <p:nvSpPr>
            <p:cNvPr id="43050" name="Line 41"/>
            <p:cNvSpPr>
              <a:spLocks noChangeShapeType="1"/>
            </p:cNvSpPr>
            <p:nvPr/>
          </p:nvSpPr>
          <p:spPr bwMode="auto">
            <a:xfrm>
              <a:off x="1808" y="2176"/>
              <a:ext cx="384" cy="0"/>
            </a:xfrm>
            <a:prstGeom prst="line">
              <a:avLst/>
            </a:prstGeom>
            <a:noFill/>
            <a:ln w="9525">
              <a:solidFill>
                <a:schemeClr val="tx1"/>
              </a:solidFill>
              <a:round/>
              <a:headEnd/>
              <a:tailEnd type="triangle" w="med" len="med"/>
            </a:ln>
          </p:spPr>
          <p:txBody>
            <a:bodyPr/>
            <a:lstStyle/>
            <a:p>
              <a:endParaRPr lang="en-US"/>
            </a:p>
          </p:txBody>
        </p:sp>
        <p:sp>
          <p:nvSpPr>
            <p:cNvPr id="43051" name="Text Box 42"/>
            <p:cNvSpPr txBox="1">
              <a:spLocks noChangeArrowheads="1"/>
            </p:cNvSpPr>
            <p:nvPr/>
          </p:nvSpPr>
          <p:spPr bwMode="auto">
            <a:xfrm>
              <a:off x="1856" y="2237"/>
              <a:ext cx="345" cy="260"/>
            </a:xfrm>
            <a:prstGeom prst="rect">
              <a:avLst/>
            </a:prstGeom>
            <a:noFill/>
            <a:ln w="9525">
              <a:noFill/>
              <a:miter lim="800000"/>
              <a:headEnd/>
              <a:tailEnd/>
            </a:ln>
          </p:spPr>
          <p:txBody>
            <a:bodyPr wrap="none">
              <a:spAutoFit/>
            </a:bodyPr>
            <a:lstStyle/>
            <a:p>
              <a:r>
                <a:rPr lang="en-US" sz="1400" i="1">
                  <a:solidFill>
                    <a:schemeClr val="tx1"/>
                  </a:solidFill>
                </a:rPr>
                <a:t>i</a:t>
              </a:r>
              <a:r>
                <a:rPr lang="en-US" sz="1400" baseline="-25000">
                  <a:solidFill>
                    <a:schemeClr val="tx1"/>
                  </a:solidFill>
                </a:rPr>
                <a:t>test</a:t>
              </a:r>
              <a:endParaRPr lang="en-US" sz="1400">
                <a:solidFill>
                  <a:schemeClr val="tx1"/>
                </a:solidFill>
              </a:endParaRPr>
            </a:p>
          </p:txBody>
        </p:sp>
        <p:sp>
          <p:nvSpPr>
            <p:cNvPr id="43052" name="Line 43"/>
            <p:cNvSpPr>
              <a:spLocks noChangeShapeType="1"/>
            </p:cNvSpPr>
            <p:nvPr/>
          </p:nvSpPr>
          <p:spPr bwMode="auto">
            <a:xfrm>
              <a:off x="3776" y="2224"/>
              <a:ext cx="0" cy="288"/>
            </a:xfrm>
            <a:prstGeom prst="line">
              <a:avLst/>
            </a:prstGeom>
            <a:noFill/>
            <a:ln w="9525">
              <a:solidFill>
                <a:schemeClr val="tx1"/>
              </a:solidFill>
              <a:round/>
              <a:headEnd/>
              <a:tailEnd type="triangle" w="med" len="med"/>
            </a:ln>
          </p:spPr>
          <p:txBody>
            <a:bodyPr/>
            <a:lstStyle/>
            <a:p>
              <a:endParaRPr lang="en-US"/>
            </a:p>
          </p:txBody>
        </p:sp>
        <p:sp>
          <p:nvSpPr>
            <p:cNvPr id="43053" name="Text Box 44"/>
            <p:cNvSpPr txBox="1">
              <a:spLocks noChangeArrowheads="1"/>
            </p:cNvSpPr>
            <p:nvPr/>
          </p:nvSpPr>
          <p:spPr bwMode="auto">
            <a:xfrm>
              <a:off x="3297" y="2237"/>
              <a:ext cx="516" cy="260"/>
            </a:xfrm>
            <a:prstGeom prst="rect">
              <a:avLst/>
            </a:prstGeom>
            <a:noFill/>
            <a:ln w="9525">
              <a:noFill/>
              <a:miter lim="800000"/>
              <a:headEnd/>
              <a:tailEnd/>
            </a:ln>
          </p:spPr>
          <p:txBody>
            <a:bodyPr wrap="none">
              <a:spAutoFit/>
            </a:bodyPr>
            <a:lstStyle/>
            <a:p>
              <a:r>
                <a:rPr lang="en-US" sz="1400" i="1">
                  <a:solidFill>
                    <a:schemeClr val="tx1"/>
                  </a:solidFill>
                </a:rPr>
                <a:t>i</a:t>
              </a:r>
              <a:r>
                <a:rPr lang="en-US" sz="1400" baseline="-25000">
                  <a:solidFill>
                    <a:schemeClr val="tx1"/>
                  </a:solidFill>
                </a:rPr>
                <a:t>leakage</a:t>
              </a:r>
              <a:endParaRPr lang="en-US" sz="1400">
                <a:solidFill>
                  <a:schemeClr val="tx1"/>
                </a:solidFill>
              </a:endParaRPr>
            </a:p>
          </p:txBody>
        </p:sp>
        <p:sp>
          <p:nvSpPr>
            <p:cNvPr id="43054" name="Text Box 45"/>
            <p:cNvSpPr txBox="1">
              <a:spLocks noChangeArrowheads="1"/>
            </p:cNvSpPr>
            <p:nvPr/>
          </p:nvSpPr>
          <p:spPr bwMode="auto">
            <a:xfrm>
              <a:off x="3968" y="1114"/>
              <a:ext cx="931" cy="286"/>
            </a:xfrm>
            <a:prstGeom prst="rect">
              <a:avLst/>
            </a:prstGeom>
            <a:noFill/>
            <a:ln w="9525">
              <a:noFill/>
              <a:miter lim="800000"/>
              <a:headEnd/>
              <a:tailEnd/>
            </a:ln>
          </p:spPr>
          <p:txBody>
            <a:bodyPr wrap="none">
              <a:spAutoFit/>
            </a:bodyPr>
            <a:lstStyle/>
            <a:p>
              <a:r>
                <a:rPr lang="en-US" sz="1600" i="1">
                  <a:solidFill>
                    <a:schemeClr val="tx1"/>
                  </a:solidFill>
                </a:rPr>
                <a:t>i</a:t>
              </a:r>
              <a:r>
                <a:rPr lang="en-US" sz="1600" baseline="-25000">
                  <a:solidFill>
                    <a:schemeClr val="tx1"/>
                  </a:solidFill>
                </a:rPr>
                <a:t>test</a:t>
              </a:r>
              <a:r>
                <a:rPr lang="en-US" sz="1600" i="1">
                  <a:solidFill>
                    <a:schemeClr val="tx1"/>
                  </a:solidFill>
                </a:rPr>
                <a:t> - i</a:t>
              </a:r>
              <a:r>
                <a:rPr lang="en-US" sz="1600" baseline="-25000">
                  <a:solidFill>
                    <a:schemeClr val="tx1"/>
                  </a:solidFill>
                </a:rPr>
                <a:t>leakage</a:t>
              </a:r>
            </a:p>
          </p:txBody>
        </p:sp>
        <p:sp>
          <p:nvSpPr>
            <p:cNvPr id="43055" name="Line 46"/>
            <p:cNvSpPr>
              <a:spLocks noChangeShapeType="1"/>
            </p:cNvSpPr>
            <p:nvPr/>
          </p:nvSpPr>
          <p:spPr bwMode="auto">
            <a:xfrm>
              <a:off x="4112" y="1408"/>
              <a:ext cx="432" cy="0"/>
            </a:xfrm>
            <a:prstGeom prst="line">
              <a:avLst/>
            </a:prstGeom>
            <a:noFill/>
            <a:ln w="9525">
              <a:solidFill>
                <a:schemeClr val="tx1"/>
              </a:solidFill>
              <a:round/>
              <a:headEnd/>
              <a:tailEnd type="triangle" w="med" len="med"/>
            </a:ln>
          </p:spPr>
          <p:txBody>
            <a:bodyPr/>
            <a:lstStyle/>
            <a:p>
              <a:endParaRPr lang="en-US"/>
            </a:p>
          </p:txBody>
        </p:sp>
        <p:sp>
          <p:nvSpPr>
            <p:cNvPr id="43056" name="Oval 47"/>
            <p:cNvSpPr>
              <a:spLocks noChangeArrowheads="1"/>
            </p:cNvSpPr>
            <p:nvPr/>
          </p:nvSpPr>
          <p:spPr bwMode="auto">
            <a:xfrm>
              <a:off x="4304" y="2464"/>
              <a:ext cx="96" cy="96"/>
            </a:xfrm>
            <a:prstGeom prst="ellipse">
              <a:avLst/>
            </a:prstGeom>
            <a:solidFill>
              <a:schemeClr val="bg1"/>
            </a:solidFill>
            <a:ln w="9525">
              <a:solidFill>
                <a:schemeClr val="tx1"/>
              </a:solidFill>
              <a:round/>
              <a:headEnd/>
              <a:tailEnd/>
            </a:ln>
          </p:spPr>
          <p:txBody>
            <a:bodyPr wrap="none" anchor="ctr"/>
            <a:lstStyle/>
            <a:p>
              <a:endParaRPr lang="en-US"/>
            </a:p>
          </p:txBody>
        </p:sp>
        <p:sp>
          <p:nvSpPr>
            <p:cNvPr id="43057" name="AutoShape 48"/>
            <p:cNvSpPr>
              <a:spLocks noChangeArrowheads="1"/>
            </p:cNvSpPr>
            <p:nvPr/>
          </p:nvSpPr>
          <p:spPr bwMode="auto">
            <a:xfrm rot="5400000">
              <a:off x="3080" y="2488"/>
              <a:ext cx="384" cy="336"/>
            </a:xfrm>
            <a:prstGeom prst="triangle">
              <a:avLst>
                <a:gd name="adj" fmla="val 50000"/>
              </a:avLst>
            </a:prstGeom>
            <a:solidFill>
              <a:schemeClr val="accent1"/>
            </a:solidFill>
            <a:ln w="9525">
              <a:solidFill>
                <a:schemeClr val="tx1"/>
              </a:solidFill>
              <a:miter lim="800000"/>
              <a:headEnd/>
              <a:tailEnd/>
            </a:ln>
          </p:spPr>
          <p:txBody>
            <a:bodyPr wrap="none" anchor="ctr"/>
            <a:lstStyle/>
            <a:p>
              <a:endParaRPr lang="en-US"/>
            </a:p>
          </p:txBody>
        </p:sp>
        <p:sp>
          <p:nvSpPr>
            <p:cNvPr id="43058" name="Line 49"/>
            <p:cNvSpPr>
              <a:spLocks noChangeShapeType="1"/>
            </p:cNvSpPr>
            <p:nvPr/>
          </p:nvSpPr>
          <p:spPr bwMode="auto">
            <a:xfrm>
              <a:off x="3440" y="2656"/>
              <a:ext cx="912" cy="0"/>
            </a:xfrm>
            <a:prstGeom prst="line">
              <a:avLst/>
            </a:prstGeom>
            <a:noFill/>
            <a:ln w="9525">
              <a:solidFill>
                <a:schemeClr val="tx1"/>
              </a:solidFill>
              <a:round/>
              <a:headEnd/>
              <a:tailEnd/>
            </a:ln>
          </p:spPr>
          <p:txBody>
            <a:bodyPr/>
            <a:lstStyle/>
            <a:p>
              <a:endParaRPr lang="en-US"/>
            </a:p>
          </p:txBody>
        </p:sp>
        <p:sp>
          <p:nvSpPr>
            <p:cNvPr id="43059" name="Line 50"/>
            <p:cNvSpPr>
              <a:spLocks noChangeShapeType="1"/>
            </p:cNvSpPr>
            <p:nvPr/>
          </p:nvSpPr>
          <p:spPr bwMode="auto">
            <a:xfrm flipV="1">
              <a:off x="4352" y="2560"/>
              <a:ext cx="0" cy="96"/>
            </a:xfrm>
            <a:prstGeom prst="line">
              <a:avLst/>
            </a:prstGeom>
            <a:noFill/>
            <a:ln w="9525">
              <a:solidFill>
                <a:schemeClr val="tx1"/>
              </a:solidFill>
              <a:round/>
              <a:headEnd/>
              <a:tailEnd/>
            </a:ln>
          </p:spPr>
          <p:txBody>
            <a:bodyPr/>
            <a:lstStyle/>
            <a:p>
              <a:endParaRPr lang="en-US"/>
            </a:p>
          </p:txBody>
        </p:sp>
        <p:sp>
          <p:nvSpPr>
            <p:cNvPr id="43060" name="Line 51"/>
            <p:cNvSpPr>
              <a:spLocks noChangeShapeType="1"/>
            </p:cNvSpPr>
            <p:nvPr/>
          </p:nvSpPr>
          <p:spPr bwMode="auto">
            <a:xfrm>
              <a:off x="3584" y="2656"/>
              <a:ext cx="0" cy="240"/>
            </a:xfrm>
            <a:prstGeom prst="line">
              <a:avLst/>
            </a:prstGeom>
            <a:noFill/>
            <a:ln w="9525">
              <a:solidFill>
                <a:schemeClr val="tx1"/>
              </a:solidFill>
              <a:round/>
              <a:headEnd/>
              <a:tailEnd/>
            </a:ln>
          </p:spPr>
          <p:txBody>
            <a:bodyPr/>
            <a:lstStyle/>
            <a:p>
              <a:endParaRPr lang="en-US"/>
            </a:p>
          </p:txBody>
        </p:sp>
        <p:sp>
          <p:nvSpPr>
            <p:cNvPr id="43061" name="Line 52"/>
            <p:cNvSpPr>
              <a:spLocks noChangeShapeType="1"/>
            </p:cNvSpPr>
            <p:nvPr/>
          </p:nvSpPr>
          <p:spPr bwMode="auto">
            <a:xfrm flipH="1">
              <a:off x="3008" y="2896"/>
              <a:ext cx="576" cy="0"/>
            </a:xfrm>
            <a:prstGeom prst="line">
              <a:avLst/>
            </a:prstGeom>
            <a:noFill/>
            <a:ln w="9525">
              <a:solidFill>
                <a:schemeClr val="tx1"/>
              </a:solidFill>
              <a:round/>
              <a:headEnd/>
              <a:tailEnd/>
            </a:ln>
          </p:spPr>
          <p:txBody>
            <a:bodyPr/>
            <a:lstStyle/>
            <a:p>
              <a:endParaRPr lang="en-US"/>
            </a:p>
          </p:txBody>
        </p:sp>
        <p:sp>
          <p:nvSpPr>
            <p:cNvPr id="43062" name="Line 53"/>
            <p:cNvSpPr>
              <a:spLocks noChangeShapeType="1"/>
            </p:cNvSpPr>
            <p:nvPr/>
          </p:nvSpPr>
          <p:spPr bwMode="auto">
            <a:xfrm flipV="1">
              <a:off x="3008" y="2752"/>
              <a:ext cx="0" cy="144"/>
            </a:xfrm>
            <a:prstGeom prst="line">
              <a:avLst/>
            </a:prstGeom>
            <a:noFill/>
            <a:ln w="9525">
              <a:solidFill>
                <a:schemeClr val="tx1"/>
              </a:solidFill>
              <a:round/>
              <a:headEnd/>
              <a:tailEnd/>
            </a:ln>
          </p:spPr>
          <p:txBody>
            <a:bodyPr/>
            <a:lstStyle/>
            <a:p>
              <a:endParaRPr lang="en-US"/>
            </a:p>
          </p:txBody>
        </p:sp>
        <p:sp>
          <p:nvSpPr>
            <p:cNvPr id="43063" name="Line 54"/>
            <p:cNvSpPr>
              <a:spLocks noChangeShapeType="1"/>
            </p:cNvSpPr>
            <p:nvPr/>
          </p:nvSpPr>
          <p:spPr bwMode="auto">
            <a:xfrm>
              <a:off x="3008" y="2752"/>
              <a:ext cx="96" cy="0"/>
            </a:xfrm>
            <a:prstGeom prst="line">
              <a:avLst/>
            </a:prstGeom>
            <a:noFill/>
            <a:ln w="9525">
              <a:solidFill>
                <a:schemeClr val="tx1"/>
              </a:solidFill>
              <a:round/>
              <a:headEnd/>
              <a:tailEnd/>
            </a:ln>
          </p:spPr>
          <p:txBody>
            <a:bodyPr/>
            <a:lstStyle/>
            <a:p>
              <a:endParaRPr lang="en-US"/>
            </a:p>
          </p:txBody>
        </p:sp>
        <p:sp>
          <p:nvSpPr>
            <p:cNvPr id="43064" name="Text Box 55"/>
            <p:cNvSpPr txBox="1">
              <a:spLocks noChangeArrowheads="1"/>
            </p:cNvSpPr>
            <p:nvPr/>
          </p:nvSpPr>
          <p:spPr bwMode="auto">
            <a:xfrm>
              <a:off x="3039" y="2497"/>
              <a:ext cx="239" cy="441"/>
            </a:xfrm>
            <a:prstGeom prst="rect">
              <a:avLst/>
            </a:prstGeom>
            <a:noFill/>
            <a:ln w="9525">
              <a:noFill/>
              <a:miter lim="800000"/>
              <a:headEnd/>
              <a:tailEnd/>
            </a:ln>
          </p:spPr>
          <p:txBody>
            <a:bodyPr wrap="none">
              <a:spAutoFit/>
            </a:bodyPr>
            <a:lstStyle/>
            <a:p>
              <a:pPr algn="ctr"/>
              <a:r>
                <a:rPr lang="en-US" sz="1400" b="1">
                  <a:solidFill>
                    <a:schemeClr val="tx1"/>
                  </a:solidFill>
                </a:rPr>
                <a:t>+</a:t>
              </a:r>
            </a:p>
            <a:p>
              <a:pPr algn="ctr"/>
              <a:r>
                <a:rPr lang="en-US" sz="1400" b="1">
                  <a:solidFill>
                    <a:schemeClr val="tx1"/>
                  </a:solidFill>
                </a:rPr>
                <a:t>-</a:t>
              </a:r>
            </a:p>
          </p:txBody>
        </p:sp>
        <p:sp>
          <p:nvSpPr>
            <p:cNvPr id="43065" name="Line 56"/>
            <p:cNvSpPr>
              <a:spLocks noChangeShapeType="1"/>
            </p:cNvSpPr>
            <p:nvPr/>
          </p:nvSpPr>
          <p:spPr bwMode="auto">
            <a:xfrm flipH="1">
              <a:off x="3008" y="2608"/>
              <a:ext cx="96" cy="0"/>
            </a:xfrm>
            <a:prstGeom prst="line">
              <a:avLst/>
            </a:prstGeom>
            <a:noFill/>
            <a:ln w="9525">
              <a:solidFill>
                <a:schemeClr val="tx1"/>
              </a:solidFill>
              <a:round/>
              <a:headEnd/>
              <a:tailEnd/>
            </a:ln>
          </p:spPr>
          <p:txBody>
            <a:bodyPr/>
            <a:lstStyle/>
            <a:p>
              <a:endParaRPr lang="en-US"/>
            </a:p>
          </p:txBody>
        </p:sp>
        <p:sp>
          <p:nvSpPr>
            <p:cNvPr id="43066" name="Line 57"/>
            <p:cNvSpPr>
              <a:spLocks noChangeShapeType="1"/>
            </p:cNvSpPr>
            <p:nvPr/>
          </p:nvSpPr>
          <p:spPr bwMode="auto">
            <a:xfrm flipV="1">
              <a:off x="3008" y="2032"/>
              <a:ext cx="0" cy="576"/>
            </a:xfrm>
            <a:prstGeom prst="line">
              <a:avLst/>
            </a:prstGeom>
            <a:noFill/>
            <a:ln w="9525">
              <a:solidFill>
                <a:schemeClr val="tx1"/>
              </a:solidFill>
              <a:round/>
              <a:headEnd/>
              <a:tailEnd/>
            </a:ln>
          </p:spPr>
          <p:txBody>
            <a:bodyPr/>
            <a:lstStyle/>
            <a:p>
              <a:endParaRPr lang="en-US"/>
            </a:p>
          </p:txBody>
        </p:sp>
        <p:sp>
          <p:nvSpPr>
            <p:cNvPr id="43067" name="Line 58"/>
            <p:cNvSpPr>
              <a:spLocks noChangeShapeType="1"/>
            </p:cNvSpPr>
            <p:nvPr/>
          </p:nvSpPr>
          <p:spPr bwMode="auto">
            <a:xfrm>
              <a:off x="3344" y="2128"/>
              <a:ext cx="384" cy="432"/>
            </a:xfrm>
            <a:prstGeom prst="line">
              <a:avLst/>
            </a:prstGeom>
            <a:noFill/>
            <a:ln w="28575">
              <a:solidFill>
                <a:schemeClr val="tx1"/>
              </a:solidFill>
              <a:round/>
              <a:headEnd/>
              <a:tailEnd/>
            </a:ln>
          </p:spPr>
          <p:txBody>
            <a:bodyPr/>
            <a:lstStyle/>
            <a:p>
              <a:endParaRPr lang="en-US"/>
            </a:p>
          </p:txBody>
        </p:sp>
        <p:sp>
          <p:nvSpPr>
            <p:cNvPr id="43068" name="Line 59"/>
            <p:cNvSpPr>
              <a:spLocks noChangeShapeType="1"/>
            </p:cNvSpPr>
            <p:nvPr/>
          </p:nvSpPr>
          <p:spPr bwMode="auto">
            <a:xfrm flipH="1">
              <a:off x="3344" y="2128"/>
              <a:ext cx="384" cy="432"/>
            </a:xfrm>
            <a:prstGeom prst="line">
              <a:avLst/>
            </a:prstGeom>
            <a:noFill/>
            <a:ln w="28575">
              <a:solidFill>
                <a:schemeClr val="tx1"/>
              </a:solidFill>
              <a:round/>
              <a:headEnd/>
              <a:tailEnd/>
            </a:ln>
          </p:spPr>
          <p:txBody>
            <a:bodyPr/>
            <a:lstStyle/>
            <a:p>
              <a:endParaRPr lang="en-US">
                <a:solidFill>
                  <a:schemeClr val="tx1"/>
                </a:solidFill>
              </a:endParaRPr>
            </a:p>
          </p:txBody>
        </p:sp>
        <p:sp>
          <p:nvSpPr>
            <p:cNvPr id="43069" name="Line 60"/>
            <p:cNvSpPr>
              <a:spLocks noChangeShapeType="1"/>
            </p:cNvSpPr>
            <p:nvPr/>
          </p:nvSpPr>
          <p:spPr bwMode="auto">
            <a:xfrm>
              <a:off x="4304" y="1024"/>
              <a:ext cx="384" cy="432"/>
            </a:xfrm>
            <a:prstGeom prst="line">
              <a:avLst/>
            </a:prstGeom>
            <a:noFill/>
            <a:ln w="28575">
              <a:solidFill>
                <a:schemeClr val="tx1"/>
              </a:solidFill>
              <a:round/>
              <a:headEnd/>
              <a:tailEnd/>
            </a:ln>
          </p:spPr>
          <p:txBody>
            <a:bodyPr/>
            <a:lstStyle/>
            <a:p>
              <a:endParaRPr lang="en-US"/>
            </a:p>
          </p:txBody>
        </p:sp>
        <p:sp>
          <p:nvSpPr>
            <p:cNvPr id="43070" name="Line 61"/>
            <p:cNvSpPr>
              <a:spLocks noChangeShapeType="1"/>
            </p:cNvSpPr>
            <p:nvPr/>
          </p:nvSpPr>
          <p:spPr bwMode="auto">
            <a:xfrm flipH="1">
              <a:off x="4304" y="1024"/>
              <a:ext cx="384" cy="432"/>
            </a:xfrm>
            <a:prstGeom prst="line">
              <a:avLst/>
            </a:prstGeom>
            <a:noFill/>
            <a:ln w="28575">
              <a:solidFill>
                <a:schemeClr val="tx1"/>
              </a:solidFill>
              <a:round/>
              <a:headEnd/>
              <a:tailEnd/>
            </a:ln>
          </p:spPr>
          <p:txBody>
            <a:bodyPr/>
            <a:lstStyle/>
            <a:p>
              <a:endParaRPr lang="en-US"/>
            </a:p>
          </p:txBody>
        </p:sp>
        <p:sp>
          <p:nvSpPr>
            <p:cNvPr id="43071" name="Text Box 62"/>
            <p:cNvSpPr txBox="1">
              <a:spLocks noChangeArrowheads="1"/>
            </p:cNvSpPr>
            <p:nvPr/>
          </p:nvSpPr>
          <p:spPr bwMode="auto">
            <a:xfrm>
              <a:off x="2288" y="2580"/>
              <a:ext cx="619" cy="311"/>
            </a:xfrm>
            <a:prstGeom prst="rect">
              <a:avLst/>
            </a:prstGeom>
            <a:noFill/>
            <a:ln w="9525">
              <a:noFill/>
              <a:miter lim="800000"/>
              <a:headEnd/>
              <a:tailEnd/>
            </a:ln>
          </p:spPr>
          <p:txBody>
            <a:bodyPr wrap="none">
              <a:spAutoFit/>
            </a:bodyPr>
            <a:lstStyle/>
            <a:p>
              <a:r>
                <a:rPr lang="en-US" sz="1800">
                  <a:solidFill>
                    <a:schemeClr val="tx1"/>
                  </a:solidFill>
                  <a:latin typeface="Arial Narrow" pitchFamily="34" charset="0"/>
                </a:rPr>
                <a:t>Guard</a:t>
              </a:r>
            </a:p>
          </p:txBody>
        </p:sp>
        <p:sp>
          <p:nvSpPr>
            <p:cNvPr id="43072" name="Text Box 63"/>
            <p:cNvSpPr txBox="1">
              <a:spLocks noChangeArrowheads="1"/>
            </p:cNvSpPr>
            <p:nvPr/>
          </p:nvSpPr>
          <p:spPr bwMode="auto">
            <a:xfrm>
              <a:off x="4016" y="2292"/>
              <a:ext cx="814" cy="234"/>
            </a:xfrm>
            <a:prstGeom prst="rect">
              <a:avLst/>
            </a:prstGeom>
            <a:noFill/>
            <a:ln w="9525">
              <a:noFill/>
              <a:miter lim="800000"/>
              <a:headEnd/>
              <a:tailEnd/>
            </a:ln>
          </p:spPr>
          <p:txBody>
            <a:bodyPr wrap="none">
              <a:spAutoFit/>
            </a:bodyPr>
            <a:lstStyle/>
            <a:p>
              <a:r>
                <a:rPr lang="en-US" sz="1200" dirty="0">
                  <a:solidFill>
                    <a:schemeClr val="tx1"/>
                  </a:solidFill>
                </a:rPr>
                <a:t>Test Fixture</a:t>
              </a:r>
            </a:p>
          </p:txBody>
        </p:sp>
        <p:sp>
          <p:nvSpPr>
            <p:cNvPr id="43073" name="Rectangle 64"/>
            <p:cNvSpPr>
              <a:spLocks noChangeArrowheads="1"/>
            </p:cNvSpPr>
            <p:nvPr/>
          </p:nvSpPr>
          <p:spPr bwMode="auto">
            <a:xfrm>
              <a:off x="3872" y="1648"/>
              <a:ext cx="96" cy="81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3074" name="Rectangle 65"/>
            <p:cNvSpPr>
              <a:spLocks noChangeArrowheads="1"/>
            </p:cNvSpPr>
            <p:nvPr/>
          </p:nvSpPr>
          <p:spPr bwMode="auto">
            <a:xfrm>
              <a:off x="4736" y="1648"/>
              <a:ext cx="96" cy="81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3075" name="Rectangle 66"/>
            <p:cNvSpPr>
              <a:spLocks noChangeArrowheads="1"/>
            </p:cNvSpPr>
            <p:nvPr/>
          </p:nvSpPr>
          <p:spPr bwMode="auto">
            <a:xfrm>
              <a:off x="3872" y="1552"/>
              <a:ext cx="960" cy="96"/>
            </a:xfrm>
            <a:prstGeom prst="rect">
              <a:avLst/>
            </a:prstGeom>
            <a:solidFill>
              <a:schemeClr val="accent1"/>
            </a:solidFill>
            <a:ln w="9525">
              <a:solidFill>
                <a:schemeClr val="tx1"/>
              </a:solidFill>
              <a:miter lim="800000"/>
              <a:headEnd/>
              <a:tailEnd/>
            </a:ln>
          </p:spPr>
          <p:txBody>
            <a:bodyPr wrap="none" anchor="ctr"/>
            <a:lstStyle/>
            <a:p>
              <a:endParaRPr lang="en-US"/>
            </a:p>
          </p:txBody>
        </p:sp>
      </p:grpSp>
      <p:sp>
        <p:nvSpPr>
          <p:cNvPr id="43013" name="Text Box 67"/>
          <p:cNvSpPr txBox="1">
            <a:spLocks noChangeArrowheads="1"/>
          </p:cNvSpPr>
          <p:nvPr/>
        </p:nvSpPr>
        <p:spPr bwMode="auto">
          <a:xfrm>
            <a:off x="4060825" y="5649913"/>
            <a:ext cx="1295400" cy="457200"/>
          </a:xfrm>
          <a:prstGeom prst="rect">
            <a:avLst/>
          </a:prstGeom>
          <a:noFill/>
          <a:ln w="9525" algn="ctr">
            <a:noFill/>
            <a:miter lim="800000"/>
            <a:headEnd type="none" w="sm" len="sm"/>
            <a:tailEnd type="none" w="sm" len="sm"/>
          </a:ln>
        </p:spPr>
        <p:txBody>
          <a:bodyPr wrap="none">
            <a:spAutoFit/>
          </a:bodyPr>
          <a:lstStyle/>
          <a:p>
            <a:r>
              <a:rPr lang="en-US" b="1">
                <a:solidFill>
                  <a:schemeClr val="tx2"/>
                </a:solidFill>
                <a:latin typeface="Arial Narrow" pitchFamily="34" charset="0"/>
              </a:rPr>
              <a:t>Guarding</a:t>
            </a:r>
          </a:p>
        </p:txBody>
      </p:sp>
    </p:spTree>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3_sour13"/>
          <p:cNvPicPr>
            <a:picLocks noChangeAspect="1" noChangeArrowheads="1"/>
          </p:cNvPicPr>
          <p:nvPr/>
        </p:nvPicPr>
        <p:blipFill>
          <a:blip r:embed="rId3" cstate="print"/>
          <a:srcRect/>
          <a:stretch>
            <a:fillRect/>
          </a:stretch>
        </p:blipFill>
        <p:spPr bwMode="auto">
          <a:xfrm>
            <a:off x="6800850" y="1325563"/>
            <a:ext cx="2343150" cy="1200150"/>
          </a:xfrm>
          <a:prstGeom prst="rect">
            <a:avLst/>
          </a:prstGeom>
          <a:noFill/>
          <a:ln w="9525">
            <a:noFill/>
            <a:miter lim="800000"/>
            <a:headEnd/>
            <a:tailEnd/>
          </a:ln>
        </p:spPr>
      </p:pic>
      <p:sp>
        <p:nvSpPr>
          <p:cNvPr id="45059" name="Rectangle 3"/>
          <p:cNvSpPr>
            <a:spLocks noGrp="1" noChangeArrowheads="1"/>
          </p:cNvSpPr>
          <p:nvPr>
            <p:ph type="title"/>
          </p:nvPr>
        </p:nvSpPr>
        <p:spPr>
          <a:xfrm>
            <a:off x="0" y="0"/>
            <a:ext cx="7772400" cy="1143000"/>
          </a:xfrm>
        </p:spPr>
        <p:txBody>
          <a:bodyPr/>
          <a:lstStyle/>
          <a:p>
            <a:pPr eaLnBrk="1" hangingPunct="1"/>
            <a:r>
              <a:rPr lang="en-US" b="1" dirty="0" smtClean="0"/>
              <a:t>Switching Low Currents (&lt; 10 </a:t>
            </a:r>
            <a:r>
              <a:rPr lang="el-GR" b="1" dirty="0" smtClean="0"/>
              <a:t>μ</a:t>
            </a:r>
            <a:r>
              <a:rPr lang="en-US" b="1" dirty="0" smtClean="0"/>
              <a:t>A) (cont)</a:t>
            </a:r>
          </a:p>
        </p:txBody>
      </p:sp>
      <p:sp>
        <p:nvSpPr>
          <p:cNvPr id="45060" name="Rectangle 4"/>
          <p:cNvSpPr>
            <a:spLocks noGrp="1" noChangeArrowheads="1"/>
          </p:cNvSpPr>
          <p:nvPr>
            <p:ph sz="half" idx="1"/>
          </p:nvPr>
        </p:nvSpPr>
        <p:spPr>
          <a:xfrm>
            <a:off x="0" y="923925"/>
            <a:ext cx="7277100" cy="4867275"/>
          </a:xfrm>
        </p:spPr>
        <p:txBody>
          <a:bodyPr>
            <a:normAutofit lnSpcReduction="10000"/>
          </a:bodyPr>
          <a:lstStyle/>
          <a:p>
            <a:pPr eaLnBrk="1" hangingPunct="1">
              <a:lnSpc>
                <a:spcPct val="90000"/>
              </a:lnSpc>
            </a:pPr>
            <a:r>
              <a:rPr lang="en-US" sz="2400" smtClean="0"/>
              <a:t>Triboelectric Currents</a:t>
            </a:r>
          </a:p>
          <a:p>
            <a:pPr lvl="1" eaLnBrk="1" hangingPunct="1">
              <a:lnSpc>
                <a:spcPct val="90000"/>
              </a:lnSpc>
            </a:pPr>
            <a:r>
              <a:rPr lang="en-US" sz="2000" smtClean="0"/>
              <a:t>Generated by charge that builds due to friction between conductor and insulator on cable</a:t>
            </a:r>
          </a:p>
          <a:p>
            <a:pPr lvl="1" eaLnBrk="1" hangingPunct="1">
              <a:lnSpc>
                <a:spcPct val="90000"/>
              </a:lnSpc>
            </a:pPr>
            <a:r>
              <a:rPr lang="en-US" sz="2000" smtClean="0"/>
              <a:t>Occurs when cables are bent or moved excessively</a:t>
            </a:r>
          </a:p>
          <a:p>
            <a:pPr lvl="1" eaLnBrk="1" hangingPunct="1">
              <a:lnSpc>
                <a:spcPct val="90000"/>
              </a:lnSpc>
            </a:pPr>
            <a:r>
              <a:rPr lang="en-US" sz="2000" smtClean="0"/>
              <a:t>Can be minimized by tying cables down</a:t>
            </a:r>
          </a:p>
          <a:p>
            <a:pPr eaLnBrk="1" hangingPunct="1">
              <a:lnSpc>
                <a:spcPct val="90000"/>
              </a:lnSpc>
            </a:pPr>
            <a:r>
              <a:rPr lang="en-US" sz="2400" smtClean="0"/>
              <a:t>Electrostatic Interference</a:t>
            </a:r>
          </a:p>
          <a:p>
            <a:pPr lvl="1" eaLnBrk="1" hangingPunct="1">
              <a:lnSpc>
                <a:spcPct val="90000"/>
              </a:lnSpc>
            </a:pPr>
            <a:r>
              <a:rPr lang="en-US" sz="2000" smtClean="0"/>
              <a:t>High-impedance circuitry is susceptible to pick up noise</a:t>
            </a:r>
          </a:p>
          <a:p>
            <a:pPr lvl="1" eaLnBrk="1" hangingPunct="1">
              <a:lnSpc>
                <a:spcPct val="90000"/>
              </a:lnSpc>
            </a:pPr>
            <a:r>
              <a:rPr lang="en-US" sz="2000" smtClean="0"/>
              <a:t>Effective shielding of the DUT and cables can help reduce this noise</a:t>
            </a:r>
          </a:p>
          <a:p>
            <a:pPr eaLnBrk="1" hangingPunct="1">
              <a:lnSpc>
                <a:spcPct val="90000"/>
              </a:lnSpc>
            </a:pPr>
            <a:r>
              <a:rPr lang="en-US" sz="2400" smtClean="0"/>
              <a:t>Settling Time</a:t>
            </a:r>
          </a:p>
          <a:p>
            <a:pPr lvl="1" eaLnBrk="1" hangingPunct="1">
              <a:lnSpc>
                <a:spcPct val="90000"/>
              </a:lnSpc>
            </a:pPr>
            <a:r>
              <a:rPr lang="en-US" sz="2000" smtClean="0"/>
              <a:t>When relay is closed it bounces before making a connection. This causes a charge transfer which gives rise to a current pulse</a:t>
            </a:r>
          </a:p>
          <a:p>
            <a:pPr lvl="1" eaLnBrk="1" hangingPunct="1">
              <a:lnSpc>
                <a:spcPct val="90000"/>
              </a:lnSpc>
            </a:pPr>
            <a:r>
              <a:rPr lang="en-US" sz="2000" smtClean="0"/>
              <a:t>What happens when ball is dropped on ground?</a:t>
            </a:r>
          </a:p>
          <a:p>
            <a:pPr lvl="1" eaLnBrk="1" hangingPunct="1">
              <a:lnSpc>
                <a:spcPct val="90000"/>
              </a:lnSpc>
            </a:pPr>
            <a:r>
              <a:rPr lang="en-US" sz="2000" smtClean="0"/>
              <a:t>Error can be minimized by taking a measurement after settling time of switch has elapsed</a:t>
            </a:r>
          </a:p>
        </p:txBody>
      </p:sp>
      <p:pic>
        <p:nvPicPr>
          <p:cNvPr id="45061" name="Picture 5"/>
          <p:cNvPicPr>
            <a:picLocks noChangeAspect="1" noChangeArrowheads="1"/>
          </p:cNvPicPr>
          <p:nvPr/>
        </p:nvPicPr>
        <p:blipFill>
          <a:blip r:embed="rId4" cstate="print"/>
          <a:srcRect/>
          <a:stretch>
            <a:fillRect/>
          </a:stretch>
        </p:blipFill>
        <p:spPr bwMode="auto">
          <a:xfrm>
            <a:off x="7102475" y="4176713"/>
            <a:ext cx="1908175" cy="1276350"/>
          </a:xfrm>
          <a:prstGeom prst="rect">
            <a:avLst/>
          </a:prstGeom>
          <a:noFill/>
          <a:ln w="9525">
            <a:noFill/>
            <a:miter lim="800000"/>
            <a:headEnd/>
            <a:tailEnd/>
          </a:ln>
        </p:spPr>
      </p:pic>
      <p:pic>
        <p:nvPicPr>
          <p:cNvPr id="45062" name="Picture 6"/>
          <p:cNvPicPr>
            <a:picLocks noChangeAspect="1" noChangeArrowheads="1"/>
          </p:cNvPicPr>
          <p:nvPr/>
        </p:nvPicPr>
        <p:blipFill>
          <a:blip r:embed="rId5" cstate="print"/>
          <a:srcRect/>
          <a:stretch>
            <a:fillRect/>
          </a:stretch>
        </p:blipFill>
        <p:spPr bwMode="auto">
          <a:xfrm>
            <a:off x="7181850" y="3086100"/>
            <a:ext cx="1962150" cy="7953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3978" cy="964092"/>
          </a:xfrm>
        </p:spPr>
        <p:txBody>
          <a:bodyPr/>
          <a:lstStyle/>
          <a:p>
            <a:r>
              <a:rPr lang="en-US" b="1" dirty="0" smtClean="0"/>
              <a:t>Measuring Low Capacitance with Switches</a:t>
            </a:r>
            <a:endParaRPr lang="en-US" b="1" dirty="0"/>
          </a:p>
        </p:txBody>
      </p:sp>
      <p:sp>
        <p:nvSpPr>
          <p:cNvPr id="3" name="Content Placeholder 2"/>
          <p:cNvSpPr>
            <a:spLocks noGrp="1"/>
          </p:cNvSpPr>
          <p:nvPr>
            <p:ph sz="half" idx="1"/>
          </p:nvPr>
        </p:nvSpPr>
        <p:spPr>
          <a:xfrm>
            <a:off x="467911" y="1118153"/>
            <a:ext cx="8124546" cy="4949008"/>
          </a:xfrm>
        </p:spPr>
        <p:txBody>
          <a:bodyPr/>
          <a:lstStyle/>
          <a:p>
            <a:r>
              <a:rPr lang="en-US" dirty="0" smtClean="0"/>
              <a:t>When performing Low Capacitance measurements, the switch cannot add additional error.</a:t>
            </a:r>
          </a:p>
          <a:p>
            <a:r>
              <a:rPr lang="en-US" dirty="0" smtClean="0"/>
              <a:t>Selecting the right topology for these measurements reduces added capacitance</a:t>
            </a:r>
          </a:p>
          <a:p>
            <a:pPr lvl="1"/>
            <a:r>
              <a:rPr lang="en-US" dirty="0" smtClean="0"/>
              <a:t>SPDT</a:t>
            </a:r>
          </a:p>
          <a:p>
            <a:pPr lvl="1"/>
            <a:r>
              <a:rPr lang="en-US" dirty="0" smtClean="0"/>
              <a:t>Matrix</a:t>
            </a:r>
          </a:p>
          <a:p>
            <a:r>
              <a:rPr lang="en-US" dirty="0" smtClean="0"/>
              <a:t>Select switches with:</a:t>
            </a:r>
          </a:p>
          <a:p>
            <a:pPr lvl="1"/>
            <a:r>
              <a:rPr lang="en-US" dirty="0" smtClean="0"/>
              <a:t>Low path resistance </a:t>
            </a:r>
          </a:p>
          <a:p>
            <a:pPr lvl="1"/>
            <a:r>
              <a:rPr lang="en-US" dirty="0" smtClean="0"/>
              <a:t>Low minimum current.</a:t>
            </a:r>
          </a:p>
          <a:p>
            <a:r>
              <a:rPr lang="en-US" dirty="0" smtClean="0"/>
              <a:t>Perform averaging on DMM.</a:t>
            </a:r>
          </a:p>
          <a:p>
            <a:r>
              <a:rPr lang="en-US" dirty="0" smtClean="0"/>
              <a:t>Perform Open / Short Compensation on DMM</a:t>
            </a:r>
            <a:endParaRPr 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3978" cy="964092"/>
          </a:xfrm>
        </p:spPr>
        <p:txBody>
          <a:bodyPr/>
          <a:lstStyle/>
          <a:p>
            <a:r>
              <a:rPr lang="en-US" b="1" dirty="0" smtClean="0"/>
              <a:t>Other Examples</a:t>
            </a:r>
            <a:endParaRPr lang="en-US" b="1" dirty="0"/>
          </a:p>
        </p:txBody>
      </p:sp>
      <p:sp>
        <p:nvSpPr>
          <p:cNvPr id="3" name="Content Placeholder 2"/>
          <p:cNvSpPr>
            <a:spLocks noGrp="1"/>
          </p:cNvSpPr>
          <p:nvPr>
            <p:ph sz="half" idx="1"/>
          </p:nvPr>
        </p:nvSpPr>
        <p:spPr>
          <a:xfrm>
            <a:off x="467911" y="1118153"/>
            <a:ext cx="3915403" cy="4949008"/>
          </a:xfrm>
        </p:spPr>
        <p:txBody>
          <a:bodyPr>
            <a:normAutofit lnSpcReduction="10000"/>
          </a:bodyPr>
          <a:lstStyle/>
          <a:p>
            <a:r>
              <a:rPr lang="en-US" dirty="0" smtClean="0"/>
              <a:t>Switching Inductive Loads</a:t>
            </a:r>
          </a:p>
          <a:p>
            <a:pPr lvl="1"/>
            <a:r>
              <a:rPr lang="en-US" dirty="0" smtClean="0"/>
              <a:t>Use MOV and </a:t>
            </a:r>
            <a:r>
              <a:rPr lang="en-US" dirty="0" err="1" smtClean="0"/>
              <a:t>FlyBack</a:t>
            </a:r>
            <a:r>
              <a:rPr lang="en-US" dirty="0" smtClean="0"/>
              <a:t> diode to reduce voltage spikes</a:t>
            </a:r>
          </a:p>
          <a:p>
            <a:r>
              <a:rPr lang="en-US" dirty="0" smtClean="0"/>
              <a:t>Switching Capacitive Loads</a:t>
            </a:r>
          </a:p>
          <a:p>
            <a:pPr lvl="1"/>
            <a:r>
              <a:rPr lang="en-US" dirty="0" smtClean="0"/>
              <a:t>Use resistor in series to prevent inrush current</a:t>
            </a:r>
          </a:p>
          <a:p>
            <a:pPr lvl="1"/>
            <a:r>
              <a:rPr lang="en-US" dirty="0" smtClean="0"/>
              <a:t>DMM is a capacitive load!</a:t>
            </a:r>
          </a:p>
          <a:p>
            <a:r>
              <a:rPr lang="en-US" dirty="0" smtClean="0"/>
              <a:t>Low current / voltage Hot Switching</a:t>
            </a:r>
          </a:p>
          <a:p>
            <a:pPr lvl="1"/>
            <a:r>
              <a:rPr lang="en-US" dirty="0" smtClean="0"/>
              <a:t>Pay attention to “minimum switching load” spec.</a:t>
            </a:r>
          </a:p>
          <a:p>
            <a:pPr lvl="1"/>
            <a:r>
              <a:rPr lang="en-US" dirty="0" smtClean="0"/>
              <a:t>All Armature Relays have this problem</a:t>
            </a:r>
          </a:p>
          <a:p>
            <a:pPr lvl="1"/>
            <a:endParaRPr lang="en-US" dirty="0"/>
          </a:p>
        </p:txBody>
      </p:sp>
      <p:pic>
        <p:nvPicPr>
          <p:cNvPr id="1788930" name="Picture 2"/>
          <p:cNvPicPr>
            <a:picLocks noChangeAspect="1" noChangeArrowheads="1"/>
          </p:cNvPicPr>
          <p:nvPr/>
        </p:nvPicPr>
        <p:blipFill>
          <a:blip r:embed="rId2" cstate="print"/>
          <a:srcRect/>
          <a:stretch>
            <a:fillRect/>
          </a:stretch>
        </p:blipFill>
        <p:spPr bwMode="auto">
          <a:xfrm>
            <a:off x="4401229" y="4964568"/>
            <a:ext cx="4568599" cy="481920"/>
          </a:xfrm>
          <a:prstGeom prst="rect">
            <a:avLst/>
          </a:prstGeom>
          <a:noFill/>
          <a:ln w="9525">
            <a:noFill/>
            <a:miter lim="800000"/>
            <a:headEnd/>
            <a:tailEnd/>
          </a:ln>
        </p:spPr>
      </p:pic>
      <p:sp>
        <p:nvSpPr>
          <p:cNvPr id="1788932" name="AutoShape 4" descr="mk:@MSITStore:C:\Program%20Files%20(x86)\IVI%20Foundation\IVI\Drivers\niSwitch\documentation\English\SWITCH.chm::/loc_eps_1160_flyback.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788934" name="AutoShape 6" descr="mk:@MSITStore:C:\Program%20Files%20(x86)\IVI%20Foundation\IVI\Drivers\niSwitch\documentation\English\SWITCH.chm::/loc_eps_1160_flyback.gif"/>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88935" name="Picture 7"/>
          <p:cNvPicPr>
            <a:picLocks noChangeAspect="1" noChangeArrowheads="1"/>
          </p:cNvPicPr>
          <p:nvPr/>
        </p:nvPicPr>
        <p:blipFill>
          <a:blip r:embed="rId3" cstate="print"/>
          <a:srcRect/>
          <a:stretch>
            <a:fillRect/>
          </a:stretch>
        </p:blipFill>
        <p:spPr bwMode="auto">
          <a:xfrm>
            <a:off x="5186806" y="843869"/>
            <a:ext cx="3957194" cy="1550988"/>
          </a:xfrm>
          <a:prstGeom prst="rect">
            <a:avLst/>
          </a:prstGeom>
          <a:noFill/>
          <a:ln w="9525">
            <a:noFill/>
            <a:miter lim="800000"/>
            <a:headEnd/>
            <a:tailEnd/>
          </a:ln>
        </p:spPr>
      </p:pic>
      <p:pic>
        <p:nvPicPr>
          <p:cNvPr id="1788936" name="Picture 8"/>
          <p:cNvPicPr>
            <a:picLocks noChangeAspect="1" noChangeArrowheads="1"/>
          </p:cNvPicPr>
          <p:nvPr/>
        </p:nvPicPr>
        <p:blipFill>
          <a:blip r:embed="rId4" cstate="print"/>
          <a:srcRect/>
          <a:stretch>
            <a:fillRect/>
          </a:stretch>
        </p:blipFill>
        <p:spPr bwMode="auto">
          <a:xfrm>
            <a:off x="4448175" y="2532062"/>
            <a:ext cx="4695825" cy="2200275"/>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272x Resistor Modules</a:t>
            </a:r>
            <a:endParaRPr lang="en-US" dirty="0"/>
          </a:p>
        </p:txBody>
      </p:sp>
      <p:sp>
        <p:nvSpPr>
          <p:cNvPr id="6" name="Subtitle 5"/>
          <p:cNvSpPr>
            <a:spLocks noGrp="1"/>
          </p:cNvSpPr>
          <p:nvPr>
            <p:ph type="subTitle" idx="1"/>
          </p:nvPr>
        </p:nvSpPr>
        <p:spPr/>
        <p:txBody>
          <a:bodyPr/>
          <a:lstStyle/>
          <a:p>
            <a:endParaRPr 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272x Design Overview</a:t>
            </a:r>
            <a:endParaRPr lang="en-US" b="1" dirty="0"/>
          </a:p>
        </p:txBody>
      </p:sp>
      <p:sp>
        <p:nvSpPr>
          <p:cNvPr id="5" name="Rectangle 4"/>
          <p:cNvSpPr/>
          <p:nvPr/>
        </p:nvSpPr>
        <p:spPr>
          <a:xfrm>
            <a:off x="72008" y="4293096"/>
            <a:ext cx="9071992" cy="1631216"/>
          </a:xfrm>
          <a:prstGeom prst="rect">
            <a:avLst/>
          </a:prstGeom>
        </p:spPr>
        <p:txBody>
          <a:bodyPr wrap="square">
            <a:spAutoFit/>
          </a:bodyPr>
          <a:lstStyle/>
          <a:p>
            <a:r>
              <a:rPr lang="en-US" sz="2000" dirty="0" smtClean="0">
                <a:solidFill>
                  <a:schemeClr val="tx1"/>
                </a:solidFill>
                <a:latin typeface="+mn-lt"/>
              </a:rPr>
              <a:t>Green relays:  Each bank contains 8 ‘bit’ relays (16 bit banks are 2x8)</a:t>
            </a:r>
          </a:p>
          <a:p>
            <a:r>
              <a:rPr lang="en-US" sz="2000" dirty="0" smtClean="0">
                <a:solidFill>
                  <a:schemeClr val="tx1"/>
                </a:solidFill>
                <a:latin typeface="+mn-lt"/>
              </a:rPr>
              <a:t>Red relay:       Infinite resistance (open)</a:t>
            </a:r>
          </a:p>
          <a:p>
            <a:r>
              <a:rPr lang="en-US" sz="2000" dirty="0" smtClean="0">
                <a:solidFill>
                  <a:schemeClr val="tx1"/>
                </a:solidFill>
                <a:latin typeface="+mn-lt"/>
              </a:rPr>
              <a:t>Orange relay:  ~0 Ohms (short)</a:t>
            </a:r>
          </a:p>
          <a:p>
            <a:r>
              <a:rPr lang="en-US" sz="2000" dirty="0" smtClean="0">
                <a:solidFill>
                  <a:schemeClr val="tx1"/>
                </a:solidFill>
                <a:latin typeface="+mn-lt"/>
              </a:rPr>
              <a:t>Pink relay:      Bridge relay between two banks</a:t>
            </a:r>
          </a:p>
          <a:p>
            <a:r>
              <a:rPr lang="en-US" sz="2000" dirty="0" smtClean="0">
                <a:solidFill>
                  <a:schemeClr val="tx1"/>
                </a:solidFill>
                <a:latin typeface="+mn-lt"/>
              </a:rPr>
              <a:t>Not shown:     Test relay to connect to front test connector.</a:t>
            </a:r>
          </a:p>
        </p:txBody>
      </p:sp>
      <p:pic>
        <p:nvPicPr>
          <p:cNvPr id="1026" name="Picture 2"/>
          <p:cNvPicPr>
            <a:picLocks noChangeAspect="1" noChangeArrowheads="1"/>
          </p:cNvPicPr>
          <p:nvPr/>
        </p:nvPicPr>
        <p:blipFill>
          <a:blip r:embed="rId2" cstate="print"/>
          <a:srcRect/>
          <a:stretch>
            <a:fillRect/>
          </a:stretch>
        </p:blipFill>
        <p:spPr bwMode="auto">
          <a:xfrm>
            <a:off x="139005" y="1757164"/>
            <a:ext cx="8753475" cy="2247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b="1" dirty="0" smtClean="0"/>
              <a:t>272x Design Overview (cont)</a:t>
            </a:r>
            <a:endParaRPr lang="en-US" b="1" dirty="0"/>
          </a:p>
        </p:txBody>
      </p:sp>
      <p:sp>
        <p:nvSpPr>
          <p:cNvPr id="8" name="Content Placeholder 7"/>
          <p:cNvSpPr>
            <a:spLocks noGrp="1"/>
          </p:cNvSpPr>
          <p:nvPr>
            <p:ph sz="quarter" idx="2"/>
          </p:nvPr>
        </p:nvSpPr>
        <p:spPr>
          <a:xfrm>
            <a:off x="685799" y="3410857"/>
            <a:ext cx="8153401" cy="2772229"/>
          </a:xfrm>
        </p:spPr>
        <p:txBody>
          <a:bodyPr>
            <a:normAutofit fontScale="85000" lnSpcReduction="10000"/>
          </a:bodyPr>
          <a:lstStyle/>
          <a:p>
            <a:r>
              <a:rPr lang="en-US" dirty="0" smtClean="0"/>
              <a:t>By switching the “green” relays, you decrease the resistance of the path.</a:t>
            </a:r>
          </a:p>
          <a:p>
            <a:r>
              <a:rPr lang="en-US" dirty="0" smtClean="0"/>
              <a:t>Resistor values don’t match exact binary values </a:t>
            </a:r>
          </a:p>
          <a:p>
            <a:pPr lvl="1"/>
            <a:r>
              <a:rPr lang="en-US" dirty="0" smtClean="0"/>
              <a:t>Manufacturing differences</a:t>
            </a:r>
          </a:p>
          <a:p>
            <a:pPr lvl="1"/>
            <a:r>
              <a:rPr lang="en-US" dirty="0" smtClean="0"/>
              <a:t>Temperature offset</a:t>
            </a:r>
          </a:p>
          <a:p>
            <a:pPr lvl="1"/>
            <a:r>
              <a:rPr lang="en-US" dirty="0" smtClean="0"/>
              <a:t>Trace and Relay offsets</a:t>
            </a:r>
          </a:p>
          <a:p>
            <a:r>
              <a:rPr lang="en-US" dirty="0" smtClean="0"/>
              <a:t>NOT able to be calibrated</a:t>
            </a:r>
          </a:p>
          <a:p>
            <a:r>
              <a:rPr lang="en-US" dirty="0" smtClean="0"/>
              <a:t>Used to replicate RTDs / other sensors, used for load testing, etc</a:t>
            </a:r>
            <a:endParaRPr lang="en-US" dirty="0"/>
          </a:p>
        </p:txBody>
      </p:sp>
      <p:pic>
        <p:nvPicPr>
          <p:cNvPr id="10" name="Picture 2"/>
          <p:cNvPicPr>
            <a:picLocks noGrp="1" noChangeAspect="1" noChangeArrowheads="1"/>
          </p:cNvPicPr>
          <p:nvPr>
            <p:ph sz="quarter" idx="1"/>
          </p:nvPr>
        </p:nvPicPr>
        <p:blipFill>
          <a:blip r:embed="rId2" cstate="print"/>
          <a:srcRect/>
          <a:stretch>
            <a:fillRect/>
          </a:stretch>
        </p:blipFill>
        <p:spPr bwMode="auto">
          <a:xfrm>
            <a:off x="729342" y="1582060"/>
            <a:ext cx="7979229" cy="17836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sz="2800" b="1" dirty="0" smtClean="0"/>
              <a:t>272x Device Support</a:t>
            </a:r>
            <a:endParaRPr lang="en-US" b="1" dirty="0"/>
          </a:p>
        </p:txBody>
      </p:sp>
      <p:sp>
        <p:nvSpPr>
          <p:cNvPr id="4" name="Content Placeholder 3"/>
          <p:cNvSpPr>
            <a:spLocks noGrp="1"/>
          </p:cNvSpPr>
          <p:nvPr>
            <p:ph idx="1"/>
          </p:nvPr>
        </p:nvSpPr>
        <p:spPr/>
        <p:txBody>
          <a:bodyPr/>
          <a:lstStyle/>
          <a:p>
            <a:r>
              <a:rPr lang="en-US" sz="2400" dirty="0" smtClean="0"/>
              <a:t>Appears like any other switch</a:t>
            </a:r>
          </a:p>
          <a:p>
            <a:r>
              <a:rPr lang="en-US" sz="2400" dirty="0" smtClean="0"/>
              <a:t>Has appropriately named channels</a:t>
            </a:r>
          </a:p>
          <a:p>
            <a:r>
              <a:rPr lang="en-US" sz="2400" dirty="0" smtClean="0"/>
              <a:t>Connection and Relay Control APIs both work</a:t>
            </a:r>
          </a:p>
          <a:p>
            <a:pPr lvl="1"/>
            <a:r>
              <a:rPr lang="en-US" sz="2000" dirty="0" smtClean="0"/>
              <a:t>“connect b6-&gt;b6r0” vs.  “close kb6r0”</a:t>
            </a:r>
          </a:p>
          <a:p>
            <a:r>
              <a:rPr lang="en-US" sz="2400" dirty="0" smtClean="0"/>
              <a:t>Can use </a:t>
            </a:r>
            <a:r>
              <a:rPr lang="en-US" sz="2400" dirty="0" err="1" smtClean="0"/>
              <a:t>DAQmx</a:t>
            </a:r>
            <a:r>
              <a:rPr lang="en-US" sz="2400" dirty="0" smtClean="0"/>
              <a:t>, IVI, NI-SWITCH, NI Switch Executive as a switch device in independent topology.</a:t>
            </a:r>
          </a:p>
          <a:p>
            <a:r>
              <a:rPr lang="en-US" dirty="0" smtClean="0"/>
              <a:t>NI Recommends the “272x Reference Vis”</a:t>
            </a:r>
            <a:endParaRPr lang="en-US" sz="2400" dirty="0" smtClean="0"/>
          </a:p>
          <a:p>
            <a:pPr lvl="1"/>
            <a:endParaRPr lang="en-US" sz="2000"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3978" cy="964092"/>
          </a:xfrm>
        </p:spPr>
        <p:txBody>
          <a:bodyPr/>
          <a:lstStyle/>
          <a:p>
            <a:r>
              <a:rPr lang="en-US" b="1" dirty="0" smtClean="0"/>
              <a:t>RF Topologies: RF Combiner / Switch</a:t>
            </a:r>
            <a:endParaRPr lang="en-US" b="1" dirty="0"/>
          </a:p>
        </p:txBody>
      </p:sp>
      <p:sp>
        <p:nvSpPr>
          <p:cNvPr id="3" name="Content Placeholder 2"/>
          <p:cNvSpPr>
            <a:spLocks noGrp="1"/>
          </p:cNvSpPr>
          <p:nvPr>
            <p:ph sz="half" idx="1"/>
          </p:nvPr>
        </p:nvSpPr>
        <p:spPr>
          <a:xfrm>
            <a:off x="409854" y="1734821"/>
            <a:ext cx="4038600" cy="3359693"/>
          </a:xfrm>
        </p:spPr>
        <p:txBody>
          <a:bodyPr>
            <a:normAutofit fontScale="92500"/>
          </a:bodyPr>
          <a:lstStyle/>
          <a:p>
            <a:r>
              <a:rPr lang="en-US" dirty="0" smtClean="0"/>
              <a:t>Some customers may want to “combine” or add signals together.</a:t>
            </a:r>
          </a:p>
          <a:p>
            <a:r>
              <a:rPr lang="en-US" dirty="0" smtClean="0"/>
              <a:t>Using the 2790 RF combiner allows users to do this.</a:t>
            </a:r>
          </a:p>
          <a:p>
            <a:r>
              <a:rPr lang="en-US" dirty="0" smtClean="0"/>
              <a:t>This is done by switching the COM A Signal with the COM B Signal through SUM AB</a:t>
            </a:r>
            <a:endParaRPr lang="en-US" dirty="0"/>
          </a:p>
        </p:txBody>
      </p:sp>
      <p:pic>
        <p:nvPicPr>
          <p:cNvPr id="1820674" name="Picture 2"/>
          <p:cNvPicPr>
            <a:picLocks noGrp="1" noChangeAspect="1" noChangeArrowheads="1"/>
          </p:cNvPicPr>
          <p:nvPr>
            <p:ph sz="half" idx="2"/>
          </p:nvPr>
        </p:nvPicPr>
        <p:blipFill>
          <a:blip r:embed="rId2" cstate="print"/>
          <a:srcRect/>
          <a:stretch>
            <a:fillRect/>
          </a:stretch>
        </p:blipFill>
        <p:spPr bwMode="auto">
          <a:xfrm>
            <a:off x="4749800" y="1760930"/>
            <a:ext cx="4038600" cy="3285791"/>
          </a:xfrm>
          <a:prstGeom prst="rect">
            <a:avLst/>
          </a:prstGeom>
          <a:noFill/>
          <a:ln w="9525">
            <a:noFill/>
            <a:miter lim="800000"/>
            <a:headEnd/>
            <a:tailEnd/>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NI 272x Reference VIs</a:t>
            </a:r>
            <a:endParaRPr lang="en-US" b="1" dirty="0"/>
          </a:p>
        </p:txBody>
      </p:sp>
      <p:sp>
        <p:nvSpPr>
          <p:cNvPr id="4" name="Content Placeholder 3"/>
          <p:cNvSpPr>
            <a:spLocks noGrp="1"/>
          </p:cNvSpPr>
          <p:nvPr>
            <p:ph idx="1"/>
          </p:nvPr>
        </p:nvSpPr>
        <p:spPr/>
        <p:txBody>
          <a:bodyPr/>
          <a:lstStyle/>
          <a:p>
            <a:r>
              <a:rPr lang="en-US" sz="2400" dirty="0" smtClean="0"/>
              <a:t>Session Based</a:t>
            </a:r>
          </a:p>
          <a:p>
            <a:r>
              <a:rPr lang="en-US" dirty="0" smtClean="0"/>
              <a:t>Resistance Based</a:t>
            </a:r>
          </a:p>
          <a:p>
            <a:pPr lvl="1"/>
            <a:r>
              <a:rPr lang="en-US" dirty="0" smtClean="0"/>
              <a:t>“Set Channel 2 to be 100 Ohms”</a:t>
            </a:r>
            <a:endParaRPr lang="en-US" sz="2000" dirty="0" smtClean="0"/>
          </a:p>
          <a:p>
            <a:r>
              <a:rPr lang="en-US" sz="2400" dirty="0" smtClean="0"/>
              <a:t>Installed by Installer</a:t>
            </a:r>
          </a:p>
          <a:p>
            <a:pPr lvl="1"/>
            <a:r>
              <a:rPr lang="en-US" sz="2000" dirty="0" smtClean="0"/>
              <a:t>Ensures </a:t>
            </a:r>
            <a:r>
              <a:rPr lang="en-US" sz="2000" dirty="0" err="1" smtClean="0"/>
              <a:t>DAQmx</a:t>
            </a:r>
            <a:r>
              <a:rPr lang="en-US" sz="2000" dirty="0" smtClean="0"/>
              <a:t> Core Product version &gt; 9.5 installed</a:t>
            </a:r>
          </a:p>
          <a:p>
            <a:pPr lvl="1"/>
            <a:r>
              <a:rPr lang="en-US" sz="2000" dirty="0" smtClean="0"/>
              <a:t>Ships with readme and a PDF</a:t>
            </a:r>
          </a:p>
          <a:p>
            <a:pPr lvl="1"/>
            <a:r>
              <a:rPr lang="en-US" dirty="0" smtClean="0"/>
              <a:t>Does NOT need NI-SWITCH installed</a:t>
            </a:r>
            <a:endParaRPr lang="en-US" sz="2000" dirty="0" smtClean="0"/>
          </a:p>
          <a:p>
            <a:pPr lvl="1"/>
            <a:r>
              <a:rPr lang="en-US" sz="2000" dirty="0" smtClean="0"/>
              <a:t>example finder support (Help &gt;&gt; Find Examples...)</a:t>
            </a:r>
          </a:p>
          <a:p>
            <a:pPr lvl="1"/>
            <a:r>
              <a:rPr lang="en-US" sz="2000" dirty="0" smtClean="0"/>
              <a:t>VI palettes to Instrument Control</a:t>
            </a:r>
          </a:p>
          <a:p>
            <a:pPr lvl="1"/>
            <a:r>
              <a:rPr lang="en-US" sz="2000" dirty="0" smtClean="0"/>
              <a:t>error code strings </a:t>
            </a:r>
          </a:p>
          <a:p>
            <a:pPr lvl="1"/>
            <a:r>
              <a:rPr lang="en-US" dirty="0" smtClean="0"/>
              <a:t>custom “session handle” to follow session paradigm from other MI drivers</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272x Example Block Diagram</a:t>
            </a:r>
            <a:endParaRPr lang="en-US" b="1" dirty="0"/>
          </a:p>
        </p:txBody>
      </p:sp>
      <p:pic>
        <p:nvPicPr>
          <p:cNvPr id="2050" name="Picture 2"/>
          <p:cNvPicPr>
            <a:picLocks noGrp="1" noChangeAspect="1" noChangeArrowheads="1"/>
          </p:cNvPicPr>
          <p:nvPr>
            <p:ph idx="1"/>
          </p:nvPr>
        </p:nvPicPr>
        <p:blipFill>
          <a:blip r:embed="rId2" cstate="print"/>
          <a:srcRect/>
          <a:stretch>
            <a:fillRect/>
          </a:stretch>
        </p:blipFill>
        <p:spPr bwMode="auto">
          <a:xfrm>
            <a:off x="-18813" y="1799772"/>
            <a:ext cx="9162813" cy="34566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85800" y="2743200"/>
            <a:ext cx="7772400" cy="1143000"/>
          </a:xfrm>
        </p:spPr>
        <p:txBody>
          <a:bodyPr/>
          <a:lstStyle/>
          <a:p>
            <a:pPr algn="ctr" eaLnBrk="1" hangingPunct="1"/>
            <a:r>
              <a:rPr lang="en-US" dirty="0" smtClean="0"/>
              <a:t>RF Switch Concepts</a:t>
            </a:r>
            <a:endParaRPr lang="en-US" sz="2800" dirty="0" smtClean="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AutoShape 4"/>
          <p:cNvSpPr>
            <a:spLocks noChangeArrowheads="1"/>
          </p:cNvSpPr>
          <p:nvPr/>
        </p:nvSpPr>
        <p:spPr bwMode="auto">
          <a:xfrm rot="5400000">
            <a:off x="3978275" y="-2127250"/>
            <a:ext cx="1295400" cy="8699500"/>
          </a:xfrm>
          <a:prstGeom prst="upArrow">
            <a:avLst>
              <a:gd name="adj1" fmla="val 50250"/>
              <a:gd name="adj2" fmla="val 96320"/>
            </a:avLst>
          </a:prstGeom>
          <a:solidFill>
            <a:schemeClr val="accent1"/>
          </a:solidFill>
          <a:ln w="9525" algn="ctr">
            <a:noFill/>
            <a:miter lim="800000"/>
            <a:headEnd type="none" w="sm" len="sm"/>
            <a:tailEnd type="none" w="sm" len="sm"/>
          </a:ln>
          <a:effectLst/>
        </p:spPr>
        <p:txBody>
          <a:bodyPr wrap="none" anchor="ctr"/>
          <a:lstStyle/>
          <a:p>
            <a:endParaRPr lang="en-US"/>
          </a:p>
        </p:txBody>
      </p:sp>
      <p:sp>
        <p:nvSpPr>
          <p:cNvPr id="84998" name="Rectangle 6"/>
          <p:cNvSpPr>
            <a:spLocks noChangeArrowheads="1"/>
          </p:cNvSpPr>
          <p:nvPr/>
        </p:nvSpPr>
        <p:spPr bwMode="auto">
          <a:xfrm>
            <a:off x="285750" y="1892300"/>
            <a:ext cx="1771650" cy="660400"/>
          </a:xfrm>
          <a:prstGeom prst="rect">
            <a:avLst/>
          </a:prstGeom>
          <a:noFill/>
          <a:ln w="9525" algn="ctr">
            <a:noFill/>
            <a:miter lim="800000"/>
            <a:headEnd type="none" w="sm" len="sm"/>
            <a:tailEnd type="none" w="sm" len="sm"/>
          </a:ln>
          <a:effectLst/>
        </p:spPr>
        <p:txBody>
          <a:bodyPr wrap="none" anchor="ctr"/>
          <a:lstStyle/>
          <a:p>
            <a:pPr algn="ctr"/>
            <a:r>
              <a:rPr lang="en-US" sz="1800" b="1" dirty="0">
                <a:solidFill>
                  <a:schemeClr val="tx1"/>
                </a:solidFill>
                <a:latin typeface="Arial Narrow" pitchFamily="34" charset="0"/>
              </a:rPr>
              <a:t>0 – 500 MHz</a:t>
            </a:r>
          </a:p>
        </p:txBody>
      </p:sp>
      <p:sp>
        <p:nvSpPr>
          <p:cNvPr id="84994" name="Rectangle 2"/>
          <p:cNvSpPr>
            <a:spLocks noGrp="1" noChangeArrowheads="1"/>
          </p:cNvSpPr>
          <p:nvPr>
            <p:ph type="title"/>
          </p:nvPr>
        </p:nvSpPr>
        <p:spPr>
          <a:xfrm>
            <a:off x="0" y="0"/>
            <a:ext cx="7772400" cy="1143000"/>
          </a:xfrm>
        </p:spPr>
        <p:txBody>
          <a:bodyPr/>
          <a:lstStyle/>
          <a:p>
            <a:r>
              <a:rPr lang="en-US" b="1" dirty="0"/>
              <a:t>NI RF Switch Products</a:t>
            </a:r>
          </a:p>
        </p:txBody>
      </p:sp>
      <p:sp>
        <p:nvSpPr>
          <p:cNvPr id="85003" name="Rectangle 11"/>
          <p:cNvSpPr>
            <a:spLocks noGrp="1" noChangeArrowheads="1"/>
          </p:cNvSpPr>
          <p:nvPr>
            <p:ph type="body" sz="half" idx="1"/>
          </p:nvPr>
        </p:nvSpPr>
        <p:spPr>
          <a:xfrm>
            <a:off x="266700" y="3873500"/>
            <a:ext cx="1854200" cy="1295400"/>
          </a:xfrm>
          <a:noFill/>
          <a:ln/>
        </p:spPr>
        <p:txBody>
          <a:bodyPr/>
          <a:lstStyle/>
          <a:p>
            <a:pPr marL="177800" indent="-177800"/>
            <a:r>
              <a:rPr lang="en-US" sz="1800" dirty="0">
                <a:latin typeface="Arial Narrow" pitchFamily="34" charset="0"/>
              </a:rPr>
              <a:t>500 MHz 50Ω switches</a:t>
            </a:r>
          </a:p>
          <a:p>
            <a:pPr marL="177800" indent="-177800"/>
            <a:r>
              <a:rPr lang="en-US" sz="1800" dirty="0">
                <a:latin typeface="Arial Narrow" pitchFamily="34" charset="0"/>
              </a:rPr>
              <a:t>4 topologies available</a:t>
            </a:r>
          </a:p>
        </p:txBody>
      </p:sp>
      <p:graphicFrame>
        <p:nvGraphicFramePr>
          <p:cNvPr id="85012" name="Object 20"/>
          <p:cNvGraphicFramePr>
            <a:graphicFrameLocks noChangeAspect="1"/>
          </p:cNvGraphicFramePr>
          <p:nvPr>
            <p:ph sz="half" idx="2"/>
          </p:nvPr>
        </p:nvGraphicFramePr>
        <p:xfrm>
          <a:off x="6681788" y="2593975"/>
          <a:ext cx="2389187" cy="1397000"/>
        </p:xfrm>
        <a:graphic>
          <a:graphicData uri="http://schemas.openxmlformats.org/presentationml/2006/ole">
            <p:oleObj spid="_x0000_s1028098" name="Bitmap Image" r:id="rId4" imgW="7144747" imgH="3962953" progId="PBrush">
              <p:embed/>
            </p:oleObj>
          </a:graphicData>
        </a:graphic>
      </p:graphicFrame>
      <p:sp>
        <p:nvSpPr>
          <p:cNvPr id="85011" name="AutoShape 19"/>
          <p:cNvSpPr>
            <a:spLocks noChangeArrowheads="1"/>
          </p:cNvSpPr>
          <p:nvPr/>
        </p:nvSpPr>
        <p:spPr bwMode="auto">
          <a:xfrm>
            <a:off x="6618514" y="2539998"/>
            <a:ext cx="2525486" cy="2832100"/>
          </a:xfrm>
          <a:prstGeom prst="roundRect">
            <a:avLst>
              <a:gd name="adj" fmla="val 16667"/>
            </a:avLst>
          </a:prstGeom>
          <a:solidFill>
            <a:srgbClr val="993300">
              <a:alpha val="30000"/>
            </a:srgbClr>
          </a:solidFill>
          <a:ln w="9525" algn="ctr">
            <a:noFill/>
            <a:round/>
            <a:headEnd type="none" w="sm" len="sm"/>
            <a:tailEnd type="none" w="sm" len="sm"/>
          </a:ln>
          <a:effectLst/>
        </p:spPr>
        <p:txBody>
          <a:bodyPr wrap="none" anchor="ctr"/>
          <a:lstStyle/>
          <a:p>
            <a:endParaRPr lang="en-US"/>
          </a:p>
        </p:txBody>
      </p:sp>
      <p:pic>
        <p:nvPicPr>
          <p:cNvPr id="85009" name="Picture 17"/>
          <p:cNvPicPr>
            <a:picLocks noChangeAspect="1" noChangeArrowheads="1"/>
          </p:cNvPicPr>
          <p:nvPr/>
        </p:nvPicPr>
        <p:blipFill>
          <a:blip r:embed="rId5" cstate="print"/>
          <a:srcRect/>
          <a:stretch>
            <a:fillRect/>
          </a:stretch>
        </p:blipFill>
        <p:spPr bwMode="auto">
          <a:xfrm>
            <a:off x="5089525" y="2695575"/>
            <a:ext cx="1060450" cy="1031875"/>
          </a:xfrm>
          <a:prstGeom prst="rect">
            <a:avLst/>
          </a:prstGeom>
          <a:noFill/>
        </p:spPr>
      </p:pic>
      <p:sp>
        <p:nvSpPr>
          <p:cNvPr id="85006" name="AutoShape 14"/>
          <p:cNvSpPr>
            <a:spLocks noChangeArrowheads="1"/>
          </p:cNvSpPr>
          <p:nvPr/>
        </p:nvSpPr>
        <p:spPr bwMode="auto">
          <a:xfrm>
            <a:off x="4764314" y="2552700"/>
            <a:ext cx="1854200" cy="2832100"/>
          </a:xfrm>
          <a:prstGeom prst="roundRect">
            <a:avLst>
              <a:gd name="adj" fmla="val 16667"/>
            </a:avLst>
          </a:prstGeom>
          <a:solidFill>
            <a:srgbClr val="FF9900">
              <a:alpha val="30000"/>
            </a:srgbClr>
          </a:solidFill>
          <a:ln w="9525" algn="ctr">
            <a:noFill/>
            <a:round/>
            <a:headEnd type="none" w="sm" len="sm"/>
            <a:tailEnd type="none" w="sm" len="sm"/>
          </a:ln>
          <a:effectLst/>
        </p:spPr>
        <p:txBody>
          <a:bodyPr wrap="none" anchor="ctr"/>
          <a:lstStyle/>
          <a:p>
            <a:endParaRPr lang="en-US"/>
          </a:p>
        </p:txBody>
      </p:sp>
      <p:pic>
        <p:nvPicPr>
          <p:cNvPr id="85007" name="Picture 15"/>
          <p:cNvPicPr>
            <a:picLocks noChangeAspect="1" noChangeArrowheads="1"/>
          </p:cNvPicPr>
          <p:nvPr/>
        </p:nvPicPr>
        <p:blipFill>
          <a:blip r:embed="rId6" cstate="print"/>
          <a:srcRect/>
          <a:stretch>
            <a:fillRect/>
          </a:stretch>
        </p:blipFill>
        <p:spPr bwMode="auto">
          <a:xfrm>
            <a:off x="2378075" y="2698750"/>
            <a:ext cx="2084388" cy="1065213"/>
          </a:xfrm>
          <a:prstGeom prst="rect">
            <a:avLst/>
          </a:prstGeom>
          <a:noFill/>
          <a:ln w="9525" algn="ctr">
            <a:noFill/>
            <a:miter lim="800000"/>
            <a:headEnd type="none" w="sm" len="sm"/>
            <a:tailEnd type="none" w="sm" len="sm"/>
          </a:ln>
          <a:effectLst/>
        </p:spPr>
      </p:pic>
      <p:sp>
        <p:nvSpPr>
          <p:cNvPr id="85005" name="AutoShape 13"/>
          <p:cNvSpPr>
            <a:spLocks noChangeArrowheads="1"/>
          </p:cNvSpPr>
          <p:nvPr/>
        </p:nvSpPr>
        <p:spPr bwMode="auto">
          <a:xfrm>
            <a:off x="2082800" y="2552700"/>
            <a:ext cx="2679700" cy="2832100"/>
          </a:xfrm>
          <a:prstGeom prst="roundRect">
            <a:avLst>
              <a:gd name="adj" fmla="val 16667"/>
            </a:avLst>
          </a:prstGeom>
          <a:solidFill>
            <a:srgbClr val="FFCC00">
              <a:alpha val="30000"/>
            </a:srgbClr>
          </a:solidFill>
          <a:ln w="9525" algn="ctr">
            <a:noFill/>
            <a:round/>
            <a:headEnd type="none" w="sm" len="sm"/>
            <a:tailEnd type="none" w="sm" len="sm"/>
          </a:ln>
          <a:effectLst/>
        </p:spPr>
        <p:txBody>
          <a:bodyPr wrap="none" anchor="ctr"/>
          <a:lstStyle/>
          <a:p>
            <a:endParaRPr lang="en-US" dirty="0">
              <a:solidFill>
                <a:schemeClr val="tx1"/>
              </a:solidFill>
            </a:endParaRPr>
          </a:p>
        </p:txBody>
      </p:sp>
      <p:sp>
        <p:nvSpPr>
          <p:cNvPr id="84997" name="Text Box 5"/>
          <p:cNvSpPr txBox="1">
            <a:spLocks noChangeArrowheads="1"/>
          </p:cNvSpPr>
          <p:nvPr/>
        </p:nvSpPr>
        <p:spPr bwMode="auto">
          <a:xfrm>
            <a:off x="3654425" y="1208088"/>
            <a:ext cx="1743075" cy="579437"/>
          </a:xfrm>
          <a:prstGeom prst="rect">
            <a:avLst/>
          </a:prstGeom>
          <a:noFill/>
          <a:ln w="9525" algn="ctr">
            <a:noFill/>
            <a:miter lim="800000"/>
            <a:headEnd type="none" w="sm" len="sm"/>
            <a:tailEnd type="none" w="sm" len="sm"/>
          </a:ln>
          <a:effectLst/>
        </p:spPr>
        <p:txBody>
          <a:bodyPr wrap="none">
            <a:spAutoFit/>
          </a:bodyPr>
          <a:lstStyle/>
          <a:p>
            <a:r>
              <a:rPr lang="en-US" sz="3200" i="1">
                <a:solidFill>
                  <a:schemeClr val="tx2"/>
                </a:solidFill>
                <a:latin typeface="Arial Narrow" pitchFamily="34" charset="0"/>
              </a:rPr>
              <a:t>Bandwidth</a:t>
            </a:r>
          </a:p>
        </p:txBody>
      </p:sp>
      <p:sp>
        <p:nvSpPr>
          <p:cNvPr id="84999" name="Rectangle 7"/>
          <p:cNvSpPr>
            <a:spLocks noChangeArrowheads="1"/>
          </p:cNvSpPr>
          <p:nvPr/>
        </p:nvSpPr>
        <p:spPr bwMode="auto">
          <a:xfrm>
            <a:off x="2051050" y="1891419"/>
            <a:ext cx="2698750" cy="661987"/>
          </a:xfrm>
          <a:prstGeom prst="rect">
            <a:avLst/>
          </a:prstGeom>
          <a:solidFill>
            <a:srgbClr val="FFCC00"/>
          </a:solidFill>
          <a:ln w="9525" algn="ctr">
            <a:noFill/>
            <a:miter lim="800000"/>
            <a:headEnd type="none" w="sm" len="sm"/>
            <a:tailEnd type="none" w="sm" len="sm"/>
          </a:ln>
          <a:effectLst/>
        </p:spPr>
        <p:txBody>
          <a:bodyPr wrap="none" anchor="ctr"/>
          <a:lstStyle/>
          <a:p>
            <a:pPr algn="ctr"/>
            <a:r>
              <a:rPr lang="en-US" sz="1800" b="1" dirty="0">
                <a:solidFill>
                  <a:schemeClr val="tx1"/>
                </a:solidFill>
                <a:latin typeface="Arial Narrow" pitchFamily="34" charset="0"/>
              </a:rPr>
              <a:t>500 MHz – 2.7 GHz</a:t>
            </a:r>
          </a:p>
        </p:txBody>
      </p:sp>
      <p:sp>
        <p:nvSpPr>
          <p:cNvPr id="85000" name="Rectangle 8"/>
          <p:cNvSpPr>
            <a:spLocks noChangeArrowheads="1"/>
          </p:cNvSpPr>
          <p:nvPr/>
        </p:nvSpPr>
        <p:spPr bwMode="auto">
          <a:xfrm>
            <a:off x="4730750" y="1894594"/>
            <a:ext cx="1873250" cy="657225"/>
          </a:xfrm>
          <a:prstGeom prst="rect">
            <a:avLst/>
          </a:prstGeom>
          <a:solidFill>
            <a:srgbClr val="FF9900"/>
          </a:solidFill>
          <a:ln w="9525" algn="ctr">
            <a:noFill/>
            <a:miter lim="800000"/>
            <a:headEnd type="none" w="sm" len="sm"/>
            <a:tailEnd type="none" w="sm" len="sm"/>
          </a:ln>
          <a:effectLst/>
        </p:spPr>
        <p:txBody>
          <a:bodyPr wrap="none" anchor="ctr"/>
          <a:lstStyle/>
          <a:p>
            <a:pPr algn="ctr"/>
            <a:r>
              <a:rPr lang="en-US" sz="1800" b="1" dirty="0">
                <a:solidFill>
                  <a:schemeClr val="tx1"/>
                </a:solidFill>
                <a:latin typeface="Arial Narrow" pitchFamily="34" charset="0"/>
              </a:rPr>
              <a:t>2.7 GHz – </a:t>
            </a:r>
            <a:r>
              <a:rPr lang="en-US" sz="1800" b="1" dirty="0" smtClean="0">
                <a:solidFill>
                  <a:schemeClr val="tx1"/>
                </a:solidFill>
                <a:latin typeface="Arial Narrow" pitchFamily="34" charset="0"/>
              </a:rPr>
              <a:t>6.6 </a:t>
            </a:r>
            <a:r>
              <a:rPr lang="en-US" sz="1800" b="1" dirty="0">
                <a:solidFill>
                  <a:schemeClr val="tx1"/>
                </a:solidFill>
                <a:latin typeface="Arial Narrow" pitchFamily="34" charset="0"/>
              </a:rPr>
              <a:t>GHz</a:t>
            </a:r>
          </a:p>
        </p:txBody>
      </p:sp>
      <p:pic>
        <p:nvPicPr>
          <p:cNvPr id="85002" name="Picture 10"/>
          <p:cNvPicPr>
            <a:picLocks noChangeAspect="1" noChangeArrowheads="1"/>
          </p:cNvPicPr>
          <p:nvPr/>
        </p:nvPicPr>
        <p:blipFill>
          <a:blip r:embed="rId7" cstate="print"/>
          <a:srcRect/>
          <a:stretch>
            <a:fillRect/>
          </a:stretch>
        </p:blipFill>
        <p:spPr bwMode="auto">
          <a:xfrm>
            <a:off x="555625" y="2654300"/>
            <a:ext cx="1141413" cy="1133475"/>
          </a:xfrm>
          <a:prstGeom prst="rect">
            <a:avLst/>
          </a:prstGeom>
          <a:noFill/>
        </p:spPr>
      </p:pic>
      <p:sp>
        <p:nvSpPr>
          <p:cNvPr id="85008" name="Rectangle 16"/>
          <p:cNvSpPr>
            <a:spLocks noChangeArrowheads="1"/>
          </p:cNvSpPr>
          <p:nvPr/>
        </p:nvSpPr>
        <p:spPr bwMode="auto">
          <a:xfrm>
            <a:off x="2068513" y="3992563"/>
            <a:ext cx="2679700" cy="1168400"/>
          </a:xfrm>
          <a:prstGeom prst="rect">
            <a:avLst/>
          </a:prstGeom>
          <a:noFill/>
          <a:ln w="9525">
            <a:noFill/>
            <a:miter lim="800000"/>
            <a:headEnd/>
            <a:tailEnd/>
          </a:ln>
          <a:effectLst/>
        </p:spPr>
        <p:txBody>
          <a:bodyPr/>
          <a:lstStyle/>
          <a:p>
            <a:pPr marL="342900" indent="-342900" eaLnBrk="1" hangingPunct="1">
              <a:lnSpc>
                <a:spcPct val="80000"/>
              </a:lnSpc>
              <a:spcBef>
                <a:spcPct val="20000"/>
              </a:spcBef>
              <a:buFontTx/>
              <a:buChar char="•"/>
            </a:pPr>
            <a:r>
              <a:rPr lang="en-US" sz="1800" b="0" dirty="0">
                <a:solidFill>
                  <a:schemeClr val="tx1"/>
                </a:solidFill>
                <a:latin typeface="Arial Narrow" pitchFamily="34" charset="0"/>
              </a:rPr>
              <a:t>2.5 GHz 75Ω switches</a:t>
            </a:r>
          </a:p>
          <a:p>
            <a:pPr marL="342900" indent="-342900" eaLnBrk="1" hangingPunct="1">
              <a:lnSpc>
                <a:spcPct val="80000"/>
              </a:lnSpc>
              <a:spcBef>
                <a:spcPct val="20000"/>
              </a:spcBef>
              <a:buFontTx/>
              <a:buChar char="•"/>
            </a:pPr>
            <a:r>
              <a:rPr lang="en-US" sz="1800" b="0" dirty="0" smtClean="0">
                <a:solidFill>
                  <a:schemeClr val="tx1"/>
                </a:solidFill>
                <a:latin typeface="Arial Narrow" pitchFamily="34" charset="0"/>
              </a:rPr>
              <a:t>2.7 GHz 50Ω switches</a:t>
            </a:r>
          </a:p>
          <a:p>
            <a:pPr marL="342900" indent="-342900" eaLnBrk="1" hangingPunct="1">
              <a:lnSpc>
                <a:spcPct val="80000"/>
              </a:lnSpc>
              <a:spcBef>
                <a:spcPct val="20000"/>
              </a:spcBef>
              <a:buFontTx/>
              <a:buChar char="•"/>
            </a:pPr>
            <a:r>
              <a:rPr lang="en-US" sz="1800" b="0" dirty="0" smtClean="0">
                <a:solidFill>
                  <a:schemeClr val="tx1"/>
                </a:solidFill>
                <a:latin typeface="Arial Narrow" pitchFamily="34" charset="0"/>
              </a:rPr>
              <a:t>6 </a:t>
            </a:r>
            <a:r>
              <a:rPr lang="en-US" sz="1800" b="0" dirty="0">
                <a:solidFill>
                  <a:schemeClr val="tx1"/>
                </a:solidFill>
                <a:latin typeface="Arial Narrow" pitchFamily="34" charset="0"/>
              </a:rPr>
              <a:t>topologies available</a:t>
            </a:r>
          </a:p>
        </p:txBody>
      </p:sp>
      <p:sp>
        <p:nvSpPr>
          <p:cNvPr id="85010" name="Rectangle 18"/>
          <p:cNvSpPr>
            <a:spLocks noChangeArrowheads="1"/>
          </p:cNvSpPr>
          <p:nvPr/>
        </p:nvSpPr>
        <p:spPr bwMode="auto">
          <a:xfrm>
            <a:off x="4832349" y="4019550"/>
            <a:ext cx="1902279" cy="501650"/>
          </a:xfrm>
          <a:prstGeom prst="rect">
            <a:avLst/>
          </a:prstGeom>
          <a:noFill/>
          <a:ln w="9525">
            <a:noFill/>
            <a:miter lim="800000"/>
            <a:headEnd/>
            <a:tailEnd/>
          </a:ln>
          <a:effectLst/>
        </p:spPr>
        <p:txBody>
          <a:bodyPr/>
          <a:lstStyle/>
          <a:p>
            <a:pPr marL="177800" indent="-177800" eaLnBrk="1" hangingPunct="1">
              <a:lnSpc>
                <a:spcPct val="80000"/>
              </a:lnSpc>
              <a:spcBef>
                <a:spcPct val="20000"/>
              </a:spcBef>
              <a:buFontTx/>
              <a:buChar char="•"/>
            </a:pPr>
            <a:r>
              <a:rPr lang="en-US" sz="1800" b="0" dirty="0">
                <a:solidFill>
                  <a:schemeClr val="tx1"/>
                </a:solidFill>
                <a:latin typeface="Arial Narrow" pitchFamily="34" charset="0"/>
              </a:rPr>
              <a:t>5 GHz </a:t>
            </a:r>
            <a:r>
              <a:rPr lang="en-US" sz="1800" b="0" dirty="0" smtClean="0">
                <a:solidFill>
                  <a:schemeClr val="tx1"/>
                </a:solidFill>
                <a:latin typeface="Arial Narrow" pitchFamily="34" charset="0"/>
              </a:rPr>
              <a:t>50Ω</a:t>
            </a:r>
            <a:br>
              <a:rPr lang="en-US" sz="1800" b="0" dirty="0" smtClean="0">
                <a:solidFill>
                  <a:schemeClr val="tx1"/>
                </a:solidFill>
                <a:latin typeface="Arial Narrow" pitchFamily="34" charset="0"/>
              </a:rPr>
            </a:br>
            <a:r>
              <a:rPr lang="en-US" sz="1800" b="0" dirty="0" smtClean="0">
                <a:solidFill>
                  <a:schemeClr val="tx1"/>
                </a:solidFill>
                <a:latin typeface="Arial Narrow" pitchFamily="34" charset="0"/>
              </a:rPr>
              <a:t>4x1 </a:t>
            </a:r>
            <a:r>
              <a:rPr lang="en-US" sz="1800" b="0" dirty="0" err="1" smtClean="0">
                <a:solidFill>
                  <a:schemeClr val="tx1"/>
                </a:solidFill>
                <a:latin typeface="Arial Narrow" pitchFamily="34" charset="0"/>
              </a:rPr>
              <a:t>mux</a:t>
            </a:r>
            <a:endParaRPr lang="en-US" sz="1800" b="0" dirty="0" smtClean="0">
              <a:solidFill>
                <a:schemeClr val="tx1"/>
              </a:solidFill>
              <a:latin typeface="Arial Narrow" pitchFamily="34" charset="0"/>
            </a:endParaRPr>
          </a:p>
          <a:p>
            <a:pPr marL="177800" indent="-177800" eaLnBrk="1" hangingPunct="1">
              <a:lnSpc>
                <a:spcPct val="80000"/>
              </a:lnSpc>
              <a:spcBef>
                <a:spcPct val="20000"/>
              </a:spcBef>
              <a:buFontTx/>
              <a:buChar char="•"/>
            </a:pPr>
            <a:r>
              <a:rPr lang="en-US" sz="1800" b="0" dirty="0" smtClean="0">
                <a:solidFill>
                  <a:schemeClr val="tx1"/>
                </a:solidFill>
                <a:latin typeface="Arial Narrow" pitchFamily="34" charset="0"/>
              </a:rPr>
              <a:t>6.6 GHz 50Ω SSR</a:t>
            </a:r>
            <a:endParaRPr lang="en-US" sz="1800" b="0" dirty="0">
              <a:solidFill>
                <a:schemeClr val="tx1"/>
              </a:solidFill>
              <a:latin typeface="Arial Narrow" pitchFamily="34" charset="0"/>
            </a:endParaRPr>
          </a:p>
          <a:p>
            <a:pPr marL="177800" indent="-177800" eaLnBrk="1" hangingPunct="1">
              <a:lnSpc>
                <a:spcPct val="80000"/>
              </a:lnSpc>
              <a:spcBef>
                <a:spcPct val="20000"/>
              </a:spcBef>
              <a:buFontTx/>
              <a:buChar char="•"/>
            </a:pPr>
            <a:endParaRPr lang="en-US" sz="1800" b="0" dirty="0">
              <a:latin typeface="Arial Narrow" pitchFamily="34" charset="0"/>
            </a:endParaRPr>
          </a:p>
        </p:txBody>
      </p:sp>
      <p:sp>
        <p:nvSpPr>
          <p:cNvPr id="85014" name="Rectangle 22"/>
          <p:cNvSpPr>
            <a:spLocks noChangeArrowheads="1"/>
          </p:cNvSpPr>
          <p:nvPr/>
        </p:nvSpPr>
        <p:spPr bwMode="auto">
          <a:xfrm>
            <a:off x="6629400" y="4013200"/>
            <a:ext cx="2514600" cy="685800"/>
          </a:xfrm>
          <a:prstGeom prst="rect">
            <a:avLst/>
          </a:prstGeom>
          <a:noFill/>
          <a:ln w="9525">
            <a:noFill/>
            <a:miter lim="800000"/>
            <a:headEnd/>
            <a:tailEnd/>
          </a:ln>
          <a:effectLst/>
        </p:spPr>
        <p:txBody>
          <a:bodyPr/>
          <a:lstStyle/>
          <a:p>
            <a:pPr marL="177800" indent="-177800" eaLnBrk="1" hangingPunct="1">
              <a:lnSpc>
                <a:spcPct val="80000"/>
              </a:lnSpc>
              <a:spcBef>
                <a:spcPct val="20000"/>
              </a:spcBef>
              <a:buFontTx/>
              <a:buChar char="•"/>
            </a:pPr>
            <a:r>
              <a:rPr lang="en-US" sz="1800" b="0" dirty="0">
                <a:solidFill>
                  <a:schemeClr val="tx1"/>
                </a:solidFill>
                <a:latin typeface="Arial Narrow" pitchFamily="34" charset="0"/>
              </a:rPr>
              <a:t>26.5 GHz 50Ω switches</a:t>
            </a:r>
          </a:p>
          <a:p>
            <a:pPr marL="177800" indent="-177800" eaLnBrk="1" hangingPunct="1">
              <a:lnSpc>
                <a:spcPct val="80000"/>
              </a:lnSpc>
              <a:spcBef>
                <a:spcPct val="20000"/>
              </a:spcBef>
              <a:buFontTx/>
              <a:buChar char="•"/>
            </a:pPr>
            <a:r>
              <a:rPr lang="en-US" sz="1800" b="0" dirty="0" smtClean="0">
                <a:solidFill>
                  <a:schemeClr val="tx1"/>
                </a:solidFill>
                <a:latin typeface="Arial Narrow" pitchFamily="34" charset="0"/>
              </a:rPr>
              <a:t>40 GHz 50Ω switches</a:t>
            </a:r>
          </a:p>
          <a:p>
            <a:pPr marL="177800" indent="-177800" eaLnBrk="1" hangingPunct="1">
              <a:lnSpc>
                <a:spcPct val="80000"/>
              </a:lnSpc>
              <a:spcBef>
                <a:spcPct val="20000"/>
              </a:spcBef>
              <a:buFontTx/>
              <a:buChar char="•"/>
            </a:pPr>
            <a:r>
              <a:rPr lang="en-US" sz="1800" b="0" dirty="0" smtClean="0">
                <a:solidFill>
                  <a:schemeClr val="tx1"/>
                </a:solidFill>
                <a:latin typeface="Arial Narrow" pitchFamily="34" charset="0"/>
              </a:rPr>
              <a:t>4 </a:t>
            </a:r>
            <a:r>
              <a:rPr lang="en-US" sz="1800" b="0" dirty="0">
                <a:solidFill>
                  <a:schemeClr val="tx1"/>
                </a:solidFill>
                <a:latin typeface="Arial Narrow" pitchFamily="34" charset="0"/>
              </a:rPr>
              <a:t>topologies available</a:t>
            </a:r>
            <a:r>
              <a:rPr lang="en-US" sz="2000" b="0" dirty="0">
                <a:solidFill>
                  <a:schemeClr val="tx1"/>
                </a:solidFill>
                <a:latin typeface="Arial Narrow" pitchFamily="34" charset="0"/>
              </a:rPr>
              <a:t> </a:t>
            </a:r>
            <a:endParaRPr lang="en-US" sz="2000" b="0" dirty="0" smtClean="0">
              <a:solidFill>
                <a:schemeClr val="tx1"/>
              </a:solidFill>
              <a:latin typeface="Arial Narrow" pitchFamily="34" charset="0"/>
            </a:endParaRPr>
          </a:p>
        </p:txBody>
      </p:sp>
      <p:sp>
        <p:nvSpPr>
          <p:cNvPr id="85004" name="AutoShape 12"/>
          <p:cNvSpPr>
            <a:spLocks noChangeArrowheads="1"/>
          </p:cNvSpPr>
          <p:nvPr/>
        </p:nvSpPr>
        <p:spPr bwMode="auto">
          <a:xfrm>
            <a:off x="252186" y="2536371"/>
            <a:ext cx="1828800" cy="2832100"/>
          </a:xfrm>
          <a:prstGeom prst="roundRect">
            <a:avLst>
              <a:gd name="adj" fmla="val 16667"/>
            </a:avLst>
          </a:prstGeom>
          <a:solidFill>
            <a:schemeClr val="accent1">
              <a:lumMod val="75000"/>
              <a:alpha val="30000"/>
            </a:schemeClr>
          </a:solidFill>
          <a:ln w="9525" algn="ctr">
            <a:noFill/>
            <a:round/>
            <a:headEnd type="none" w="sm" len="sm"/>
            <a:tailEnd type="none" w="sm" len="sm"/>
          </a:ln>
          <a:effectLst/>
        </p:spPr>
        <p:txBody>
          <a:bodyPr wrap="none" anchor="ctr"/>
          <a:lstStyle/>
          <a:p>
            <a:pPr algn="ctr"/>
            <a:r>
              <a:rPr lang="en-US"/>
              <a:t>               </a:t>
            </a:r>
          </a:p>
        </p:txBody>
      </p:sp>
      <p:sp>
        <p:nvSpPr>
          <p:cNvPr id="85001" name="AutoShape 9"/>
          <p:cNvSpPr>
            <a:spLocks noChangeArrowheads="1"/>
          </p:cNvSpPr>
          <p:nvPr/>
        </p:nvSpPr>
        <p:spPr bwMode="auto">
          <a:xfrm rot="5400000">
            <a:off x="7085012" y="1023400"/>
            <a:ext cx="1387475" cy="2374900"/>
          </a:xfrm>
          <a:prstGeom prst="upArrow">
            <a:avLst>
              <a:gd name="adj1" fmla="val 47037"/>
              <a:gd name="adj2" fmla="val 92676"/>
            </a:avLst>
          </a:prstGeom>
          <a:solidFill>
            <a:srgbClr val="993300"/>
          </a:solidFill>
          <a:ln w="9525" algn="ctr">
            <a:noFill/>
            <a:miter lim="800000"/>
            <a:headEnd/>
            <a:tailEnd/>
          </a:ln>
          <a:effectLst/>
        </p:spPr>
        <p:txBody>
          <a:bodyPr rot="10800000" vert="eaVert" wrap="none" anchor="ctr"/>
          <a:lstStyle/>
          <a:p>
            <a:pPr algn="ctr"/>
            <a:r>
              <a:rPr lang="en-US" dirty="0">
                <a:solidFill>
                  <a:schemeClr val="tx1"/>
                </a:solidFill>
                <a:latin typeface="Arial Narrow" pitchFamily="34" charset="0"/>
              </a:rPr>
              <a:t>      </a:t>
            </a:r>
            <a:r>
              <a:rPr lang="en-US" dirty="0" smtClean="0">
                <a:solidFill>
                  <a:schemeClr val="tx1"/>
                </a:solidFill>
                <a:latin typeface="Arial Narrow" pitchFamily="34" charset="0"/>
              </a:rPr>
              <a:t>26.5</a:t>
            </a:r>
            <a:r>
              <a:rPr lang="en-US" sz="1800" b="1" dirty="0" smtClean="0">
                <a:solidFill>
                  <a:schemeClr val="tx1"/>
                </a:solidFill>
                <a:latin typeface="Arial Narrow" pitchFamily="34" charset="0"/>
              </a:rPr>
              <a:t> </a:t>
            </a:r>
            <a:r>
              <a:rPr lang="en-US" sz="1800" b="1" dirty="0">
                <a:solidFill>
                  <a:schemeClr val="tx1"/>
                </a:solidFill>
                <a:latin typeface="Arial Narrow" pitchFamily="34" charset="0"/>
              </a:rPr>
              <a:t>GHz – </a:t>
            </a:r>
            <a:r>
              <a:rPr lang="en-US" sz="1800" b="1" dirty="0" smtClean="0">
                <a:solidFill>
                  <a:schemeClr val="tx1"/>
                </a:solidFill>
                <a:latin typeface="Arial Narrow" pitchFamily="34" charset="0"/>
              </a:rPr>
              <a:t>40 </a:t>
            </a:r>
            <a:r>
              <a:rPr lang="en-US" sz="1800" b="1" dirty="0">
                <a:solidFill>
                  <a:schemeClr val="tx1"/>
                </a:solidFill>
                <a:latin typeface="Arial Narrow" pitchFamily="34" charset="0"/>
              </a:rPr>
              <a:t>GHz</a:t>
            </a:r>
          </a:p>
        </p:txBody>
      </p:sp>
      <p:sp>
        <p:nvSpPr>
          <p:cNvPr id="85016" name="Text Box 24"/>
          <p:cNvSpPr txBox="1">
            <a:spLocks noChangeArrowheads="1"/>
          </p:cNvSpPr>
          <p:nvPr/>
        </p:nvSpPr>
        <p:spPr bwMode="auto">
          <a:xfrm>
            <a:off x="2676525" y="5551488"/>
            <a:ext cx="4313238" cy="579437"/>
          </a:xfrm>
          <a:prstGeom prst="rect">
            <a:avLst/>
          </a:prstGeom>
          <a:noFill/>
          <a:ln w="9525" algn="ctr">
            <a:noFill/>
            <a:miter lim="800000"/>
            <a:headEnd type="none" w="sm" len="sm"/>
            <a:tailEnd type="none" w="sm" len="sm"/>
          </a:ln>
          <a:effectLst/>
        </p:spPr>
        <p:txBody>
          <a:bodyPr wrap="none">
            <a:spAutoFit/>
          </a:bodyPr>
          <a:lstStyle/>
          <a:p>
            <a:r>
              <a:rPr lang="en-US" sz="3200" b="1" dirty="0">
                <a:solidFill>
                  <a:schemeClr val="tx2"/>
                </a:solidFill>
                <a:latin typeface="Arial Narrow" pitchFamily="34" charset="0"/>
              </a:rPr>
              <a:t>21 total modules available</a:t>
            </a: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b="1" dirty="0" smtClean="0"/>
              <a:t>RF Switching Specifications</a:t>
            </a:r>
            <a:endParaRPr lang="en-US" b="1" dirty="0"/>
          </a:p>
        </p:txBody>
      </p:sp>
      <p:sp>
        <p:nvSpPr>
          <p:cNvPr id="3" name="Content Placeholder 2"/>
          <p:cNvSpPr>
            <a:spLocks noGrp="1"/>
          </p:cNvSpPr>
          <p:nvPr>
            <p:ph idx="1"/>
          </p:nvPr>
        </p:nvSpPr>
        <p:spPr>
          <a:xfrm>
            <a:off x="685800" y="1401288"/>
            <a:ext cx="7772400" cy="4237512"/>
          </a:xfrm>
        </p:spPr>
        <p:txBody>
          <a:bodyPr/>
          <a:lstStyle/>
          <a:p>
            <a:pPr eaLnBrk="1" hangingPunct="1"/>
            <a:r>
              <a:rPr lang="en-US" sz="2400" dirty="0" smtClean="0"/>
              <a:t>Maximum Bandwidth</a:t>
            </a:r>
          </a:p>
          <a:p>
            <a:pPr lvl="1" eaLnBrk="1" hangingPunct="1"/>
            <a:r>
              <a:rPr lang="en-US" sz="2000" dirty="0" smtClean="0"/>
              <a:t>Insertion Loss</a:t>
            </a:r>
          </a:p>
          <a:p>
            <a:pPr lvl="1" eaLnBrk="1" hangingPunct="1"/>
            <a:r>
              <a:rPr lang="en-US" sz="2000" dirty="0" smtClean="0"/>
              <a:t>VSWR</a:t>
            </a:r>
          </a:p>
          <a:p>
            <a:pPr eaLnBrk="1" hangingPunct="1"/>
            <a:r>
              <a:rPr lang="en-US" sz="2400" dirty="0" smtClean="0"/>
              <a:t>Characteristic Impedance</a:t>
            </a:r>
          </a:p>
          <a:p>
            <a:pPr eaLnBrk="1" hangingPunct="1"/>
            <a:r>
              <a:rPr lang="en-US" sz="2400" dirty="0" smtClean="0"/>
              <a:t>Crosstalk/Isolation</a:t>
            </a:r>
          </a:p>
          <a:p>
            <a:pPr eaLnBrk="1" hangingPunct="1"/>
            <a:r>
              <a:rPr lang="en-US" sz="2400" dirty="0" smtClean="0"/>
              <a:t>Termination</a:t>
            </a:r>
          </a:p>
          <a:p>
            <a:pPr eaLnBrk="1" hangingPunct="1"/>
            <a:r>
              <a:rPr lang="en-US" sz="2400" dirty="0" smtClean="0"/>
              <a:t>Signal Characteristics (Sine or Square, Rise Time, etc.)</a:t>
            </a:r>
          </a:p>
          <a:p>
            <a:pPr eaLnBrk="1" hangingPunct="1"/>
            <a:r>
              <a:rPr lang="en-US" sz="2400" dirty="0" smtClean="0"/>
              <a:t>Channel Density</a:t>
            </a:r>
          </a:p>
          <a:p>
            <a:pPr eaLnBrk="1" hangingPunct="1"/>
            <a:r>
              <a:rPr lang="en-US" sz="2400" dirty="0" smtClean="0"/>
              <a:t>Maximum Power</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1816100"/>
            <a:ext cx="7772400" cy="2794000"/>
          </a:xfrm>
        </p:spPr>
        <p:txBody>
          <a:bodyPr>
            <a:normAutofit fontScale="90000"/>
          </a:bodyPr>
          <a:lstStyle/>
          <a:p>
            <a:r>
              <a:rPr lang="en-US" sz="3600" dirty="0"/>
              <a:t>Bandwidth is </a:t>
            </a:r>
            <a:r>
              <a:rPr lang="en-US" sz="3600" dirty="0" smtClean="0"/>
              <a:t>an arbitrary </a:t>
            </a:r>
            <a:r>
              <a:rPr lang="en-US" sz="3600" dirty="0"/>
              <a:t>spec and is not </a:t>
            </a:r>
            <a:r>
              <a:rPr lang="en-US" sz="3600" dirty="0" smtClean="0"/>
              <a:t>always the -3dB </a:t>
            </a:r>
            <a:r>
              <a:rPr lang="en-US" sz="3600" dirty="0"/>
              <a:t>point of switch. When recommending an RF switch to your customer ensure that </a:t>
            </a:r>
            <a:r>
              <a:rPr lang="en-US" sz="3600" dirty="0">
                <a:solidFill>
                  <a:srgbClr val="FF9900"/>
                </a:solidFill>
              </a:rPr>
              <a:t>insertion loss</a:t>
            </a:r>
            <a:r>
              <a:rPr lang="en-US" sz="3600" dirty="0"/>
              <a:t> and </a:t>
            </a:r>
            <a:r>
              <a:rPr lang="en-US" sz="3600" dirty="0">
                <a:solidFill>
                  <a:srgbClr val="FF9900"/>
                </a:solidFill>
              </a:rPr>
              <a:t>VSWR</a:t>
            </a:r>
            <a:r>
              <a:rPr lang="en-US" sz="3600" dirty="0"/>
              <a:t> of the switch module </a:t>
            </a:r>
            <a:r>
              <a:rPr lang="en-US" sz="3600" dirty="0" smtClean="0"/>
              <a:t>meet application </a:t>
            </a:r>
            <a:r>
              <a:rPr lang="en-US" sz="3600" dirty="0"/>
              <a:t>requirements!</a:t>
            </a:r>
          </a:p>
        </p:txBody>
      </p:sp>
    </p:spTree>
  </p:cSld>
  <p:clrMapOvr>
    <a:masterClrMapping/>
  </p:clrMapOvr>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0" y="0"/>
            <a:ext cx="8170003" cy="964092"/>
          </a:xfrm>
        </p:spPr>
        <p:txBody>
          <a:bodyPr/>
          <a:lstStyle/>
          <a:p>
            <a:r>
              <a:rPr lang="en-US" b="1" dirty="0"/>
              <a:t>What is Insertion Loss?</a:t>
            </a:r>
          </a:p>
        </p:txBody>
      </p:sp>
      <p:sp>
        <p:nvSpPr>
          <p:cNvPr id="51203" name="AutoShape 3"/>
          <p:cNvSpPr>
            <a:spLocks noChangeArrowheads="1"/>
          </p:cNvSpPr>
          <p:nvPr/>
        </p:nvSpPr>
        <p:spPr bwMode="auto">
          <a:xfrm rot="-5400000">
            <a:off x="4102893" y="1925145"/>
            <a:ext cx="1014413" cy="2209800"/>
          </a:xfrm>
          <a:prstGeom prst="can">
            <a:avLst>
              <a:gd name="adj" fmla="val 54460"/>
            </a:avLst>
          </a:prstGeom>
          <a:noFill/>
          <a:ln w="9525">
            <a:solidFill>
              <a:schemeClr val="tx1"/>
            </a:solidFill>
            <a:round/>
            <a:headEnd/>
            <a:tailEnd/>
          </a:ln>
          <a:effectLst/>
        </p:spPr>
        <p:txBody>
          <a:bodyPr vert="eaVert" wrap="none" anchor="ctr"/>
          <a:lstStyle/>
          <a:p>
            <a:pPr algn="r"/>
            <a:endParaRPr lang="en-US" b="1">
              <a:solidFill>
                <a:schemeClr val="bg1"/>
              </a:solidFill>
              <a:latin typeface="Arial Narrow" pitchFamily="34" charset="0"/>
            </a:endParaRPr>
          </a:p>
        </p:txBody>
      </p:sp>
      <p:sp>
        <p:nvSpPr>
          <p:cNvPr id="51204" name="Text Box 4"/>
          <p:cNvSpPr txBox="1">
            <a:spLocks noChangeArrowheads="1"/>
          </p:cNvSpPr>
          <p:nvPr/>
        </p:nvSpPr>
        <p:spPr bwMode="auto">
          <a:xfrm>
            <a:off x="4191000" y="2751438"/>
            <a:ext cx="1295400" cy="457200"/>
          </a:xfrm>
          <a:prstGeom prst="rect">
            <a:avLst/>
          </a:prstGeom>
          <a:noFill/>
          <a:ln w="9525" algn="ctr">
            <a:noFill/>
            <a:miter lim="800000"/>
            <a:headEnd/>
            <a:tailEnd/>
          </a:ln>
          <a:effectLst/>
        </p:spPr>
        <p:txBody>
          <a:bodyPr>
            <a:spAutoFit/>
          </a:bodyPr>
          <a:lstStyle/>
          <a:p>
            <a:pPr algn="ctr">
              <a:spcBef>
                <a:spcPct val="50000"/>
              </a:spcBef>
            </a:pPr>
            <a:r>
              <a:rPr lang="en-US" b="1" dirty="0" err="1">
                <a:solidFill>
                  <a:schemeClr val="tx1"/>
                </a:solidFill>
                <a:latin typeface="Arial Narrow" pitchFamily="34" charset="0"/>
              </a:rPr>
              <a:t>Z</a:t>
            </a:r>
            <a:r>
              <a:rPr lang="en-US" b="1" baseline="-25000" dirty="0" err="1">
                <a:solidFill>
                  <a:schemeClr val="tx1"/>
                </a:solidFill>
                <a:latin typeface="Arial Narrow" pitchFamily="34" charset="0"/>
              </a:rPr>
              <a:t>o</a:t>
            </a:r>
            <a:r>
              <a:rPr lang="en-US" b="1" dirty="0">
                <a:solidFill>
                  <a:schemeClr val="tx1"/>
                </a:solidFill>
                <a:latin typeface="Arial Narrow" pitchFamily="34" charset="0"/>
              </a:rPr>
              <a:t>=50</a:t>
            </a:r>
            <a:r>
              <a:rPr lang="en-US" b="1" dirty="0">
                <a:solidFill>
                  <a:schemeClr val="tx1"/>
                </a:solidFill>
                <a:latin typeface="Symbol" pitchFamily="18" charset="2"/>
              </a:rPr>
              <a:t>W</a:t>
            </a:r>
          </a:p>
        </p:txBody>
      </p:sp>
      <p:sp>
        <p:nvSpPr>
          <p:cNvPr id="51205" name="AutoShape 5"/>
          <p:cNvSpPr>
            <a:spLocks noChangeArrowheads="1"/>
          </p:cNvSpPr>
          <p:nvPr/>
        </p:nvSpPr>
        <p:spPr bwMode="auto">
          <a:xfrm>
            <a:off x="2667000" y="2165651"/>
            <a:ext cx="609600" cy="304800"/>
          </a:xfrm>
          <a:prstGeom prst="rightArrow">
            <a:avLst>
              <a:gd name="adj1" fmla="val 50000"/>
              <a:gd name="adj2" fmla="val 50000"/>
            </a:avLst>
          </a:prstGeom>
          <a:solidFill>
            <a:srgbClr val="0000FF"/>
          </a:solidFill>
          <a:ln w="9525" algn="ctr">
            <a:solidFill>
              <a:srgbClr val="0000FF"/>
            </a:solidFill>
            <a:miter lim="800000"/>
            <a:headEnd/>
            <a:tailEnd/>
          </a:ln>
          <a:effectLst/>
        </p:spPr>
        <p:txBody>
          <a:bodyPr wrap="none" anchor="ctr"/>
          <a:lstStyle/>
          <a:p>
            <a:endParaRPr lang="en-US"/>
          </a:p>
        </p:txBody>
      </p:sp>
      <p:sp>
        <p:nvSpPr>
          <p:cNvPr id="51206" name="Text Box 6"/>
          <p:cNvSpPr txBox="1">
            <a:spLocks noChangeArrowheads="1"/>
          </p:cNvSpPr>
          <p:nvPr/>
        </p:nvSpPr>
        <p:spPr bwMode="auto">
          <a:xfrm>
            <a:off x="2590800" y="1632251"/>
            <a:ext cx="685800" cy="457200"/>
          </a:xfrm>
          <a:prstGeom prst="rect">
            <a:avLst/>
          </a:prstGeom>
          <a:noFill/>
          <a:ln w="9525" algn="ctr">
            <a:noFill/>
            <a:miter lim="800000"/>
            <a:headEnd/>
            <a:tailEnd/>
          </a:ln>
          <a:effectLst/>
        </p:spPr>
        <p:txBody>
          <a:bodyPr>
            <a:spAutoFit/>
          </a:bodyPr>
          <a:lstStyle/>
          <a:p>
            <a:pPr algn="ctr">
              <a:spcBef>
                <a:spcPct val="50000"/>
              </a:spcBef>
            </a:pPr>
            <a:r>
              <a:rPr lang="en-US" b="1" dirty="0">
                <a:solidFill>
                  <a:schemeClr val="tx1"/>
                </a:solidFill>
                <a:latin typeface="Arial Narrow" pitchFamily="34" charset="0"/>
              </a:rPr>
              <a:t>P</a:t>
            </a:r>
            <a:r>
              <a:rPr lang="en-US" b="1" baseline="-25000" dirty="0">
                <a:solidFill>
                  <a:schemeClr val="tx1"/>
                </a:solidFill>
                <a:latin typeface="Arial Narrow" pitchFamily="34" charset="0"/>
              </a:rPr>
              <a:t>in</a:t>
            </a:r>
          </a:p>
        </p:txBody>
      </p:sp>
      <p:sp>
        <p:nvSpPr>
          <p:cNvPr id="51207" name="AutoShape 7"/>
          <p:cNvSpPr>
            <a:spLocks noChangeArrowheads="1"/>
          </p:cNvSpPr>
          <p:nvPr/>
        </p:nvSpPr>
        <p:spPr bwMode="auto">
          <a:xfrm>
            <a:off x="5943600" y="2165651"/>
            <a:ext cx="609600" cy="304800"/>
          </a:xfrm>
          <a:prstGeom prst="rightArrow">
            <a:avLst>
              <a:gd name="adj1" fmla="val 50000"/>
              <a:gd name="adj2" fmla="val 50000"/>
            </a:avLst>
          </a:prstGeom>
          <a:solidFill>
            <a:srgbClr val="339966"/>
          </a:solidFill>
          <a:ln w="9525" algn="ctr">
            <a:solidFill>
              <a:srgbClr val="339966"/>
            </a:solidFill>
            <a:miter lim="800000"/>
            <a:headEnd/>
            <a:tailEnd/>
          </a:ln>
          <a:effectLst/>
        </p:spPr>
        <p:txBody>
          <a:bodyPr wrap="none" anchor="ctr"/>
          <a:lstStyle/>
          <a:p>
            <a:endParaRPr lang="en-US"/>
          </a:p>
        </p:txBody>
      </p:sp>
      <p:sp>
        <p:nvSpPr>
          <p:cNvPr id="51208" name="Text Box 8"/>
          <p:cNvSpPr txBox="1">
            <a:spLocks noChangeArrowheads="1"/>
          </p:cNvSpPr>
          <p:nvPr/>
        </p:nvSpPr>
        <p:spPr bwMode="auto">
          <a:xfrm>
            <a:off x="5867400" y="1632251"/>
            <a:ext cx="685800" cy="457200"/>
          </a:xfrm>
          <a:prstGeom prst="rect">
            <a:avLst/>
          </a:prstGeom>
          <a:noFill/>
          <a:ln w="9525" algn="ctr">
            <a:noFill/>
            <a:miter lim="800000"/>
            <a:headEnd/>
            <a:tailEnd/>
          </a:ln>
          <a:effectLst/>
        </p:spPr>
        <p:txBody>
          <a:bodyPr>
            <a:spAutoFit/>
          </a:bodyPr>
          <a:lstStyle/>
          <a:p>
            <a:pPr algn="ctr">
              <a:spcBef>
                <a:spcPct val="50000"/>
              </a:spcBef>
            </a:pPr>
            <a:r>
              <a:rPr lang="en-US" b="1" dirty="0">
                <a:solidFill>
                  <a:schemeClr val="tx1"/>
                </a:solidFill>
                <a:latin typeface="Arial Narrow" pitchFamily="34" charset="0"/>
              </a:rPr>
              <a:t>P</a:t>
            </a:r>
            <a:r>
              <a:rPr lang="en-US" b="1" baseline="-25000" dirty="0">
                <a:solidFill>
                  <a:schemeClr val="tx1"/>
                </a:solidFill>
                <a:latin typeface="Arial Narrow" pitchFamily="34" charset="0"/>
              </a:rPr>
              <a:t>out</a:t>
            </a:r>
          </a:p>
        </p:txBody>
      </p:sp>
      <p:sp>
        <p:nvSpPr>
          <p:cNvPr id="51209" name="Oval 9"/>
          <p:cNvSpPr>
            <a:spLocks noChangeArrowheads="1"/>
          </p:cNvSpPr>
          <p:nvPr/>
        </p:nvSpPr>
        <p:spPr bwMode="auto">
          <a:xfrm>
            <a:off x="1447800" y="3284838"/>
            <a:ext cx="533400" cy="533400"/>
          </a:xfrm>
          <a:prstGeom prst="ellipse">
            <a:avLst/>
          </a:prstGeom>
          <a:noFill/>
          <a:ln w="9525" algn="ctr">
            <a:solidFill>
              <a:schemeClr val="tx1"/>
            </a:solidFill>
            <a:round/>
            <a:headEnd/>
            <a:tailEnd/>
          </a:ln>
          <a:effectLst/>
        </p:spPr>
        <p:txBody>
          <a:bodyPr wrap="none" anchor="ctr"/>
          <a:lstStyle/>
          <a:p>
            <a:endParaRPr lang="en-US"/>
          </a:p>
        </p:txBody>
      </p:sp>
      <p:sp>
        <p:nvSpPr>
          <p:cNvPr id="51210" name="Freeform 10"/>
          <p:cNvSpPr>
            <a:spLocks/>
          </p:cNvSpPr>
          <p:nvPr/>
        </p:nvSpPr>
        <p:spPr bwMode="auto">
          <a:xfrm>
            <a:off x="1600200" y="3386438"/>
            <a:ext cx="228600" cy="355600"/>
          </a:xfrm>
          <a:custGeom>
            <a:avLst/>
            <a:gdLst/>
            <a:ahLst/>
            <a:cxnLst>
              <a:cxn ang="0">
                <a:pos x="0" y="112"/>
              </a:cxn>
              <a:cxn ang="0">
                <a:pos x="48" y="16"/>
              </a:cxn>
              <a:cxn ang="0">
                <a:pos x="96" y="208"/>
              </a:cxn>
              <a:cxn ang="0">
                <a:pos x="144" y="112"/>
              </a:cxn>
            </a:cxnLst>
            <a:rect l="0" t="0" r="r" b="b"/>
            <a:pathLst>
              <a:path w="144" h="224">
                <a:moveTo>
                  <a:pt x="0" y="112"/>
                </a:moveTo>
                <a:cubicBezTo>
                  <a:pt x="16" y="56"/>
                  <a:pt x="32" y="0"/>
                  <a:pt x="48" y="16"/>
                </a:cubicBezTo>
                <a:cubicBezTo>
                  <a:pt x="64" y="32"/>
                  <a:pt x="80" y="192"/>
                  <a:pt x="96" y="208"/>
                </a:cubicBezTo>
                <a:cubicBezTo>
                  <a:pt x="112" y="224"/>
                  <a:pt x="136" y="128"/>
                  <a:pt x="144" y="112"/>
                </a:cubicBezTo>
              </a:path>
            </a:pathLst>
          </a:custGeom>
          <a:noFill/>
          <a:ln w="9525" cap="flat" cmpd="sng">
            <a:solidFill>
              <a:schemeClr val="tx1"/>
            </a:solidFill>
            <a:prstDash val="solid"/>
            <a:round/>
            <a:headEnd/>
            <a:tailEnd/>
          </a:ln>
          <a:effectLst/>
        </p:spPr>
        <p:txBody>
          <a:bodyPr wrap="none" anchor="ctr"/>
          <a:lstStyle/>
          <a:p>
            <a:endParaRPr lang="en-US"/>
          </a:p>
        </p:txBody>
      </p:sp>
      <p:grpSp>
        <p:nvGrpSpPr>
          <p:cNvPr id="2" name="Group 11"/>
          <p:cNvGrpSpPr>
            <a:grpSpLocks/>
          </p:cNvGrpSpPr>
          <p:nvPr/>
        </p:nvGrpSpPr>
        <p:grpSpPr bwMode="auto">
          <a:xfrm>
            <a:off x="1905000" y="2980038"/>
            <a:ext cx="457200" cy="152400"/>
            <a:chOff x="1104" y="1632"/>
            <a:chExt cx="576" cy="192"/>
          </a:xfrm>
        </p:grpSpPr>
        <p:sp>
          <p:nvSpPr>
            <p:cNvPr id="51212" name="Line 12"/>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51213" name="Line 13"/>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51214" name="Line 14"/>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51215" name="Line 15"/>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51216" name="Line 16"/>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51217" name="Line 17"/>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51218" name="Line 18"/>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51219" name="Line 19"/>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51220" name="Line 20"/>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51221" name="Line 21"/>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51222" name="Line 22"/>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51223" name="Line 23"/>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51224" name="Line 24"/>
          <p:cNvSpPr>
            <a:spLocks noChangeShapeType="1"/>
          </p:cNvSpPr>
          <p:nvPr/>
        </p:nvSpPr>
        <p:spPr bwMode="auto">
          <a:xfrm flipH="1">
            <a:off x="2362200" y="3056238"/>
            <a:ext cx="1447800" cy="0"/>
          </a:xfrm>
          <a:prstGeom prst="line">
            <a:avLst/>
          </a:prstGeom>
          <a:noFill/>
          <a:ln w="9525">
            <a:solidFill>
              <a:schemeClr val="tx1"/>
            </a:solidFill>
            <a:round/>
            <a:headEnd/>
            <a:tailEnd/>
          </a:ln>
          <a:effectLst/>
        </p:spPr>
        <p:txBody>
          <a:bodyPr wrap="none" anchor="ctr"/>
          <a:lstStyle/>
          <a:p>
            <a:endParaRPr lang="en-US"/>
          </a:p>
        </p:txBody>
      </p:sp>
      <p:sp>
        <p:nvSpPr>
          <p:cNvPr id="51225" name="Line 25"/>
          <p:cNvSpPr>
            <a:spLocks noChangeShapeType="1"/>
          </p:cNvSpPr>
          <p:nvPr/>
        </p:nvSpPr>
        <p:spPr bwMode="auto">
          <a:xfrm flipH="1">
            <a:off x="5715000" y="3056238"/>
            <a:ext cx="1752600" cy="0"/>
          </a:xfrm>
          <a:prstGeom prst="line">
            <a:avLst/>
          </a:prstGeom>
          <a:noFill/>
          <a:ln w="9525">
            <a:solidFill>
              <a:schemeClr val="tx1"/>
            </a:solidFill>
            <a:round/>
            <a:headEnd/>
            <a:tailEnd/>
          </a:ln>
          <a:effectLst/>
        </p:spPr>
        <p:txBody>
          <a:bodyPr wrap="none" anchor="ctr"/>
          <a:lstStyle/>
          <a:p>
            <a:endParaRPr lang="en-US"/>
          </a:p>
        </p:txBody>
      </p:sp>
      <p:grpSp>
        <p:nvGrpSpPr>
          <p:cNvPr id="3" name="Group 26"/>
          <p:cNvGrpSpPr>
            <a:grpSpLocks/>
          </p:cNvGrpSpPr>
          <p:nvPr/>
        </p:nvGrpSpPr>
        <p:grpSpPr bwMode="auto">
          <a:xfrm rot="-5400000">
            <a:off x="7239000" y="3589638"/>
            <a:ext cx="457200" cy="152400"/>
            <a:chOff x="1104" y="1632"/>
            <a:chExt cx="576" cy="192"/>
          </a:xfrm>
        </p:grpSpPr>
        <p:sp>
          <p:nvSpPr>
            <p:cNvPr id="51227" name="Line 27"/>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51228" name="Line 28"/>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51229" name="Line 29"/>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51230" name="Line 30"/>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51231" name="Line 31"/>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51232" name="Line 32"/>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51233" name="Line 33"/>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51234" name="Line 34"/>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51235" name="Line 35"/>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51236" name="Line 36"/>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51237" name="Line 37"/>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51238" name="Line 38"/>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51239" name="Line 39"/>
          <p:cNvSpPr>
            <a:spLocks noChangeShapeType="1"/>
          </p:cNvSpPr>
          <p:nvPr/>
        </p:nvSpPr>
        <p:spPr bwMode="auto">
          <a:xfrm flipV="1">
            <a:off x="7467600" y="3056238"/>
            <a:ext cx="0" cy="381000"/>
          </a:xfrm>
          <a:prstGeom prst="line">
            <a:avLst/>
          </a:prstGeom>
          <a:noFill/>
          <a:ln w="9525">
            <a:solidFill>
              <a:schemeClr val="tx1"/>
            </a:solidFill>
            <a:round/>
            <a:headEnd/>
            <a:tailEnd/>
          </a:ln>
          <a:effectLst/>
        </p:spPr>
        <p:txBody>
          <a:bodyPr wrap="none" anchor="ctr"/>
          <a:lstStyle/>
          <a:p>
            <a:endParaRPr lang="en-US"/>
          </a:p>
        </p:txBody>
      </p:sp>
      <p:sp>
        <p:nvSpPr>
          <p:cNvPr id="51240" name="Line 40"/>
          <p:cNvSpPr>
            <a:spLocks noChangeShapeType="1"/>
          </p:cNvSpPr>
          <p:nvPr/>
        </p:nvSpPr>
        <p:spPr bwMode="auto">
          <a:xfrm>
            <a:off x="7467600" y="3894438"/>
            <a:ext cx="0" cy="381000"/>
          </a:xfrm>
          <a:prstGeom prst="line">
            <a:avLst/>
          </a:prstGeom>
          <a:noFill/>
          <a:ln w="9525">
            <a:solidFill>
              <a:schemeClr val="tx1"/>
            </a:solidFill>
            <a:round/>
            <a:headEnd/>
            <a:tailEnd/>
          </a:ln>
          <a:effectLst/>
        </p:spPr>
        <p:txBody>
          <a:bodyPr wrap="none" anchor="ctr"/>
          <a:lstStyle/>
          <a:p>
            <a:endParaRPr lang="en-US"/>
          </a:p>
        </p:txBody>
      </p:sp>
      <p:sp>
        <p:nvSpPr>
          <p:cNvPr id="51241" name="Line 41"/>
          <p:cNvSpPr>
            <a:spLocks noChangeShapeType="1"/>
          </p:cNvSpPr>
          <p:nvPr/>
        </p:nvSpPr>
        <p:spPr bwMode="auto">
          <a:xfrm flipH="1">
            <a:off x="1676400" y="4275438"/>
            <a:ext cx="5791200" cy="0"/>
          </a:xfrm>
          <a:prstGeom prst="line">
            <a:avLst/>
          </a:prstGeom>
          <a:noFill/>
          <a:ln w="9525">
            <a:solidFill>
              <a:schemeClr val="tx1"/>
            </a:solidFill>
            <a:round/>
            <a:headEnd/>
            <a:tailEnd/>
          </a:ln>
          <a:effectLst/>
        </p:spPr>
        <p:txBody>
          <a:bodyPr wrap="none" anchor="ctr"/>
          <a:lstStyle/>
          <a:p>
            <a:endParaRPr lang="en-US"/>
          </a:p>
        </p:txBody>
      </p:sp>
      <p:sp>
        <p:nvSpPr>
          <p:cNvPr id="51242" name="Line 42"/>
          <p:cNvSpPr>
            <a:spLocks noChangeShapeType="1"/>
          </p:cNvSpPr>
          <p:nvPr/>
        </p:nvSpPr>
        <p:spPr bwMode="auto">
          <a:xfrm flipH="1">
            <a:off x="1676400" y="3056238"/>
            <a:ext cx="228600" cy="0"/>
          </a:xfrm>
          <a:prstGeom prst="line">
            <a:avLst/>
          </a:prstGeom>
          <a:noFill/>
          <a:ln w="9525">
            <a:solidFill>
              <a:schemeClr val="tx1"/>
            </a:solidFill>
            <a:round/>
            <a:headEnd/>
            <a:tailEnd/>
          </a:ln>
          <a:effectLst/>
        </p:spPr>
        <p:txBody>
          <a:bodyPr wrap="none" anchor="ctr"/>
          <a:lstStyle/>
          <a:p>
            <a:endParaRPr lang="en-US"/>
          </a:p>
        </p:txBody>
      </p:sp>
      <p:sp>
        <p:nvSpPr>
          <p:cNvPr id="51243" name="Line 43"/>
          <p:cNvSpPr>
            <a:spLocks noChangeShapeType="1"/>
          </p:cNvSpPr>
          <p:nvPr/>
        </p:nvSpPr>
        <p:spPr bwMode="auto">
          <a:xfrm>
            <a:off x="1676400" y="3056238"/>
            <a:ext cx="0" cy="228600"/>
          </a:xfrm>
          <a:prstGeom prst="line">
            <a:avLst/>
          </a:prstGeom>
          <a:noFill/>
          <a:ln w="9525">
            <a:solidFill>
              <a:schemeClr val="tx1"/>
            </a:solidFill>
            <a:round/>
            <a:headEnd/>
            <a:tailEnd/>
          </a:ln>
          <a:effectLst/>
        </p:spPr>
        <p:txBody>
          <a:bodyPr wrap="none" anchor="ctr"/>
          <a:lstStyle/>
          <a:p>
            <a:endParaRPr lang="en-US"/>
          </a:p>
        </p:txBody>
      </p:sp>
      <p:sp>
        <p:nvSpPr>
          <p:cNvPr id="51244" name="Line 44"/>
          <p:cNvSpPr>
            <a:spLocks noChangeShapeType="1"/>
          </p:cNvSpPr>
          <p:nvPr/>
        </p:nvSpPr>
        <p:spPr bwMode="auto">
          <a:xfrm flipV="1">
            <a:off x="1676400" y="3818238"/>
            <a:ext cx="0" cy="457200"/>
          </a:xfrm>
          <a:prstGeom prst="line">
            <a:avLst/>
          </a:prstGeom>
          <a:noFill/>
          <a:ln w="9525">
            <a:solidFill>
              <a:schemeClr val="tx1"/>
            </a:solidFill>
            <a:round/>
            <a:headEnd/>
            <a:tailEnd/>
          </a:ln>
          <a:effectLst/>
        </p:spPr>
        <p:txBody>
          <a:bodyPr wrap="none" anchor="ctr"/>
          <a:lstStyle/>
          <a:p>
            <a:endParaRPr lang="en-US"/>
          </a:p>
        </p:txBody>
      </p:sp>
      <p:sp>
        <p:nvSpPr>
          <p:cNvPr id="51245" name="Text Box 45"/>
          <p:cNvSpPr txBox="1">
            <a:spLocks noChangeArrowheads="1"/>
          </p:cNvSpPr>
          <p:nvPr/>
        </p:nvSpPr>
        <p:spPr bwMode="auto">
          <a:xfrm>
            <a:off x="1752600" y="2522838"/>
            <a:ext cx="838200" cy="457200"/>
          </a:xfrm>
          <a:prstGeom prst="rect">
            <a:avLst/>
          </a:prstGeom>
          <a:noFill/>
          <a:ln w="9525" algn="ctr">
            <a:noFill/>
            <a:miter lim="800000"/>
            <a:headEnd/>
            <a:tailEnd/>
          </a:ln>
          <a:effectLst/>
        </p:spPr>
        <p:txBody>
          <a:bodyPr>
            <a:spAutoFit/>
          </a:bodyPr>
          <a:lstStyle/>
          <a:p>
            <a:pPr algn="ctr">
              <a:spcBef>
                <a:spcPct val="50000"/>
              </a:spcBef>
            </a:pPr>
            <a:r>
              <a:rPr lang="en-US" b="1" dirty="0">
                <a:solidFill>
                  <a:schemeClr val="tx1"/>
                </a:solidFill>
                <a:latin typeface="Arial Narrow" pitchFamily="34" charset="0"/>
              </a:rPr>
              <a:t>50</a:t>
            </a:r>
            <a:r>
              <a:rPr lang="en-US" b="1" dirty="0">
                <a:solidFill>
                  <a:schemeClr val="tx1"/>
                </a:solidFill>
                <a:latin typeface="Symbol" pitchFamily="18" charset="2"/>
              </a:rPr>
              <a:t>W</a:t>
            </a:r>
          </a:p>
        </p:txBody>
      </p:sp>
      <p:sp>
        <p:nvSpPr>
          <p:cNvPr id="51246" name="Text Box 46"/>
          <p:cNvSpPr txBox="1">
            <a:spLocks noChangeArrowheads="1"/>
          </p:cNvSpPr>
          <p:nvPr/>
        </p:nvSpPr>
        <p:spPr bwMode="auto">
          <a:xfrm>
            <a:off x="7467600" y="3437238"/>
            <a:ext cx="838200" cy="457200"/>
          </a:xfrm>
          <a:prstGeom prst="rect">
            <a:avLst/>
          </a:prstGeom>
          <a:noFill/>
          <a:ln w="9525" algn="ctr">
            <a:noFill/>
            <a:miter lim="800000"/>
            <a:headEnd/>
            <a:tailEnd/>
          </a:ln>
          <a:effectLst/>
        </p:spPr>
        <p:txBody>
          <a:bodyPr>
            <a:spAutoFit/>
          </a:bodyPr>
          <a:lstStyle/>
          <a:p>
            <a:pPr algn="ctr">
              <a:spcBef>
                <a:spcPct val="50000"/>
              </a:spcBef>
            </a:pPr>
            <a:r>
              <a:rPr lang="en-US" b="1" dirty="0">
                <a:solidFill>
                  <a:schemeClr val="tx1"/>
                </a:solidFill>
                <a:latin typeface="Arial Narrow" pitchFamily="34" charset="0"/>
              </a:rPr>
              <a:t>50</a:t>
            </a:r>
            <a:r>
              <a:rPr lang="en-US" b="1" dirty="0">
                <a:solidFill>
                  <a:schemeClr val="tx1"/>
                </a:solidFill>
                <a:latin typeface="Symbol" pitchFamily="18" charset="2"/>
              </a:rPr>
              <a:t>W</a:t>
            </a:r>
          </a:p>
        </p:txBody>
      </p:sp>
      <p:sp>
        <p:nvSpPr>
          <p:cNvPr id="51247" name="Rectangle 47"/>
          <p:cNvSpPr>
            <a:spLocks noChangeArrowheads="1"/>
          </p:cNvSpPr>
          <p:nvPr/>
        </p:nvSpPr>
        <p:spPr bwMode="auto">
          <a:xfrm>
            <a:off x="1219200" y="2522838"/>
            <a:ext cx="1524000" cy="2057400"/>
          </a:xfrm>
          <a:prstGeom prst="rect">
            <a:avLst/>
          </a:prstGeom>
          <a:noFill/>
          <a:ln w="9525" algn="ctr">
            <a:solidFill>
              <a:schemeClr val="bg2"/>
            </a:solidFill>
            <a:prstDash val="dash"/>
            <a:miter lim="800000"/>
            <a:headEnd/>
            <a:tailEnd/>
          </a:ln>
          <a:effectLst/>
        </p:spPr>
        <p:txBody>
          <a:bodyPr wrap="none" anchor="ctr">
            <a:spAutoFit/>
          </a:bodyPr>
          <a:lstStyle/>
          <a:p>
            <a:endParaRPr lang="en-US"/>
          </a:p>
        </p:txBody>
      </p:sp>
      <p:sp>
        <p:nvSpPr>
          <p:cNvPr id="51248" name="Rectangle 48"/>
          <p:cNvSpPr>
            <a:spLocks noChangeArrowheads="1"/>
          </p:cNvSpPr>
          <p:nvPr/>
        </p:nvSpPr>
        <p:spPr bwMode="auto">
          <a:xfrm>
            <a:off x="6858000" y="2522838"/>
            <a:ext cx="1524000" cy="2057400"/>
          </a:xfrm>
          <a:prstGeom prst="rect">
            <a:avLst/>
          </a:prstGeom>
          <a:noFill/>
          <a:ln w="9525" algn="ctr">
            <a:solidFill>
              <a:schemeClr val="bg2"/>
            </a:solidFill>
            <a:prstDash val="dash"/>
            <a:miter lim="800000"/>
            <a:headEnd/>
            <a:tailEnd/>
          </a:ln>
          <a:effectLst/>
        </p:spPr>
        <p:txBody>
          <a:bodyPr wrap="none" anchor="ctr">
            <a:spAutoFit/>
          </a:bodyPr>
          <a:lstStyle/>
          <a:p>
            <a:endParaRPr lang="en-US"/>
          </a:p>
        </p:txBody>
      </p:sp>
      <p:sp>
        <p:nvSpPr>
          <p:cNvPr id="51249" name="Text Box 49"/>
          <p:cNvSpPr txBox="1">
            <a:spLocks noChangeArrowheads="1"/>
          </p:cNvSpPr>
          <p:nvPr/>
        </p:nvSpPr>
        <p:spPr bwMode="auto">
          <a:xfrm>
            <a:off x="1371600" y="2065638"/>
            <a:ext cx="1295400" cy="396875"/>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Source</a:t>
            </a:r>
            <a:endParaRPr lang="en-US" sz="2000" b="1" dirty="0">
              <a:solidFill>
                <a:schemeClr val="tx1"/>
              </a:solidFill>
              <a:latin typeface="Symbol" pitchFamily="18" charset="2"/>
            </a:endParaRPr>
          </a:p>
        </p:txBody>
      </p:sp>
      <p:sp>
        <p:nvSpPr>
          <p:cNvPr id="51250" name="Text Box 50"/>
          <p:cNvSpPr txBox="1">
            <a:spLocks noChangeArrowheads="1"/>
          </p:cNvSpPr>
          <p:nvPr/>
        </p:nvSpPr>
        <p:spPr bwMode="auto">
          <a:xfrm>
            <a:off x="7010400" y="2065638"/>
            <a:ext cx="1295400" cy="396875"/>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Load</a:t>
            </a:r>
            <a:endParaRPr lang="en-US" sz="2000" b="1" dirty="0">
              <a:solidFill>
                <a:schemeClr val="tx1"/>
              </a:solidFill>
              <a:latin typeface="Symbol" pitchFamily="18" charset="2"/>
            </a:endParaRPr>
          </a:p>
        </p:txBody>
      </p:sp>
      <p:sp>
        <p:nvSpPr>
          <p:cNvPr id="51251" name="Text Box 51"/>
          <p:cNvSpPr txBox="1">
            <a:spLocks noChangeArrowheads="1"/>
          </p:cNvSpPr>
          <p:nvPr/>
        </p:nvSpPr>
        <p:spPr bwMode="auto">
          <a:xfrm>
            <a:off x="1295400" y="5266038"/>
            <a:ext cx="6934200" cy="1160463"/>
          </a:xfrm>
          <a:prstGeom prst="rect">
            <a:avLst/>
          </a:prstGeom>
          <a:noFill/>
          <a:ln w="9525" algn="ctr">
            <a:noFill/>
            <a:miter lim="800000"/>
            <a:headEnd/>
            <a:tailEnd/>
          </a:ln>
          <a:effectLst/>
        </p:spPr>
        <p:txBody>
          <a:bodyPr>
            <a:spAutoFit/>
          </a:bodyPr>
          <a:lstStyle/>
          <a:p>
            <a:pPr algn="ctr">
              <a:spcBef>
                <a:spcPct val="50000"/>
              </a:spcBef>
            </a:pPr>
            <a:r>
              <a:rPr lang="en-US" sz="2800" b="1" dirty="0">
                <a:solidFill>
                  <a:schemeClr val="tx1"/>
                </a:solidFill>
                <a:latin typeface="Arial Narrow" pitchFamily="34" charset="0"/>
              </a:rPr>
              <a:t>Insertion Loss (dB) = 10 * log</a:t>
            </a:r>
            <a:r>
              <a:rPr lang="en-US" sz="2800" b="1" baseline="-25000" dirty="0">
                <a:solidFill>
                  <a:schemeClr val="tx1"/>
                </a:solidFill>
                <a:latin typeface="Arial Narrow" pitchFamily="34" charset="0"/>
              </a:rPr>
              <a:t>10</a:t>
            </a:r>
            <a:r>
              <a:rPr lang="en-US" sz="2800" b="1" dirty="0">
                <a:solidFill>
                  <a:schemeClr val="tx1"/>
                </a:solidFill>
                <a:latin typeface="Arial Narrow" pitchFamily="34" charset="0"/>
              </a:rPr>
              <a:t> ( </a:t>
            </a:r>
            <a:r>
              <a:rPr lang="en-US" sz="2800" b="1" dirty="0">
                <a:solidFill>
                  <a:srgbClr val="339966"/>
                </a:solidFill>
                <a:latin typeface="Arial Narrow" pitchFamily="34" charset="0"/>
              </a:rPr>
              <a:t>P</a:t>
            </a:r>
            <a:r>
              <a:rPr lang="en-US" sz="2800" b="1" baseline="-25000" dirty="0">
                <a:solidFill>
                  <a:srgbClr val="339966"/>
                </a:solidFill>
                <a:latin typeface="Arial Narrow" pitchFamily="34" charset="0"/>
              </a:rPr>
              <a:t>out</a:t>
            </a:r>
            <a:r>
              <a:rPr lang="en-US" sz="2800" b="1" dirty="0">
                <a:latin typeface="Arial Narrow" pitchFamily="34" charset="0"/>
              </a:rPr>
              <a:t> </a:t>
            </a:r>
            <a:r>
              <a:rPr lang="en-US" sz="2800" b="1" dirty="0">
                <a:solidFill>
                  <a:schemeClr val="tx1"/>
                </a:solidFill>
                <a:latin typeface="Arial Narrow" pitchFamily="34" charset="0"/>
              </a:rPr>
              <a:t>/</a:t>
            </a:r>
            <a:r>
              <a:rPr lang="en-US" sz="2800" b="1" dirty="0">
                <a:latin typeface="Arial Narrow" pitchFamily="34" charset="0"/>
              </a:rPr>
              <a:t> </a:t>
            </a:r>
            <a:r>
              <a:rPr lang="en-US" sz="2800" b="1" dirty="0">
                <a:solidFill>
                  <a:srgbClr val="0000FF"/>
                </a:solidFill>
                <a:latin typeface="Arial Narrow" pitchFamily="34" charset="0"/>
              </a:rPr>
              <a:t>P</a:t>
            </a:r>
            <a:r>
              <a:rPr lang="en-US" sz="2800" b="1" baseline="-25000" dirty="0">
                <a:solidFill>
                  <a:srgbClr val="0000FF"/>
                </a:solidFill>
                <a:latin typeface="Arial Narrow" pitchFamily="34" charset="0"/>
              </a:rPr>
              <a:t>in</a:t>
            </a:r>
            <a:r>
              <a:rPr lang="en-US" sz="2800" b="1" dirty="0">
                <a:latin typeface="Arial Narrow" pitchFamily="34" charset="0"/>
              </a:rPr>
              <a:t> </a:t>
            </a:r>
            <a:r>
              <a:rPr lang="en-US" sz="2800" b="1" dirty="0">
                <a:solidFill>
                  <a:schemeClr val="tx1"/>
                </a:solidFill>
                <a:latin typeface="Arial Narrow" pitchFamily="34" charset="0"/>
              </a:rPr>
              <a:t>)</a:t>
            </a:r>
          </a:p>
          <a:p>
            <a:pPr algn="ctr">
              <a:spcBef>
                <a:spcPct val="50000"/>
              </a:spcBef>
            </a:pPr>
            <a:endParaRPr lang="en-US" sz="2800" b="1" dirty="0">
              <a:latin typeface="Arial Narrow" pitchFamily="34" charset="0"/>
            </a:endParaRP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Line 2"/>
          <p:cNvSpPr>
            <a:spLocks noChangeShapeType="1"/>
          </p:cNvSpPr>
          <p:nvPr/>
        </p:nvSpPr>
        <p:spPr bwMode="auto">
          <a:xfrm>
            <a:off x="2743200" y="1828800"/>
            <a:ext cx="1828800" cy="0"/>
          </a:xfrm>
          <a:prstGeom prst="line">
            <a:avLst/>
          </a:prstGeom>
          <a:noFill/>
          <a:ln w="9525">
            <a:solidFill>
              <a:schemeClr val="tx1"/>
            </a:solidFill>
            <a:round/>
            <a:headEnd type="none" w="sm" len="sm"/>
            <a:tailEnd type="none" w="lg" len="lg"/>
          </a:ln>
          <a:effectLst/>
        </p:spPr>
        <p:txBody>
          <a:bodyPr wrap="none" anchor="ctr"/>
          <a:lstStyle/>
          <a:p>
            <a:endParaRPr lang="en-US"/>
          </a:p>
        </p:txBody>
      </p:sp>
      <p:sp>
        <p:nvSpPr>
          <p:cNvPr id="53251" name="Rectangle 3"/>
          <p:cNvSpPr>
            <a:spLocks noGrp="1" noChangeArrowheads="1"/>
          </p:cNvSpPr>
          <p:nvPr>
            <p:ph type="title"/>
          </p:nvPr>
        </p:nvSpPr>
        <p:spPr>
          <a:xfrm>
            <a:off x="0" y="0"/>
            <a:ext cx="7772400" cy="1143000"/>
          </a:xfrm>
        </p:spPr>
        <p:txBody>
          <a:bodyPr/>
          <a:lstStyle/>
          <a:p>
            <a:r>
              <a:rPr lang="en-US" b="1" dirty="0"/>
              <a:t>Why Does Insertion Loss Occur? </a:t>
            </a:r>
          </a:p>
        </p:txBody>
      </p:sp>
      <p:graphicFrame>
        <p:nvGraphicFramePr>
          <p:cNvPr id="53252" name="Object 4"/>
          <p:cNvGraphicFramePr>
            <a:graphicFrameLocks noChangeAspect="1"/>
          </p:cNvGraphicFramePr>
          <p:nvPr>
            <p:ph sz="quarter" idx="1"/>
          </p:nvPr>
        </p:nvGraphicFramePr>
        <p:xfrm>
          <a:off x="852488" y="4648200"/>
          <a:ext cx="3273425" cy="942975"/>
        </p:xfrm>
        <a:graphic>
          <a:graphicData uri="http://schemas.openxmlformats.org/presentationml/2006/ole">
            <p:oleObj spid="_x0000_s1029122" name="Equation" r:id="rId3" imgW="1498320" imgH="431640" progId="Equation.3">
              <p:embed/>
            </p:oleObj>
          </a:graphicData>
        </a:graphic>
      </p:graphicFrame>
      <p:graphicFrame>
        <p:nvGraphicFramePr>
          <p:cNvPr id="53282" name="Object 34"/>
          <p:cNvGraphicFramePr>
            <a:graphicFrameLocks noChangeAspect="1"/>
          </p:cNvGraphicFramePr>
          <p:nvPr>
            <p:ph sz="quarter" idx="2"/>
          </p:nvPr>
        </p:nvGraphicFramePr>
        <p:xfrm>
          <a:off x="812800" y="4800600"/>
          <a:ext cx="1600200" cy="615950"/>
        </p:xfrm>
        <a:graphic>
          <a:graphicData uri="http://schemas.openxmlformats.org/presentationml/2006/ole">
            <p:oleObj spid="_x0000_s1029123" name="Equation" r:id="rId4" imgW="660240" imgH="253800" progId="Equation.3">
              <p:embed/>
            </p:oleObj>
          </a:graphicData>
        </a:graphic>
      </p:graphicFrame>
      <p:sp>
        <p:nvSpPr>
          <p:cNvPr id="53253" name="Rectangle 5"/>
          <p:cNvSpPr>
            <a:spLocks noGrp="1" noChangeArrowheads="1"/>
          </p:cNvSpPr>
          <p:nvPr>
            <p:ph type="body" sz="half" idx="3"/>
          </p:nvPr>
        </p:nvSpPr>
        <p:spPr>
          <a:xfrm>
            <a:off x="4953000" y="1219200"/>
            <a:ext cx="4038600" cy="4419600"/>
          </a:xfrm>
        </p:spPr>
        <p:txBody>
          <a:bodyPr>
            <a:normAutofit lnSpcReduction="10000"/>
          </a:bodyPr>
          <a:lstStyle/>
          <a:p>
            <a:pPr>
              <a:lnSpc>
                <a:spcPct val="90000"/>
              </a:lnSpc>
            </a:pPr>
            <a:r>
              <a:rPr lang="en-US" sz="2400"/>
              <a:t>Ideal Switch</a:t>
            </a:r>
          </a:p>
          <a:p>
            <a:pPr>
              <a:lnSpc>
                <a:spcPct val="90000"/>
              </a:lnSpc>
            </a:pPr>
            <a:r>
              <a:rPr lang="en-US" sz="2400"/>
              <a:t>But in reality, switch looks more like this</a:t>
            </a:r>
          </a:p>
          <a:p>
            <a:pPr lvl="1">
              <a:lnSpc>
                <a:spcPct val="90000"/>
              </a:lnSpc>
            </a:pPr>
            <a:r>
              <a:rPr lang="en-US" sz="2000"/>
              <a:t>C = Net Capacitance of Circuit</a:t>
            </a:r>
          </a:p>
          <a:p>
            <a:pPr lvl="1">
              <a:lnSpc>
                <a:spcPct val="90000"/>
              </a:lnSpc>
            </a:pPr>
            <a:r>
              <a:rPr lang="en-US" sz="2000"/>
              <a:t>R = Path Resistance of Switch</a:t>
            </a:r>
          </a:p>
          <a:p>
            <a:pPr>
              <a:lnSpc>
                <a:spcPct val="90000"/>
              </a:lnSpc>
            </a:pPr>
            <a:r>
              <a:rPr lang="en-US" sz="2400"/>
              <a:t>Insertion loss measures attenuation and power loss induced by switch</a:t>
            </a:r>
          </a:p>
          <a:p>
            <a:pPr>
              <a:lnSpc>
                <a:spcPct val="90000"/>
              </a:lnSpc>
            </a:pPr>
            <a:r>
              <a:rPr lang="en-US" sz="2400"/>
              <a:t>For ideal DC systems, </a:t>
            </a:r>
            <a:r>
              <a:rPr lang="el-GR" sz="2400"/>
              <a:t>ω</a:t>
            </a:r>
            <a:r>
              <a:rPr lang="en-US" sz="2400"/>
              <a:t>=0, therefore V</a:t>
            </a:r>
            <a:r>
              <a:rPr lang="en-US" sz="2400" baseline="-25000"/>
              <a:t>out</a:t>
            </a:r>
            <a:r>
              <a:rPr lang="en-US" sz="2400"/>
              <a:t> = V</a:t>
            </a:r>
            <a:r>
              <a:rPr lang="en-US" sz="2400" baseline="-25000"/>
              <a:t>in</a:t>
            </a:r>
          </a:p>
          <a:p>
            <a:pPr>
              <a:lnSpc>
                <a:spcPct val="90000"/>
              </a:lnSpc>
            </a:pPr>
            <a:r>
              <a:rPr lang="en-US" sz="2400"/>
              <a:t>Loss is higher at higher frequencies </a:t>
            </a:r>
          </a:p>
          <a:p>
            <a:pPr>
              <a:lnSpc>
                <a:spcPct val="90000"/>
              </a:lnSpc>
              <a:buFontTx/>
              <a:buNone/>
            </a:pPr>
            <a:endParaRPr lang="en-US" sz="2400"/>
          </a:p>
        </p:txBody>
      </p:sp>
      <p:sp>
        <p:nvSpPr>
          <p:cNvPr id="53254" name="Line 6"/>
          <p:cNvSpPr>
            <a:spLocks noChangeShapeType="1"/>
          </p:cNvSpPr>
          <p:nvPr/>
        </p:nvSpPr>
        <p:spPr bwMode="auto">
          <a:xfrm>
            <a:off x="152400" y="1828800"/>
            <a:ext cx="990600"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2" name="Group 7"/>
          <p:cNvGrpSpPr>
            <a:grpSpLocks/>
          </p:cNvGrpSpPr>
          <p:nvPr/>
        </p:nvGrpSpPr>
        <p:grpSpPr bwMode="auto">
          <a:xfrm>
            <a:off x="1143000" y="1371600"/>
            <a:ext cx="1600200" cy="457200"/>
            <a:chOff x="1344" y="1632"/>
            <a:chExt cx="768" cy="144"/>
          </a:xfrm>
        </p:grpSpPr>
        <p:grpSp>
          <p:nvGrpSpPr>
            <p:cNvPr id="3" name="Group 8"/>
            <p:cNvGrpSpPr>
              <a:grpSpLocks/>
            </p:cNvGrpSpPr>
            <p:nvPr/>
          </p:nvGrpSpPr>
          <p:grpSpPr bwMode="auto">
            <a:xfrm>
              <a:off x="1344" y="1632"/>
              <a:ext cx="192" cy="144"/>
              <a:chOff x="1584" y="1776"/>
              <a:chExt cx="192" cy="144"/>
            </a:xfrm>
          </p:grpSpPr>
          <p:sp>
            <p:nvSpPr>
              <p:cNvPr id="53257" name="Line 9"/>
              <p:cNvSpPr>
                <a:spLocks noChangeShapeType="1"/>
              </p:cNvSpPr>
              <p:nvPr/>
            </p:nvSpPr>
            <p:spPr bwMode="auto">
              <a:xfrm flipV="1">
                <a:off x="1584" y="1776"/>
                <a:ext cx="96" cy="144"/>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53258" name="Line 10"/>
              <p:cNvSpPr>
                <a:spLocks noChangeShapeType="1"/>
              </p:cNvSpPr>
              <p:nvPr/>
            </p:nvSpPr>
            <p:spPr bwMode="auto">
              <a:xfrm flipH="1" flipV="1">
                <a:off x="1680" y="1776"/>
                <a:ext cx="96" cy="144"/>
              </a:xfrm>
              <a:prstGeom prst="line">
                <a:avLst/>
              </a:prstGeom>
              <a:noFill/>
              <a:ln w="9525">
                <a:solidFill>
                  <a:schemeClr val="tx1"/>
                </a:solidFill>
                <a:round/>
                <a:headEnd type="none" w="sm" len="sm"/>
                <a:tailEnd type="none" w="sm" len="sm"/>
              </a:ln>
              <a:effectLst/>
            </p:spPr>
            <p:txBody>
              <a:bodyPr wrap="none" anchor="ctr"/>
              <a:lstStyle/>
              <a:p>
                <a:endParaRPr lang="en-US"/>
              </a:p>
            </p:txBody>
          </p:sp>
        </p:grpSp>
        <p:grpSp>
          <p:nvGrpSpPr>
            <p:cNvPr id="4" name="Group 11"/>
            <p:cNvGrpSpPr>
              <a:grpSpLocks/>
            </p:cNvGrpSpPr>
            <p:nvPr/>
          </p:nvGrpSpPr>
          <p:grpSpPr bwMode="auto">
            <a:xfrm>
              <a:off x="1536" y="1632"/>
              <a:ext cx="192" cy="144"/>
              <a:chOff x="1584" y="1776"/>
              <a:chExt cx="192" cy="144"/>
            </a:xfrm>
          </p:grpSpPr>
          <p:sp>
            <p:nvSpPr>
              <p:cNvPr id="53260" name="Line 12"/>
              <p:cNvSpPr>
                <a:spLocks noChangeShapeType="1"/>
              </p:cNvSpPr>
              <p:nvPr/>
            </p:nvSpPr>
            <p:spPr bwMode="auto">
              <a:xfrm flipV="1">
                <a:off x="1584" y="1776"/>
                <a:ext cx="96" cy="144"/>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53261" name="Line 13"/>
              <p:cNvSpPr>
                <a:spLocks noChangeShapeType="1"/>
              </p:cNvSpPr>
              <p:nvPr/>
            </p:nvSpPr>
            <p:spPr bwMode="auto">
              <a:xfrm flipH="1" flipV="1">
                <a:off x="1680" y="1776"/>
                <a:ext cx="96" cy="144"/>
              </a:xfrm>
              <a:prstGeom prst="line">
                <a:avLst/>
              </a:prstGeom>
              <a:noFill/>
              <a:ln w="9525">
                <a:solidFill>
                  <a:schemeClr val="tx1"/>
                </a:solidFill>
                <a:round/>
                <a:headEnd type="none" w="sm" len="sm"/>
                <a:tailEnd type="none" w="sm" len="sm"/>
              </a:ln>
              <a:effectLst/>
            </p:spPr>
            <p:txBody>
              <a:bodyPr wrap="none" anchor="ctr"/>
              <a:lstStyle/>
              <a:p>
                <a:endParaRPr lang="en-US"/>
              </a:p>
            </p:txBody>
          </p:sp>
        </p:grpSp>
        <p:grpSp>
          <p:nvGrpSpPr>
            <p:cNvPr id="5" name="Group 14"/>
            <p:cNvGrpSpPr>
              <a:grpSpLocks/>
            </p:cNvGrpSpPr>
            <p:nvPr/>
          </p:nvGrpSpPr>
          <p:grpSpPr bwMode="auto">
            <a:xfrm>
              <a:off x="1728" y="1632"/>
              <a:ext cx="192" cy="144"/>
              <a:chOff x="1584" y="1776"/>
              <a:chExt cx="192" cy="144"/>
            </a:xfrm>
          </p:grpSpPr>
          <p:sp>
            <p:nvSpPr>
              <p:cNvPr id="53263" name="Line 15"/>
              <p:cNvSpPr>
                <a:spLocks noChangeShapeType="1"/>
              </p:cNvSpPr>
              <p:nvPr/>
            </p:nvSpPr>
            <p:spPr bwMode="auto">
              <a:xfrm flipV="1">
                <a:off x="1584" y="1776"/>
                <a:ext cx="96" cy="144"/>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53264" name="Line 16"/>
              <p:cNvSpPr>
                <a:spLocks noChangeShapeType="1"/>
              </p:cNvSpPr>
              <p:nvPr/>
            </p:nvSpPr>
            <p:spPr bwMode="auto">
              <a:xfrm flipH="1" flipV="1">
                <a:off x="1680" y="1776"/>
                <a:ext cx="96" cy="144"/>
              </a:xfrm>
              <a:prstGeom prst="line">
                <a:avLst/>
              </a:prstGeom>
              <a:noFill/>
              <a:ln w="9525">
                <a:solidFill>
                  <a:schemeClr val="tx1"/>
                </a:solidFill>
                <a:round/>
                <a:headEnd type="none" w="sm" len="sm"/>
                <a:tailEnd type="none" w="sm" len="sm"/>
              </a:ln>
              <a:effectLst/>
            </p:spPr>
            <p:txBody>
              <a:bodyPr wrap="none" anchor="ctr"/>
              <a:lstStyle/>
              <a:p>
                <a:endParaRPr lang="en-US"/>
              </a:p>
            </p:txBody>
          </p:sp>
        </p:grpSp>
        <p:grpSp>
          <p:nvGrpSpPr>
            <p:cNvPr id="6" name="Group 17"/>
            <p:cNvGrpSpPr>
              <a:grpSpLocks/>
            </p:cNvGrpSpPr>
            <p:nvPr/>
          </p:nvGrpSpPr>
          <p:grpSpPr bwMode="auto">
            <a:xfrm>
              <a:off x="1920" y="1632"/>
              <a:ext cx="192" cy="144"/>
              <a:chOff x="1584" y="1776"/>
              <a:chExt cx="192" cy="144"/>
            </a:xfrm>
          </p:grpSpPr>
          <p:sp>
            <p:nvSpPr>
              <p:cNvPr id="53266" name="Line 18"/>
              <p:cNvSpPr>
                <a:spLocks noChangeShapeType="1"/>
              </p:cNvSpPr>
              <p:nvPr/>
            </p:nvSpPr>
            <p:spPr bwMode="auto">
              <a:xfrm flipV="1">
                <a:off x="1584" y="1776"/>
                <a:ext cx="96" cy="144"/>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53267" name="Line 19"/>
              <p:cNvSpPr>
                <a:spLocks noChangeShapeType="1"/>
              </p:cNvSpPr>
              <p:nvPr/>
            </p:nvSpPr>
            <p:spPr bwMode="auto">
              <a:xfrm flipH="1" flipV="1">
                <a:off x="1680" y="1776"/>
                <a:ext cx="96" cy="144"/>
              </a:xfrm>
              <a:prstGeom prst="line">
                <a:avLst/>
              </a:prstGeom>
              <a:noFill/>
              <a:ln w="9525">
                <a:solidFill>
                  <a:schemeClr val="tx1"/>
                </a:solidFill>
                <a:round/>
                <a:headEnd type="none" w="sm" len="sm"/>
                <a:tailEnd type="none" w="sm" len="sm"/>
              </a:ln>
              <a:effectLst/>
            </p:spPr>
            <p:txBody>
              <a:bodyPr wrap="none" anchor="ctr"/>
              <a:lstStyle/>
              <a:p>
                <a:endParaRPr lang="en-US"/>
              </a:p>
            </p:txBody>
          </p:sp>
        </p:grpSp>
      </p:grpSp>
      <p:grpSp>
        <p:nvGrpSpPr>
          <p:cNvPr id="7" name="Group 20"/>
          <p:cNvGrpSpPr>
            <a:grpSpLocks/>
          </p:cNvGrpSpPr>
          <p:nvPr/>
        </p:nvGrpSpPr>
        <p:grpSpPr bwMode="auto">
          <a:xfrm>
            <a:off x="1143000" y="1752600"/>
            <a:ext cx="1752600" cy="152400"/>
            <a:chOff x="720" y="1104"/>
            <a:chExt cx="1104" cy="96"/>
          </a:xfrm>
        </p:grpSpPr>
        <p:sp>
          <p:nvSpPr>
            <p:cNvPr id="53269" name="Oval 21"/>
            <p:cNvSpPr>
              <a:spLocks noChangeArrowheads="1"/>
            </p:cNvSpPr>
            <p:nvPr/>
          </p:nvSpPr>
          <p:spPr bwMode="auto">
            <a:xfrm>
              <a:off x="720" y="1104"/>
              <a:ext cx="96" cy="96"/>
            </a:xfrm>
            <a:prstGeom prst="ellipse">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53270" name="Oval 22"/>
            <p:cNvSpPr>
              <a:spLocks noChangeArrowheads="1"/>
            </p:cNvSpPr>
            <p:nvPr/>
          </p:nvSpPr>
          <p:spPr bwMode="auto">
            <a:xfrm>
              <a:off x="1728" y="1104"/>
              <a:ext cx="96" cy="96"/>
            </a:xfrm>
            <a:prstGeom prst="ellipse">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grpSp>
      <p:sp>
        <p:nvSpPr>
          <p:cNvPr id="53271" name="Line 23"/>
          <p:cNvSpPr>
            <a:spLocks noChangeShapeType="1"/>
          </p:cNvSpPr>
          <p:nvPr/>
        </p:nvSpPr>
        <p:spPr bwMode="auto">
          <a:xfrm flipV="1">
            <a:off x="1295400" y="1219200"/>
            <a:ext cx="1447800" cy="609600"/>
          </a:xfrm>
          <a:prstGeom prst="line">
            <a:avLst/>
          </a:prstGeom>
          <a:noFill/>
          <a:ln w="12700">
            <a:solidFill>
              <a:schemeClr val="tx1"/>
            </a:solidFill>
            <a:round/>
            <a:headEnd type="none" w="sm" len="sm"/>
            <a:tailEnd type="stealth" w="lg" len="lg"/>
          </a:ln>
          <a:effectLst/>
        </p:spPr>
        <p:txBody>
          <a:bodyPr wrap="none" anchor="ctr"/>
          <a:lstStyle/>
          <a:p>
            <a:endParaRPr lang="en-US"/>
          </a:p>
        </p:txBody>
      </p:sp>
      <p:grpSp>
        <p:nvGrpSpPr>
          <p:cNvPr id="8" name="Group 24"/>
          <p:cNvGrpSpPr>
            <a:grpSpLocks/>
          </p:cNvGrpSpPr>
          <p:nvPr/>
        </p:nvGrpSpPr>
        <p:grpSpPr bwMode="auto">
          <a:xfrm>
            <a:off x="3048000" y="1828800"/>
            <a:ext cx="609600" cy="2362200"/>
            <a:chOff x="2208" y="1152"/>
            <a:chExt cx="384" cy="1488"/>
          </a:xfrm>
        </p:grpSpPr>
        <p:sp>
          <p:nvSpPr>
            <p:cNvPr id="53273" name="Line 25"/>
            <p:cNvSpPr>
              <a:spLocks noChangeShapeType="1"/>
            </p:cNvSpPr>
            <p:nvPr/>
          </p:nvSpPr>
          <p:spPr bwMode="auto">
            <a:xfrm>
              <a:off x="2400" y="1152"/>
              <a:ext cx="0" cy="576"/>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9" name="Group 26"/>
            <p:cNvGrpSpPr>
              <a:grpSpLocks/>
            </p:cNvGrpSpPr>
            <p:nvPr/>
          </p:nvGrpSpPr>
          <p:grpSpPr bwMode="auto">
            <a:xfrm>
              <a:off x="2208" y="1728"/>
              <a:ext cx="384" cy="192"/>
              <a:chOff x="3024" y="2160"/>
              <a:chExt cx="384" cy="192"/>
            </a:xfrm>
          </p:grpSpPr>
          <p:sp>
            <p:nvSpPr>
              <p:cNvPr id="53275" name="Line 27"/>
              <p:cNvSpPr>
                <a:spLocks noChangeShapeType="1"/>
              </p:cNvSpPr>
              <p:nvPr/>
            </p:nvSpPr>
            <p:spPr bwMode="auto">
              <a:xfrm>
                <a:off x="3024" y="2160"/>
                <a:ext cx="384"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53276" name="Line 28"/>
              <p:cNvSpPr>
                <a:spLocks noChangeShapeType="1"/>
              </p:cNvSpPr>
              <p:nvPr/>
            </p:nvSpPr>
            <p:spPr bwMode="auto">
              <a:xfrm>
                <a:off x="3024" y="2352"/>
                <a:ext cx="384"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sp>
          <p:nvSpPr>
            <p:cNvPr id="53277" name="Line 29"/>
            <p:cNvSpPr>
              <a:spLocks noChangeShapeType="1"/>
            </p:cNvSpPr>
            <p:nvPr/>
          </p:nvSpPr>
          <p:spPr bwMode="auto">
            <a:xfrm>
              <a:off x="2400" y="1920"/>
              <a:ext cx="0" cy="720"/>
            </a:xfrm>
            <a:prstGeom prst="line">
              <a:avLst/>
            </a:prstGeom>
            <a:noFill/>
            <a:ln w="9525">
              <a:solidFill>
                <a:schemeClr val="tx1"/>
              </a:solidFill>
              <a:round/>
              <a:headEnd type="none" w="sm" len="sm"/>
              <a:tailEnd type="none" w="sm" len="sm"/>
            </a:ln>
            <a:effectLst/>
          </p:spPr>
          <p:txBody>
            <a:bodyPr wrap="none" anchor="ctr"/>
            <a:lstStyle/>
            <a:p>
              <a:endParaRPr lang="en-US"/>
            </a:p>
          </p:txBody>
        </p:sp>
      </p:grpSp>
      <p:grpSp>
        <p:nvGrpSpPr>
          <p:cNvPr id="10" name="Group 30"/>
          <p:cNvGrpSpPr>
            <a:grpSpLocks/>
          </p:cNvGrpSpPr>
          <p:nvPr/>
        </p:nvGrpSpPr>
        <p:grpSpPr bwMode="auto">
          <a:xfrm>
            <a:off x="3657600" y="1828800"/>
            <a:ext cx="665163" cy="2362200"/>
            <a:chOff x="2640" y="1152"/>
            <a:chExt cx="419" cy="1488"/>
          </a:xfrm>
        </p:grpSpPr>
        <p:sp>
          <p:nvSpPr>
            <p:cNvPr id="53279" name="Rectangle 31"/>
            <p:cNvSpPr>
              <a:spLocks noChangeArrowheads="1"/>
            </p:cNvSpPr>
            <p:nvPr/>
          </p:nvSpPr>
          <p:spPr bwMode="auto">
            <a:xfrm>
              <a:off x="2640" y="1680"/>
              <a:ext cx="419" cy="288"/>
            </a:xfrm>
            <a:prstGeom prst="rect">
              <a:avLst/>
            </a:prstGeom>
            <a:noFill/>
            <a:ln w="9525" algn="ctr">
              <a:noFill/>
              <a:miter lim="800000"/>
              <a:headEnd type="none" w="sm" len="sm"/>
              <a:tailEnd type="none" w="sm" len="sm"/>
            </a:ln>
            <a:effectLst/>
          </p:spPr>
          <p:txBody>
            <a:bodyPr wrap="none">
              <a:spAutoFit/>
            </a:bodyPr>
            <a:lstStyle/>
            <a:p>
              <a:r>
                <a:rPr lang="en-US" dirty="0" err="1">
                  <a:solidFill>
                    <a:schemeClr val="tx1"/>
                  </a:solidFill>
                </a:rPr>
                <a:t>V</a:t>
              </a:r>
              <a:r>
                <a:rPr lang="en-US" baseline="-25000" dirty="0" err="1">
                  <a:solidFill>
                    <a:schemeClr val="tx1"/>
                  </a:solidFill>
                </a:rPr>
                <a:t>out</a:t>
              </a:r>
              <a:endParaRPr lang="en-US" baseline="-25000" dirty="0">
                <a:solidFill>
                  <a:schemeClr val="tx1"/>
                </a:solidFill>
              </a:endParaRPr>
            </a:p>
          </p:txBody>
        </p:sp>
        <p:sp>
          <p:nvSpPr>
            <p:cNvPr id="53280" name="Line 32"/>
            <p:cNvSpPr>
              <a:spLocks noChangeShapeType="1"/>
            </p:cNvSpPr>
            <p:nvPr/>
          </p:nvSpPr>
          <p:spPr bwMode="auto">
            <a:xfrm>
              <a:off x="2784" y="2016"/>
              <a:ext cx="0" cy="624"/>
            </a:xfrm>
            <a:prstGeom prst="line">
              <a:avLst/>
            </a:prstGeom>
            <a:noFill/>
            <a:ln w="6350">
              <a:solidFill>
                <a:schemeClr val="tx1"/>
              </a:solidFill>
              <a:round/>
              <a:headEnd type="none" w="sm" len="sm"/>
              <a:tailEnd type="triangle" w="lg" len="med"/>
            </a:ln>
            <a:effectLst/>
          </p:spPr>
          <p:txBody>
            <a:bodyPr wrap="none" anchor="ctr"/>
            <a:lstStyle/>
            <a:p>
              <a:endParaRPr lang="en-US"/>
            </a:p>
          </p:txBody>
        </p:sp>
        <p:sp>
          <p:nvSpPr>
            <p:cNvPr id="53281" name="Line 33"/>
            <p:cNvSpPr>
              <a:spLocks noChangeShapeType="1"/>
            </p:cNvSpPr>
            <p:nvPr/>
          </p:nvSpPr>
          <p:spPr bwMode="auto">
            <a:xfrm flipV="1">
              <a:off x="2784" y="1152"/>
              <a:ext cx="0" cy="528"/>
            </a:xfrm>
            <a:prstGeom prst="line">
              <a:avLst/>
            </a:prstGeom>
            <a:noFill/>
            <a:ln w="6350">
              <a:solidFill>
                <a:schemeClr val="tx1"/>
              </a:solidFill>
              <a:round/>
              <a:headEnd type="none" w="sm" len="sm"/>
              <a:tailEnd type="triangle" w="lg" len="med"/>
            </a:ln>
            <a:effectLst/>
          </p:spPr>
          <p:txBody>
            <a:bodyPr wrap="none" anchor="ctr"/>
            <a:lstStyle/>
            <a:p>
              <a:endParaRPr lang="en-US"/>
            </a:p>
          </p:txBody>
        </p:sp>
      </p:grpSp>
      <p:grpSp>
        <p:nvGrpSpPr>
          <p:cNvPr id="11" name="Group 35"/>
          <p:cNvGrpSpPr>
            <a:grpSpLocks/>
          </p:cNvGrpSpPr>
          <p:nvPr/>
        </p:nvGrpSpPr>
        <p:grpSpPr bwMode="auto">
          <a:xfrm>
            <a:off x="0" y="4191000"/>
            <a:ext cx="4724400" cy="336550"/>
            <a:chOff x="192" y="2640"/>
            <a:chExt cx="2784" cy="212"/>
          </a:xfrm>
        </p:grpSpPr>
        <p:sp>
          <p:nvSpPr>
            <p:cNvPr id="53284" name="Line 36"/>
            <p:cNvSpPr>
              <a:spLocks noChangeShapeType="1"/>
            </p:cNvSpPr>
            <p:nvPr/>
          </p:nvSpPr>
          <p:spPr bwMode="auto">
            <a:xfrm>
              <a:off x="288" y="2640"/>
              <a:ext cx="2688" cy="0"/>
            </a:xfrm>
            <a:prstGeom prst="line">
              <a:avLst/>
            </a:prstGeom>
            <a:noFill/>
            <a:ln w="9525">
              <a:solidFill>
                <a:schemeClr val="tx1"/>
              </a:solidFill>
              <a:round/>
              <a:headEnd type="none" w="sm" len="sm"/>
              <a:tailEnd type="none" w="lg" len="lg"/>
            </a:ln>
            <a:effectLst/>
          </p:spPr>
          <p:txBody>
            <a:bodyPr wrap="none" anchor="ctr"/>
            <a:lstStyle/>
            <a:p>
              <a:endParaRPr lang="en-US"/>
            </a:p>
          </p:txBody>
        </p:sp>
        <p:sp>
          <p:nvSpPr>
            <p:cNvPr id="53285" name="Text Box 37"/>
            <p:cNvSpPr txBox="1">
              <a:spLocks noChangeArrowheads="1"/>
            </p:cNvSpPr>
            <p:nvPr/>
          </p:nvSpPr>
          <p:spPr bwMode="auto">
            <a:xfrm>
              <a:off x="192" y="2640"/>
              <a:ext cx="760" cy="212"/>
            </a:xfrm>
            <a:prstGeom prst="rect">
              <a:avLst/>
            </a:prstGeom>
            <a:noFill/>
            <a:ln w="9525" algn="ctr">
              <a:noFill/>
              <a:miter lim="800000"/>
              <a:headEnd type="none" w="sm" len="sm"/>
              <a:tailEnd type="none" w="sm" len="sm"/>
            </a:ln>
            <a:effectLst/>
          </p:spPr>
          <p:txBody>
            <a:bodyPr wrap="none">
              <a:spAutoFit/>
            </a:bodyPr>
            <a:lstStyle/>
            <a:p>
              <a:r>
                <a:rPr lang="en-US" sz="1600" i="1">
                  <a:solidFill>
                    <a:schemeClr val="tx2"/>
                  </a:solidFill>
                  <a:latin typeface="Arial Narrow" pitchFamily="34" charset="0"/>
                </a:rPr>
                <a:t>Module ground</a:t>
              </a:r>
            </a:p>
          </p:txBody>
        </p:sp>
      </p:grpSp>
      <p:sp>
        <p:nvSpPr>
          <p:cNvPr id="53286" name="Line 38"/>
          <p:cNvSpPr>
            <a:spLocks noChangeShapeType="1"/>
          </p:cNvSpPr>
          <p:nvPr/>
        </p:nvSpPr>
        <p:spPr bwMode="auto">
          <a:xfrm>
            <a:off x="1143000" y="1828800"/>
            <a:ext cx="1828800"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12" name="Group 39"/>
          <p:cNvGrpSpPr>
            <a:grpSpLocks/>
          </p:cNvGrpSpPr>
          <p:nvPr/>
        </p:nvGrpSpPr>
        <p:grpSpPr bwMode="auto">
          <a:xfrm>
            <a:off x="609600" y="1828800"/>
            <a:ext cx="563563" cy="2362200"/>
            <a:chOff x="2640" y="1152"/>
            <a:chExt cx="355" cy="1488"/>
          </a:xfrm>
        </p:grpSpPr>
        <p:sp>
          <p:nvSpPr>
            <p:cNvPr id="53288" name="Rectangle 40"/>
            <p:cNvSpPr>
              <a:spLocks noChangeArrowheads="1"/>
            </p:cNvSpPr>
            <p:nvPr/>
          </p:nvSpPr>
          <p:spPr bwMode="auto">
            <a:xfrm>
              <a:off x="2640" y="1680"/>
              <a:ext cx="355" cy="288"/>
            </a:xfrm>
            <a:prstGeom prst="rect">
              <a:avLst/>
            </a:prstGeom>
            <a:noFill/>
            <a:ln w="9525" algn="ctr">
              <a:noFill/>
              <a:miter lim="800000"/>
              <a:headEnd type="none" w="sm" len="sm"/>
              <a:tailEnd type="none" w="sm" len="sm"/>
            </a:ln>
            <a:effectLst/>
          </p:spPr>
          <p:txBody>
            <a:bodyPr wrap="none">
              <a:spAutoFit/>
            </a:bodyPr>
            <a:lstStyle/>
            <a:p>
              <a:r>
                <a:rPr lang="en-US" dirty="0">
                  <a:solidFill>
                    <a:schemeClr val="tx1"/>
                  </a:solidFill>
                </a:rPr>
                <a:t>V</a:t>
              </a:r>
              <a:r>
                <a:rPr lang="en-US" baseline="-25000" dirty="0">
                  <a:solidFill>
                    <a:schemeClr val="tx1"/>
                  </a:solidFill>
                </a:rPr>
                <a:t>in</a:t>
              </a:r>
            </a:p>
          </p:txBody>
        </p:sp>
        <p:sp>
          <p:nvSpPr>
            <p:cNvPr id="53289" name="Line 41"/>
            <p:cNvSpPr>
              <a:spLocks noChangeShapeType="1"/>
            </p:cNvSpPr>
            <p:nvPr/>
          </p:nvSpPr>
          <p:spPr bwMode="auto">
            <a:xfrm>
              <a:off x="2784" y="2016"/>
              <a:ext cx="0" cy="624"/>
            </a:xfrm>
            <a:prstGeom prst="line">
              <a:avLst/>
            </a:prstGeom>
            <a:noFill/>
            <a:ln w="6350">
              <a:solidFill>
                <a:schemeClr val="tx1"/>
              </a:solidFill>
              <a:round/>
              <a:headEnd type="none" w="sm" len="sm"/>
              <a:tailEnd type="triangle" w="lg" len="med"/>
            </a:ln>
            <a:effectLst/>
          </p:spPr>
          <p:txBody>
            <a:bodyPr wrap="none" anchor="ctr"/>
            <a:lstStyle/>
            <a:p>
              <a:endParaRPr lang="en-US"/>
            </a:p>
          </p:txBody>
        </p:sp>
        <p:sp>
          <p:nvSpPr>
            <p:cNvPr id="53290" name="Line 42"/>
            <p:cNvSpPr>
              <a:spLocks noChangeShapeType="1"/>
            </p:cNvSpPr>
            <p:nvPr/>
          </p:nvSpPr>
          <p:spPr bwMode="auto">
            <a:xfrm flipV="1">
              <a:off x="2784" y="1152"/>
              <a:ext cx="0" cy="528"/>
            </a:xfrm>
            <a:prstGeom prst="line">
              <a:avLst/>
            </a:prstGeom>
            <a:noFill/>
            <a:ln w="6350">
              <a:solidFill>
                <a:schemeClr val="tx1"/>
              </a:solidFill>
              <a:round/>
              <a:headEnd type="none" w="sm" len="sm"/>
              <a:tailEnd type="triangle" w="lg" len="med"/>
            </a:ln>
            <a:effectLst/>
          </p:spPr>
          <p:txBody>
            <a:bodyPr wrap="none" anchor="ctr"/>
            <a:lstStyle/>
            <a:p>
              <a:endParaRPr lang="en-US"/>
            </a:p>
          </p:txBody>
        </p:sp>
      </p:grpSp>
      <p:grpSp>
        <p:nvGrpSpPr>
          <p:cNvPr id="13" name="Group 43"/>
          <p:cNvGrpSpPr>
            <a:grpSpLocks/>
          </p:cNvGrpSpPr>
          <p:nvPr/>
        </p:nvGrpSpPr>
        <p:grpSpPr bwMode="auto">
          <a:xfrm>
            <a:off x="228600" y="1409700"/>
            <a:ext cx="469900" cy="838200"/>
            <a:chOff x="1152" y="1584"/>
            <a:chExt cx="1152" cy="1152"/>
          </a:xfrm>
        </p:grpSpPr>
        <p:sp>
          <p:nvSpPr>
            <p:cNvPr id="53292" name="Freeform 44"/>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53293" name="Freeform 45"/>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nvGrpSpPr>
          <p:cNvPr id="14" name="Group 46"/>
          <p:cNvGrpSpPr>
            <a:grpSpLocks/>
          </p:cNvGrpSpPr>
          <p:nvPr/>
        </p:nvGrpSpPr>
        <p:grpSpPr bwMode="auto">
          <a:xfrm>
            <a:off x="4071938" y="1404938"/>
            <a:ext cx="469900" cy="838200"/>
            <a:chOff x="1152" y="1584"/>
            <a:chExt cx="1152" cy="1152"/>
          </a:xfrm>
        </p:grpSpPr>
        <p:sp>
          <p:nvSpPr>
            <p:cNvPr id="53295" name="Freeform 47"/>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53296" name="Freeform 48"/>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sp>
        <p:nvSpPr>
          <p:cNvPr id="53297" name="Text Box 49"/>
          <p:cNvSpPr txBox="1">
            <a:spLocks noChangeArrowheads="1"/>
          </p:cNvSpPr>
          <p:nvPr/>
        </p:nvSpPr>
        <p:spPr bwMode="auto">
          <a:xfrm>
            <a:off x="1676400" y="2590800"/>
            <a:ext cx="184150" cy="457200"/>
          </a:xfrm>
          <a:prstGeom prst="rect">
            <a:avLst/>
          </a:prstGeom>
          <a:noFill/>
          <a:ln w="9525" algn="ctr">
            <a:noFill/>
            <a:miter lim="800000"/>
            <a:headEnd type="none" w="sm" len="sm"/>
            <a:tailEnd type="none" w="sm" len="sm"/>
          </a:ln>
          <a:effectLst/>
        </p:spPr>
        <p:txBody>
          <a:bodyPr wrap="none">
            <a:spAutoFit/>
          </a:bodyPr>
          <a:lstStyle/>
          <a:p>
            <a:endParaRPr lang="en-US"/>
          </a:p>
        </p:txBody>
      </p:sp>
      <p:sp>
        <p:nvSpPr>
          <p:cNvPr id="53298" name="Text Box 50"/>
          <p:cNvSpPr txBox="1">
            <a:spLocks noChangeArrowheads="1"/>
          </p:cNvSpPr>
          <p:nvPr/>
        </p:nvSpPr>
        <p:spPr bwMode="auto">
          <a:xfrm>
            <a:off x="1752600" y="990600"/>
            <a:ext cx="365125" cy="457200"/>
          </a:xfrm>
          <a:prstGeom prst="rect">
            <a:avLst/>
          </a:prstGeom>
          <a:noFill/>
          <a:ln w="9525" algn="ctr">
            <a:noFill/>
            <a:miter lim="800000"/>
            <a:headEnd type="none" w="sm" len="sm"/>
            <a:tailEnd type="none" w="sm" len="sm"/>
          </a:ln>
          <a:effectLst/>
        </p:spPr>
        <p:txBody>
          <a:bodyPr wrap="none">
            <a:spAutoFit/>
          </a:bodyPr>
          <a:lstStyle/>
          <a:p>
            <a:r>
              <a:rPr lang="en-US" dirty="0">
                <a:solidFill>
                  <a:schemeClr val="tx1"/>
                </a:solidFill>
                <a:latin typeface="Arial Narrow" pitchFamily="34" charset="0"/>
              </a:rPr>
              <a:t>R</a:t>
            </a:r>
          </a:p>
        </p:txBody>
      </p:sp>
      <p:sp>
        <p:nvSpPr>
          <p:cNvPr id="53299" name="Text Box 51"/>
          <p:cNvSpPr txBox="1">
            <a:spLocks noChangeArrowheads="1"/>
          </p:cNvSpPr>
          <p:nvPr/>
        </p:nvSpPr>
        <p:spPr bwMode="auto">
          <a:xfrm>
            <a:off x="2667000" y="2667000"/>
            <a:ext cx="365125" cy="457200"/>
          </a:xfrm>
          <a:prstGeom prst="rect">
            <a:avLst/>
          </a:prstGeom>
          <a:noFill/>
          <a:ln w="9525" algn="ctr">
            <a:noFill/>
            <a:miter lim="800000"/>
            <a:headEnd type="none" w="sm" len="sm"/>
            <a:tailEnd type="none" w="sm" len="sm"/>
          </a:ln>
          <a:effectLst/>
        </p:spPr>
        <p:txBody>
          <a:bodyPr wrap="none">
            <a:spAutoFit/>
          </a:bodyPr>
          <a:lstStyle/>
          <a:p>
            <a:r>
              <a:rPr lang="en-US" dirty="0">
                <a:solidFill>
                  <a:schemeClr val="tx1"/>
                </a:solidFill>
                <a:latin typeface="Arial Narrow" pitchFamily="34" charset="0"/>
              </a:rPr>
              <a:t>C</a:t>
            </a:r>
          </a:p>
        </p:txBody>
      </p:sp>
      <p:grpSp>
        <p:nvGrpSpPr>
          <p:cNvPr id="15" name="Group 52"/>
          <p:cNvGrpSpPr>
            <a:grpSpLocks/>
          </p:cNvGrpSpPr>
          <p:nvPr/>
        </p:nvGrpSpPr>
        <p:grpSpPr bwMode="auto">
          <a:xfrm>
            <a:off x="4064000" y="1638300"/>
            <a:ext cx="469900" cy="381000"/>
            <a:chOff x="1152" y="1584"/>
            <a:chExt cx="1152" cy="1152"/>
          </a:xfrm>
        </p:grpSpPr>
        <p:sp>
          <p:nvSpPr>
            <p:cNvPr id="53301" name="Freeform 53"/>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sp>
          <p:nvSpPr>
            <p:cNvPr id="53302" name="Freeform 54"/>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grpSp>
      <p:sp>
        <p:nvSpPr>
          <p:cNvPr id="53303" name="Line 55"/>
          <p:cNvSpPr>
            <a:spLocks noChangeShapeType="1"/>
          </p:cNvSpPr>
          <p:nvPr/>
        </p:nvSpPr>
        <p:spPr bwMode="auto">
          <a:xfrm flipV="1">
            <a:off x="1295400" y="1752600"/>
            <a:ext cx="1524000" cy="76200"/>
          </a:xfrm>
          <a:prstGeom prst="line">
            <a:avLst/>
          </a:prstGeom>
          <a:noFill/>
          <a:ln w="12700">
            <a:solidFill>
              <a:schemeClr val="tx1"/>
            </a:solidFill>
            <a:round/>
            <a:headEnd type="none" w="sm" len="sm"/>
            <a:tailEnd type="stealth" w="lg" len="lg"/>
          </a:ln>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2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2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327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533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0" presetClass="exit" presetSubtype="0" fill="hold" nodeType="clickEffect">
                                  <p:stCondLst>
                                    <p:cond delay="0"/>
                                  </p:stCondLst>
                                  <p:childTnLst>
                                    <p:animEffect transition="out" filter="wedge">
                                      <p:cBhvr>
                                        <p:cTn id="22" dur="2000"/>
                                        <p:tgtEl>
                                          <p:spTgt spid="7"/>
                                        </p:tgtEl>
                                      </p:cBhvr>
                                    </p:animEffect>
                                    <p:set>
                                      <p:cBhvr>
                                        <p:cTn id="23" dur="1" fill="hold">
                                          <p:stCondLst>
                                            <p:cond delay="1999"/>
                                          </p:stCondLst>
                                        </p:cTn>
                                        <p:tgtEl>
                                          <p:spTgt spid="7"/>
                                        </p:tgtEl>
                                        <p:attrNameLst>
                                          <p:attrName>style.visibility</p:attrName>
                                        </p:attrNameLst>
                                      </p:cBhvr>
                                      <p:to>
                                        <p:strVal val="hidden"/>
                                      </p:to>
                                    </p:set>
                                  </p:childTnLst>
                                </p:cTn>
                              </p:par>
                              <p:par>
                                <p:cTn id="24" presetID="20" presetClass="exit" presetSubtype="0" fill="hold" grpId="1" nodeType="withEffect">
                                  <p:stCondLst>
                                    <p:cond delay="0"/>
                                  </p:stCondLst>
                                  <p:childTnLst>
                                    <p:animEffect transition="out" filter="wedge">
                                      <p:cBhvr>
                                        <p:cTn id="25" dur="2000"/>
                                        <p:tgtEl>
                                          <p:spTgt spid="53303"/>
                                        </p:tgtEl>
                                      </p:cBhvr>
                                    </p:animEffect>
                                    <p:set>
                                      <p:cBhvr>
                                        <p:cTn id="26" dur="1" fill="hold">
                                          <p:stCondLst>
                                            <p:cond delay="1999"/>
                                          </p:stCondLst>
                                        </p:cTn>
                                        <p:tgtEl>
                                          <p:spTgt spid="53303"/>
                                        </p:tgtEl>
                                        <p:attrNameLst>
                                          <p:attrName>style.visibility</p:attrName>
                                        </p:attrNameLst>
                                      </p:cBhvr>
                                      <p:to>
                                        <p:strVal val="hidden"/>
                                      </p:to>
                                    </p:set>
                                  </p:childTnLst>
                                </p:cTn>
                              </p:par>
                            </p:childTnLst>
                          </p:cTn>
                        </p:par>
                        <p:par>
                          <p:cTn id="27" fill="hold">
                            <p:stCondLst>
                              <p:cond delay="2000"/>
                            </p:stCondLst>
                            <p:childTnLst>
                              <p:par>
                                <p:cTn id="28" presetID="1" presetClass="entr" presetSubtype="0" fill="hold" grpId="0" nodeType="afterEffect">
                                  <p:stCondLst>
                                    <p:cond delay="100"/>
                                  </p:stCondLst>
                                  <p:childTnLst>
                                    <p:set>
                                      <p:cBhvr>
                                        <p:cTn id="29" dur="1" fill="hold">
                                          <p:stCondLst>
                                            <p:cond delay="0"/>
                                          </p:stCondLst>
                                        </p:cTn>
                                        <p:tgtEl>
                                          <p:spTgt spid="5328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53253">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5328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12"/>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3"/>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4"/>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0"/>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5328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53286"/>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2"/>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53253">
                                            <p:txEl>
                                              <p:pRg st="1" end="1"/>
                                            </p:txEl>
                                          </p:spTgt>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3253">
                                            <p:txEl>
                                              <p:pRg st="2" end="2"/>
                                            </p:txEl>
                                          </p:spTgt>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53253">
                                            <p:txEl>
                                              <p:pRg st="3" end="3"/>
                                            </p:txEl>
                                          </p:spTgt>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298"/>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3299"/>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2"/>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3"/>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5"/>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1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53252"/>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53253">
                                            <p:txEl>
                                              <p:pRg st="4" end="4"/>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53253">
                                            <p:txEl>
                                              <p:pRg st="5" end="5"/>
                                            </p:txEl>
                                          </p:spTgt>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532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nimBg="1"/>
      <p:bldP spid="53254" grpId="0" animBg="1"/>
      <p:bldP spid="53271" grpId="0" animBg="1"/>
      <p:bldP spid="53271" grpId="1" animBg="1"/>
      <p:bldP spid="53286" grpId="0" animBg="1"/>
      <p:bldP spid="53286" grpId="1" animBg="1"/>
      <p:bldP spid="53298" grpId="0"/>
      <p:bldP spid="53299" grpId="0"/>
      <p:bldP spid="53303" grpId="0" animBg="1"/>
      <p:bldP spid="53303" grpId="1"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0" y="0"/>
            <a:ext cx="7772400" cy="1143000"/>
          </a:xfrm>
        </p:spPr>
        <p:txBody>
          <a:bodyPr/>
          <a:lstStyle/>
          <a:p>
            <a:r>
              <a:rPr lang="en-US" b="1" dirty="0"/>
              <a:t>Insertion Loss Plot </a:t>
            </a:r>
          </a:p>
        </p:txBody>
      </p:sp>
      <p:graphicFrame>
        <p:nvGraphicFramePr>
          <p:cNvPr id="54275" name="Object 3"/>
          <p:cNvGraphicFramePr>
            <a:graphicFrameLocks noChangeAspect="1"/>
          </p:cNvGraphicFramePr>
          <p:nvPr>
            <p:ph idx="1"/>
          </p:nvPr>
        </p:nvGraphicFramePr>
        <p:xfrm>
          <a:off x="768350" y="1689100"/>
          <a:ext cx="7327900" cy="4546600"/>
        </p:xfrm>
        <a:graphic>
          <a:graphicData uri="http://schemas.openxmlformats.org/presentationml/2006/ole">
            <p:oleObj spid="_x0000_s1030146" name="Chart" r:id="rId4" imgW="5496001" imgH="3409798" progId="Excel.Sheet.8">
              <p:embed/>
            </p:oleObj>
          </a:graphicData>
        </a:graphic>
      </p:graphicFrame>
      <p:sp>
        <p:nvSpPr>
          <p:cNvPr id="54276" name="Line 4"/>
          <p:cNvSpPr>
            <a:spLocks noChangeShapeType="1"/>
          </p:cNvSpPr>
          <p:nvPr/>
        </p:nvSpPr>
        <p:spPr bwMode="auto">
          <a:xfrm flipH="1">
            <a:off x="4406900" y="2668565"/>
            <a:ext cx="12700" cy="2984500"/>
          </a:xfrm>
          <a:prstGeom prst="line">
            <a:avLst/>
          </a:prstGeom>
          <a:noFill/>
          <a:ln w="12700">
            <a:solidFill>
              <a:schemeClr val="tx2"/>
            </a:solidFill>
            <a:prstDash val="dash"/>
            <a:round/>
            <a:headEnd type="none" w="sm" len="sm"/>
            <a:tailEnd type="none" w="sm" len="sm"/>
          </a:ln>
          <a:effectLst/>
        </p:spPr>
        <p:txBody>
          <a:bodyPr wrap="none" anchor="ctr"/>
          <a:lstStyle/>
          <a:p>
            <a:endParaRPr lang="en-US"/>
          </a:p>
        </p:txBody>
      </p:sp>
      <p:sp>
        <p:nvSpPr>
          <p:cNvPr id="54277" name="Line 5"/>
          <p:cNvSpPr>
            <a:spLocks noChangeShapeType="1"/>
          </p:cNvSpPr>
          <p:nvPr/>
        </p:nvSpPr>
        <p:spPr bwMode="auto">
          <a:xfrm flipH="1">
            <a:off x="1577975" y="2693965"/>
            <a:ext cx="2816225" cy="0"/>
          </a:xfrm>
          <a:prstGeom prst="line">
            <a:avLst/>
          </a:prstGeom>
          <a:noFill/>
          <a:ln w="12700">
            <a:solidFill>
              <a:schemeClr val="tx2"/>
            </a:solidFill>
            <a:prstDash val="dash"/>
            <a:round/>
            <a:headEnd type="none" w="sm" len="sm"/>
            <a:tailEnd type="none" w="sm" len="sm"/>
          </a:ln>
          <a:effectLst/>
        </p:spPr>
        <p:txBody>
          <a:bodyPr wrap="none" anchor="ctr"/>
          <a:lstStyle/>
          <a:p>
            <a:endParaRPr lang="en-US"/>
          </a:p>
        </p:txBody>
      </p:sp>
      <p:sp>
        <p:nvSpPr>
          <p:cNvPr id="54278" name="Oval 6"/>
          <p:cNvSpPr>
            <a:spLocks noChangeArrowheads="1"/>
          </p:cNvSpPr>
          <p:nvPr/>
        </p:nvSpPr>
        <p:spPr bwMode="auto">
          <a:xfrm>
            <a:off x="4381500" y="2643165"/>
            <a:ext cx="76200" cy="76200"/>
          </a:xfrm>
          <a:prstGeom prst="ellipse">
            <a:avLst/>
          </a:prstGeom>
          <a:solidFill>
            <a:schemeClr val="tx2"/>
          </a:solidFill>
          <a:ln w="9525" algn="ctr">
            <a:solidFill>
              <a:schemeClr val="tx2"/>
            </a:solidFill>
            <a:round/>
            <a:headEnd type="none" w="sm" len="sm"/>
            <a:tailEnd type="none" w="sm" len="sm"/>
          </a:ln>
          <a:effectLst/>
        </p:spPr>
        <p:txBody>
          <a:bodyPr wrap="none" anchor="ctr"/>
          <a:lstStyle/>
          <a:p>
            <a:endParaRPr lang="en-US"/>
          </a:p>
        </p:txBody>
      </p:sp>
      <p:sp>
        <p:nvSpPr>
          <p:cNvPr id="54279" name="Text Box 7"/>
          <p:cNvSpPr txBox="1">
            <a:spLocks noChangeArrowheads="1"/>
          </p:cNvSpPr>
          <p:nvPr/>
        </p:nvSpPr>
        <p:spPr bwMode="auto">
          <a:xfrm>
            <a:off x="4544852" y="2167935"/>
            <a:ext cx="1985962" cy="584775"/>
          </a:xfrm>
          <a:prstGeom prst="rect">
            <a:avLst/>
          </a:prstGeom>
          <a:noFill/>
          <a:ln w="9525" algn="ctr">
            <a:noFill/>
            <a:miter lim="800000"/>
            <a:headEnd type="none" w="sm" len="sm"/>
            <a:tailEnd type="none" w="sm" len="sm"/>
          </a:ln>
          <a:effectLst/>
        </p:spPr>
        <p:txBody>
          <a:bodyPr>
            <a:spAutoFit/>
          </a:bodyPr>
          <a:lstStyle/>
          <a:p>
            <a:r>
              <a:rPr lang="en-US" sz="1600" b="1" dirty="0">
                <a:solidFill>
                  <a:schemeClr val="tx2"/>
                </a:solidFill>
                <a:latin typeface="Arial Narrow" pitchFamily="34" charset="0"/>
              </a:rPr>
              <a:t>Bandwidth Spec is not at </a:t>
            </a:r>
            <a:r>
              <a:rPr lang="en-US" sz="1600" b="1" dirty="0" smtClean="0">
                <a:solidFill>
                  <a:schemeClr val="tx2"/>
                </a:solidFill>
                <a:latin typeface="Arial Narrow" pitchFamily="34" charset="0"/>
              </a:rPr>
              <a:t>-3 </a:t>
            </a:r>
            <a:r>
              <a:rPr lang="en-US" sz="1600" b="1" dirty="0">
                <a:solidFill>
                  <a:schemeClr val="tx2"/>
                </a:solidFill>
                <a:latin typeface="Arial Narrow" pitchFamily="34" charset="0"/>
              </a:rPr>
              <a:t>dB</a:t>
            </a:r>
          </a:p>
        </p:txBody>
      </p:sp>
      <p:sp>
        <p:nvSpPr>
          <p:cNvPr id="54280" name="Line 8"/>
          <p:cNvSpPr>
            <a:spLocks noChangeShapeType="1"/>
          </p:cNvSpPr>
          <p:nvPr/>
        </p:nvSpPr>
        <p:spPr bwMode="auto">
          <a:xfrm flipH="1" flipV="1">
            <a:off x="1527175" y="3214665"/>
            <a:ext cx="3857625" cy="12700"/>
          </a:xfrm>
          <a:prstGeom prst="line">
            <a:avLst/>
          </a:prstGeom>
          <a:noFill/>
          <a:ln w="12700">
            <a:solidFill>
              <a:schemeClr val="tx2"/>
            </a:solidFill>
            <a:prstDash val="dash"/>
            <a:round/>
            <a:headEnd type="none" w="sm" len="sm"/>
            <a:tailEnd type="none" w="sm" len="sm"/>
          </a:ln>
          <a:effectLst/>
        </p:spPr>
        <p:txBody>
          <a:bodyPr wrap="none" anchor="ctr"/>
          <a:lstStyle/>
          <a:p>
            <a:endParaRPr lang="en-US"/>
          </a:p>
        </p:txBody>
      </p:sp>
      <p:sp>
        <p:nvSpPr>
          <p:cNvPr id="54281" name="Line 9"/>
          <p:cNvSpPr>
            <a:spLocks noChangeShapeType="1"/>
          </p:cNvSpPr>
          <p:nvPr/>
        </p:nvSpPr>
        <p:spPr bwMode="auto">
          <a:xfrm flipH="1">
            <a:off x="5359400" y="3227365"/>
            <a:ext cx="12700" cy="2425700"/>
          </a:xfrm>
          <a:prstGeom prst="line">
            <a:avLst/>
          </a:prstGeom>
          <a:noFill/>
          <a:ln w="12700">
            <a:solidFill>
              <a:schemeClr val="tx2"/>
            </a:solidFill>
            <a:prstDash val="dash"/>
            <a:round/>
            <a:headEnd/>
            <a:tailEnd type="none" w="sm" len="sm"/>
          </a:ln>
          <a:effectLst/>
        </p:spPr>
        <p:txBody>
          <a:bodyPr wrap="none" anchor="ctr"/>
          <a:lstStyle/>
          <a:p>
            <a:endParaRPr lang="en-US"/>
          </a:p>
        </p:txBody>
      </p:sp>
      <p:sp>
        <p:nvSpPr>
          <p:cNvPr id="54282" name="Oval 10"/>
          <p:cNvSpPr>
            <a:spLocks noChangeArrowheads="1"/>
          </p:cNvSpPr>
          <p:nvPr/>
        </p:nvSpPr>
        <p:spPr bwMode="auto">
          <a:xfrm>
            <a:off x="5334000" y="3200840"/>
            <a:ext cx="76200" cy="76200"/>
          </a:xfrm>
          <a:prstGeom prst="ellipse">
            <a:avLst/>
          </a:prstGeom>
          <a:solidFill>
            <a:schemeClr val="tx2"/>
          </a:solidFill>
          <a:ln w="9525" algn="ctr">
            <a:solidFill>
              <a:schemeClr val="tx2"/>
            </a:solidFill>
            <a:round/>
            <a:headEnd type="none" w="sm" len="sm"/>
            <a:tailEnd type="none" w="sm" len="sm"/>
          </a:ln>
          <a:effectLst/>
        </p:spPr>
        <p:txBody>
          <a:bodyPr wrap="none" anchor="ctr"/>
          <a:lstStyle/>
          <a:p>
            <a:endParaRPr lang="en-US"/>
          </a:p>
        </p:txBody>
      </p:sp>
      <p:sp>
        <p:nvSpPr>
          <p:cNvPr id="54283" name="Text Box 11"/>
          <p:cNvSpPr txBox="1">
            <a:spLocks noChangeArrowheads="1"/>
          </p:cNvSpPr>
          <p:nvPr/>
        </p:nvSpPr>
        <p:spPr bwMode="auto">
          <a:xfrm>
            <a:off x="5663256" y="2828336"/>
            <a:ext cx="1985962" cy="584775"/>
          </a:xfrm>
          <a:prstGeom prst="rect">
            <a:avLst/>
          </a:prstGeom>
          <a:noFill/>
          <a:ln w="9525" algn="ctr">
            <a:noFill/>
            <a:miter lim="800000"/>
            <a:headEnd type="none" w="sm" len="sm"/>
            <a:tailEnd type="none" w="sm" len="sm"/>
          </a:ln>
          <a:effectLst/>
        </p:spPr>
        <p:txBody>
          <a:bodyPr>
            <a:spAutoFit/>
          </a:bodyPr>
          <a:lstStyle/>
          <a:p>
            <a:r>
              <a:rPr lang="en-US" sz="1600" b="1" dirty="0" smtClean="0">
                <a:solidFill>
                  <a:schemeClr val="tx2"/>
                </a:solidFill>
                <a:latin typeface="Arial Narrow" pitchFamily="34" charset="0"/>
              </a:rPr>
              <a:t>-3 </a:t>
            </a:r>
            <a:r>
              <a:rPr lang="en-US" sz="1600" b="1" dirty="0">
                <a:solidFill>
                  <a:schemeClr val="tx2"/>
                </a:solidFill>
                <a:latin typeface="Arial Narrow" pitchFamily="34" charset="0"/>
              </a:rPr>
              <a:t>dB point is close to 3.6 GHz!</a:t>
            </a:r>
          </a:p>
        </p:txBody>
      </p:sp>
      <p:sp>
        <p:nvSpPr>
          <p:cNvPr id="12" name="TextBox 11"/>
          <p:cNvSpPr txBox="1"/>
          <p:nvPr/>
        </p:nvSpPr>
        <p:spPr>
          <a:xfrm>
            <a:off x="449943" y="983849"/>
            <a:ext cx="8555160" cy="707886"/>
          </a:xfrm>
          <a:prstGeom prst="rect">
            <a:avLst/>
          </a:prstGeom>
          <a:noFill/>
        </p:spPr>
        <p:txBody>
          <a:bodyPr wrap="square" rtlCol="0">
            <a:spAutoFit/>
          </a:bodyPr>
          <a:lstStyle/>
          <a:p>
            <a:pPr marL="0" lvl="1">
              <a:lnSpc>
                <a:spcPct val="90000"/>
              </a:lnSpc>
              <a:spcBef>
                <a:spcPct val="20000"/>
              </a:spcBef>
              <a:buFont typeface="Arial" pitchFamily="34" charset="0"/>
              <a:buChar char="•"/>
              <a:tabLst>
                <a:tab pos="1539875" algn="l"/>
              </a:tabLst>
              <a:defRPr/>
            </a:pPr>
            <a:r>
              <a:rPr lang="en-US" sz="2000" b="0" kern="0" dirty="0" smtClean="0">
                <a:solidFill>
                  <a:schemeClr val="tx1"/>
                </a:solidFill>
                <a:latin typeface="+mn-lt"/>
              </a:rPr>
              <a:t>  Industry standard: Bandwidth is -3dB point, disregarding other factors.</a:t>
            </a:r>
          </a:p>
          <a:p>
            <a:pPr marL="0" lvl="1">
              <a:lnSpc>
                <a:spcPct val="90000"/>
              </a:lnSpc>
              <a:spcBef>
                <a:spcPct val="20000"/>
              </a:spcBef>
              <a:buFont typeface="Arial" pitchFamily="34" charset="0"/>
              <a:buChar char="•"/>
              <a:tabLst>
                <a:tab pos="1539875" algn="l"/>
              </a:tabLst>
              <a:defRPr/>
            </a:pPr>
            <a:r>
              <a:rPr lang="en-US" sz="2000" b="0" kern="0" dirty="0" smtClean="0">
                <a:solidFill>
                  <a:schemeClr val="tx1"/>
                </a:solidFill>
                <a:latin typeface="+mn-lt"/>
              </a:rPr>
              <a:t>  NI lists bandwidth as useful limit of module, including other factors.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2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2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2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27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2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2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2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6" grpId="0" animBg="1"/>
      <p:bldP spid="54277" grpId="0" animBg="1"/>
      <p:bldP spid="54278" grpId="0" animBg="1"/>
      <p:bldP spid="54279" grpId="0"/>
      <p:bldP spid="54280" grpId="0" animBg="1"/>
      <p:bldP spid="54281" grpId="0" animBg="1"/>
      <p:bldP spid="54282" grpId="0" animBg="1"/>
      <p:bldP spid="54283"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0" y="0"/>
            <a:ext cx="7772400" cy="1143000"/>
          </a:xfrm>
        </p:spPr>
        <p:txBody>
          <a:bodyPr/>
          <a:lstStyle/>
          <a:p>
            <a:r>
              <a:rPr lang="en-US" b="1" dirty="0"/>
              <a:t>Voltage Standing-Wave Ratio (VSWR)</a:t>
            </a:r>
          </a:p>
        </p:txBody>
      </p:sp>
      <p:sp>
        <p:nvSpPr>
          <p:cNvPr id="55299" name="Rectangle 3"/>
          <p:cNvSpPr>
            <a:spLocks noGrp="1" noChangeArrowheads="1"/>
          </p:cNvSpPr>
          <p:nvPr>
            <p:ph idx="1"/>
          </p:nvPr>
        </p:nvSpPr>
        <p:spPr>
          <a:xfrm>
            <a:off x="304800" y="1282700"/>
            <a:ext cx="4800600" cy="4419600"/>
          </a:xfrm>
        </p:spPr>
        <p:txBody>
          <a:bodyPr>
            <a:normAutofit lnSpcReduction="10000"/>
          </a:bodyPr>
          <a:lstStyle/>
          <a:p>
            <a:pPr>
              <a:lnSpc>
                <a:spcPct val="90000"/>
              </a:lnSpc>
            </a:pPr>
            <a:r>
              <a:rPr lang="en-US" sz="3000"/>
              <a:t>When waves propagate </a:t>
            </a:r>
            <a:r>
              <a:rPr lang="en-US" sz="3000" b="1" i="1"/>
              <a:t>between</a:t>
            </a:r>
            <a:r>
              <a:rPr lang="en-US" sz="3000"/>
              <a:t> mediums, reflections occur (wave theory)</a:t>
            </a:r>
          </a:p>
          <a:p>
            <a:pPr>
              <a:lnSpc>
                <a:spcPct val="90000"/>
              </a:lnSpc>
            </a:pPr>
            <a:r>
              <a:rPr lang="en-US" sz="3000"/>
              <a:t>VSWR is a measure of this reflection</a:t>
            </a:r>
          </a:p>
          <a:p>
            <a:pPr>
              <a:lnSpc>
                <a:spcPct val="90000"/>
              </a:lnSpc>
            </a:pPr>
            <a:r>
              <a:rPr lang="en-US" sz="3000"/>
              <a:t>Sound wave example</a:t>
            </a:r>
          </a:p>
          <a:p>
            <a:pPr>
              <a:lnSpc>
                <a:spcPct val="90000"/>
              </a:lnSpc>
            </a:pPr>
            <a:r>
              <a:rPr lang="en-US" sz="3000"/>
              <a:t>Greater the variation in mediums, greater the reflection</a:t>
            </a:r>
          </a:p>
          <a:p>
            <a:pPr>
              <a:lnSpc>
                <a:spcPct val="90000"/>
              </a:lnSpc>
              <a:buFontTx/>
              <a:buNone/>
            </a:pPr>
            <a:endParaRPr lang="en-US" sz="2800"/>
          </a:p>
        </p:txBody>
      </p:sp>
      <p:sp>
        <p:nvSpPr>
          <p:cNvPr id="55300" name="Rectangle 4"/>
          <p:cNvSpPr>
            <a:spLocks noChangeArrowheads="1"/>
          </p:cNvSpPr>
          <p:nvPr/>
        </p:nvSpPr>
        <p:spPr bwMode="auto">
          <a:xfrm>
            <a:off x="6905625" y="1828800"/>
            <a:ext cx="757238" cy="3352800"/>
          </a:xfrm>
          <a:prstGeom prst="rect">
            <a:avLst/>
          </a:prstGeom>
          <a:solidFill>
            <a:schemeClr val="accent1"/>
          </a:solidFill>
          <a:ln w="25400" algn="ctr">
            <a:solidFill>
              <a:schemeClr val="tx1"/>
            </a:solidFill>
            <a:miter lim="800000"/>
            <a:headEnd type="none" w="sm" len="sm"/>
            <a:tailEnd type="none" w="sm" len="sm"/>
          </a:ln>
          <a:effectLst/>
        </p:spPr>
        <p:txBody>
          <a:bodyPr wrap="none" anchor="ctr"/>
          <a:lstStyle/>
          <a:p>
            <a:endParaRPr lang="en-US" dirty="0"/>
          </a:p>
        </p:txBody>
      </p:sp>
      <p:pic>
        <p:nvPicPr>
          <p:cNvPr id="55301" name="Picture 5" descr="MCj01871550000[1]"/>
          <p:cNvPicPr>
            <a:picLocks noChangeAspect="1" noChangeArrowheads="1"/>
          </p:cNvPicPr>
          <p:nvPr/>
        </p:nvPicPr>
        <p:blipFill>
          <a:blip r:embed="rId3" cstate="print"/>
          <a:srcRect/>
          <a:stretch>
            <a:fillRect/>
          </a:stretch>
        </p:blipFill>
        <p:spPr bwMode="auto">
          <a:xfrm>
            <a:off x="4691063" y="2895600"/>
            <a:ext cx="1295400" cy="876300"/>
          </a:xfrm>
          <a:prstGeom prst="rect">
            <a:avLst/>
          </a:prstGeom>
          <a:noFill/>
        </p:spPr>
      </p:pic>
      <p:sp>
        <p:nvSpPr>
          <p:cNvPr id="55302" name="Line 6"/>
          <p:cNvSpPr>
            <a:spLocks noChangeShapeType="1"/>
          </p:cNvSpPr>
          <p:nvPr/>
        </p:nvSpPr>
        <p:spPr bwMode="auto">
          <a:xfrm>
            <a:off x="6905625" y="1219200"/>
            <a:ext cx="0" cy="4800600"/>
          </a:xfrm>
          <a:prstGeom prst="line">
            <a:avLst/>
          </a:prstGeom>
          <a:noFill/>
          <a:ln w="38100">
            <a:solidFill>
              <a:schemeClr val="tx1"/>
            </a:solidFill>
            <a:prstDash val="dash"/>
            <a:round/>
            <a:headEnd type="none" w="sm" len="sm"/>
            <a:tailEnd type="none" w="sm" len="sm"/>
          </a:ln>
          <a:effectLst/>
        </p:spPr>
        <p:txBody>
          <a:bodyPr wrap="none" anchor="ctr"/>
          <a:lstStyle/>
          <a:p>
            <a:endParaRPr lang="en-US"/>
          </a:p>
        </p:txBody>
      </p:sp>
      <p:grpSp>
        <p:nvGrpSpPr>
          <p:cNvPr id="2" name="Group 7"/>
          <p:cNvGrpSpPr>
            <a:grpSpLocks/>
          </p:cNvGrpSpPr>
          <p:nvPr/>
        </p:nvGrpSpPr>
        <p:grpSpPr bwMode="auto">
          <a:xfrm>
            <a:off x="6143625" y="3048000"/>
            <a:ext cx="762000" cy="609600"/>
            <a:chOff x="3870" y="1920"/>
            <a:chExt cx="480" cy="384"/>
          </a:xfrm>
        </p:grpSpPr>
        <p:grpSp>
          <p:nvGrpSpPr>
            <p:cNvPr id="3" name="Group 8"/>
            <p:cNvGrpSpPr>
              <a:grpSpLocks/>
            </p:cNvGrpSpPr>
            <p:nvPr/>
          </p:nvGrpSpPr>
          <p:grpSpPr bwMode="auto">
            <a:xfrm>
              <a:off x="4110" y="1920"/>
              <a:ext cx="240" cy="384"/>
              <a:chOff x="1152" y="1584"/>
              <a:chExt cx="1152" cy="1152"/>
            </a:xfrm>
          </p:grpSpPr>
          <p:sp>
            <p:nvSpPr>
              <p:cNvPr id="55305" name="Freeform 9"/>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sp>
            <p:nvSpPr>
              <p:cNvPr id="55306" name="Freeform 10"/>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grpSp>
        <p:grpSp>
          <p:nvGrpSpPr>
            <p:cNvPr id="4" name="Group 11"/>
            <p:cNvGrpSpPr>
              <a:grpSpLocks/>
            </p:cNvGrpSpPr>
            <p:nvPr/>
          </p:nvGrpSpPr>
          <p:grpSpPr bwMode="auto">
            <a:xfrm>
              <a:off x="3870" y="1920"/>
              <a:ext cx="240" cy="384"/>
              <a:chOff x="1152" y="1584"/>
              <a:chExt cx="1152" cy="1152"/>
            </a:xfrm>
          </p:grpSpPr>
          <p:sp>
            <p:nvSpPr>
              <p:cNvPr id="55308" name="Freeform 12"/>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sp>
            <p:nvSpPr>
              <p:cNvPr id="55309" name="Freeform 13"/>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grpSp>
      </p:grpSp>
      <p:sp>
        <p:nvSpPr>
          <p:cNvPr id="55310" name="Text Box 14"/>
          <p:cNvSpPr txBox="1">
            <a:spLocks noChangeArrowheads="1"/>
          </p:cNvSpPr>
          <p:nvPr/>
        </p:nvSpPr>
        <p:spPr bwMode="auto">
          <a:xfrm>
            <a:off x="6215063" y="1295400"/>
            <a:ext cx="535724" cy="461665"/>
          </a:xfrm>
          <a:prstGeom prst="rect">
            <a:avLst/>
          </a:prstGeom>
          <a:noFill/>
          <a:ln w="9525" algn="ctr">
            <a:noFill/>
            <a:miter lim="800000"/>
            <a:headEnd type="none" w="sm" len="sm"/>
            <a:tailEnd type="none" w="sm" len="sm"/>
          </a:ln>
          <a:effectLst/>
        </p:spPr>
        <p:txBody>
          <a:bodyPr wrap="none">
            <a:spAutoFit/>
          </a:bodyPr>
          <a:lstStyle/>
          <a:p>
            <a:r>
              <a:rPr lang="en-US" dirty="0">
                <a:solidFill>
                  <a:schemeClr val="tx1"/>
                </a:solidFill>
                <a:latin typeface="Arial Narrow" pitchFamily="34" charset="0"/>
              </a:rPr>
              <a:t>Air</a:t>
            </a:r>
          </a:p>
        </p:txBody>
      </p:sp>
      <p:sp>
        <p:nvSpPr>
          <p:cNvPr id="55311" name="Text Box 15"/>
          <p:cNvSpPr txBox="1">
            <a:spLocks noChangeArrowheads="1"/>
          </p:cNvSpPr>
          <p:nvPr/>
        </p:nvSpPr>
        <p:spPr bwMode="auto">
          <a:xfrm>
            <a:off x="6981825" y="1289050"/>
            <a:ext cx="696473" cy="461665"/>
          </a:xfrm>
          <a:prstGeom prst="rect">
            <a:avLst/>
          </a:prstGeom>
          <a:noFill/>
          <a:ln w="9525" algn="ctr">
            <a:noFill/>
            <a:miter lim="800000"/>
            <a:headEnd type="none" w="sm" len="sm"/>
            <a:tailEnd type="none" w="sm" len="sm"/>
          </a:ln>
          <a:effectLst/>
        </p:spPr>
        <p:txBody>
          <a:bodyPr wrap="none">
            <a:spAutoFit/>
          </a:bodyPr>
          <a:lstStyle/>
          <a:p>
            <a:r>
              <a:rPr lang="en-US" dirty="0">
                <a:solidFill>
                  <a:schemeClr val="tx1"/>
                </a:solidFill>
                <a:latin typeface="Arial Narrow" pitchFamily="34" charset="0"/>
              </a:rPr>
              <a:t>Wall</a:t>
            </a:r>
          </a:p>
        </p:txBody>
      </p:sp>
      <p:grpSp>
        <p:nvGrpSpPr>
          <p:cNvPr id="5" name="Group 16"/>
          <p:cNvGrpSpPr>
            <a:grpSpLocks/>
          </p:cNvGrpSpPr>
          <p:nvPr/>
        </p:nvGrpSpPr>
        <p:grpSpPr bwMode="auto">
          <a:xfrm>
            <a:off x="7589838" y="4038600"/>
            <a:ext cx="1216025" cy="976313"/>
            <a:chOff x="4781" y="2544"/>
            <a:chExt cx="766" cy="615"/>
          </a:xfrm>
        </p:grpSpPr>
        <p:sp>
          <p:nvSpPr>
            <p:cNvPr id="55313" name="AutoShape 17"/>
            <p:cNvSpPr>
              <a:spLocks noChangeArrowheads="1"/>
            </p:cNvSpPr>
            <p:nvPr/>
          </p:nvSpPr>
          <p:spPr bwMode="auto">
            <a:xfrm>
              <a:off x="4875" y="2544"/>
              <a:ext cx="480" cy="432"/>
            </a:xfrm>
            <a:prstGeom prst="rightArrow">
              <a:avLst>
                <a:gd name="adj1" fmla="val 50000"/>
                <a:gd name="adj2" fmla="val 27778"/>
              </a:avLst>
            </a:prstGeom>
            <a:solidFill>
              <a:schemeClr val="tx2"/>
            </a:solidFill>
            <a:ln w="9525" algn="ctr">
              <a:noFill/>
              <a:miter lim="800000"/>
              <a:headEnd type="none" w="sm" len="sm"/>
              <a:tailEnd type="none" w="sm" len="sm"/>
            </a:ln>
            <a:effectLst/>
          </p:spPr>
          <p:txBody>
            <a:bodyPr wrap="none" anchor="ctr"/>
            <a:lstStyle/>
            <a:p>
              <a:endParaRPr lang="en-US"/>
            </a:p>
          </p:txBody>
        </p:sp>
        <p:sp>
          <p:nvSpPr>
            <p:cNvPr id="55314" name="Text Box 18"/>
            <p:cNvSpPr txBox="1">
              <a:spLocks noChangeArrowheads="1"/>
            </p:cNvSpPr>
            <p:nvPr/>
          </p:nvSpPr>
          <p:spPr bwMode="auto">
            <a:xfrm>
              <a:off x="4781" y="2928"/>
              <a:ext cx="766" cy="231"/>
            </a:xfrm>
            <a:prstGeom prst="rect">
              <a:avLst/>
            </a:prstGeom>
            <a:noFill/>
            <a:ln w="9525" algn="ctr">
              <a:noFill/>
              <a:miter lim="800000"/>
              <a:headEnd type="none" w="sm" len="sm"/>
              <a:tailEnd type="none" w="sm" len="sm"/>
            </a:ln>
            <a:effectLst/>
          </p:spPr>
          <p:txBody>
            <a:bodyPr wrap="none">
              <a:spAutoFit/>
            </a:bodyPr>
            <a:lstStyle/>
            <a:p>
              <a:r>
                <a:rPr lang="en-US" sz="1800" b="1" i="1" dirty="0">
                  <a:solidFill>
                    <a:schemeClr val="tx1"/>
                  </a:solidFill>
                  <a:latin typeface="Arial Narrow" pitchFamily="34" charset="0"/>
                </a:rPr>
                <a:t>Propagated</a:t>
              </a:r>
            </a:p>
          </p:txBody>
        </p:sp>
      </p:grpSp>
      <p:grpSp>
        <p:nvGrpSpPr>
          <p:cNvPr id="6" name="Group 19"/>
          <p:cNvGrpSpPr>
            <a:grpSpLocks/>
          </p:cNvGrpSpPr>
          <p:nvPr/>
        </p:nvGrpSpPr>
        <p:grpSpPr bwMode="auto">
          <a:xfrm>
            <a:off x="5795963" y="4038600"/>
            <a:ext cx="1028700" cy="1276350"/>
            <a:chOff x="3651" y="2544"/>
            <a:chExt cx="648" cy="804"/>
          </a:xfrm>
        </p:grpSpPr>
        <p:sp>
          <p:nvSpPr>
            <p:cNvPr id="55316" name="AutoShape 20"/>
            <p:cNvSpPr>
              <a:spLocks noChangeArrowheads="1"/>
            </p:cNvSpPr>
            <p:nvPr/>
          </p:nvSpPr>
          <p:spPr bwMode="auto">
            <a:xfrm flipH="1">
              <a:off x="3723" y="2544"/>
              <a:ext cx="483" cy="432"/>
            </a:xfrm>
            <a:prstGeom prst="rightArrow">
              <a:avLst>
                <a:gd name="adj1" fmla="val 50000"/>
                <a:gd name="adj2" fmla="val 27951"/>
              </a:avLst>
            </a:prstGeom>
            <a:solidFill>
              <a:srgbClr val="FF6600"/>
            </a:solidFill>
            <a:ln w="9525" algn="ctr">
              <a:noFill/>
              <a:miter lim="800000"/>
              <a:headEnd type="none" w="sm" len="sm"/>
              <a:tailEnd type="none" w="sm" len="sm"/>
            </a:ln>
            <a:effectLst/>
          </p:spPr>
          <p:txBody>
            <a:bodyPr wrap="none" anchor="ctr"/>
            <a:lstStyle/>
            <a:p>
              <a:endParaRPr lang="en-US"/>
            </a:p>
          </p:txBody>
        </p:sp>
        <p:sp>
          <p:nvSpPr>
            <p:cNvPr id="55317" name="Text Box 21"/>
            <p:cNvSpPr txBox="1">
              <a:spLocks noChangeArrowheads="1"/>
            </p:cNvSpPr>
            <p:nvPr/>
          </p:nvSpPr>
          <p:spPr bwMode="auto">
            <a:xfrm>
              <a:off x="3651" y="2944"/>
              <a:ext cx="648" cy="404"/>
            </a:xfrm>
            <a:prstGeom prst="rect">
              <a:avLst/>
            </a:prstGeom>
            <a:noFill/>
            <a:ln w="9525" algn="ctr">
              <a:noFill/>
              <a:miter lim="800000"/>
              <a:headEnd type="none" w="sm" len="sm"/>
              <a:tailEnd type="none" w="sm" len="sm"/>
            </a:ln>
            <a:effectLst/>
          </p:spPr>
          <p:txBody>
            <a:bodyPr wrap="none">
              <a:spAutoFit/>
            </a:bodyPr>
            <a:lstStyle/>
            <a:p>
              <a:r>
                <a:rPr lang="en-US" sz="1800" b="1" i="1" dirty="0">
                  <a:solidFill>
                    <a:schemeClr val="tx1"/>
                  </a:solidFill>
                  <a:latin typeface="Arial Narrow" pitchFamily="34" charset="0"/>
                </a:rPr>
                <a:t>Reflected</a:t>
              </a:r>
            </a:p>
            <a:p>
              <a:r>
                <a:rPr lang="en-US" sz="1800" b="1" i="1" dirty="0">
                  <a:solidFill>
                    <a:schemeClr val="tx1"/>
                  </a:solidFill>
                  <a:latin typeface="Arial Narrow" pitchFamily="34" charset="0"/>
                </a:rPr>
                <a:t>(ECHO)</a:t>
              </a:r>
            </a:p>
          </p:txBody>
        </p:sp>
      </p:grpSp>
      <p:grpSp>
        <p:nvGrpSpPr>
          <p:cNvPr id="7" name="Group 22"/>
          <p:cNvGrpSpPr>
            <a:grpSpLocks/>
          </p:cNvGrpSpPr>
          <p:nvPr/>
        </p:nvGrpSpPr>
        <p:grpSpPr bwMode="auto">
          <a:xfrm>
            <a:off x="6156325" y="2667000"/>
            <a:ext cx="2133600" cy="1371600"/>
            <a:chOff x="2222" y="3072"/>
            <a:chExt cx="1344" cy="864"/>
          </a:xfrm>
        </p:grpSpPr>
        <p:grpSp>
          <p:nvGrpSpPr>
            <p:cNvPr id="8" name="Group 23"/>
            <p:cNvGrpSpPr>
              <a:grpSpLocks/>
            </p:cNvGrpSpPr>
            <p:nvPr/>
          </p:nvGrpSpPr>
          <p:grpSpPr bwMode="auto">
            <a:xfrm>
              <a:off x="2222" y="3072"/>
              <a:ext cx="240" cy="864"/>
              <a:chOff x="1152" y="1584"/>
              <a:chExt cx="1152" cy="1152"/>
            </a:xfrm>
          </p:grpSpPr>
          <p:sp>
            <p:nvSpPr>
              <p:cNvPr id="55320" name="Freeform 24"/>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55321" name="Freeform 25"/>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nvGrpSpPr>
            <p:cNvPr id="9" name="Group 26"/>
            <p:cNvGrpSpPr>
              <a:grpSpLocks/>
            </p:cNvGrpSpPr>
            <p:nvPr/>
          </p:nvGrpSpPr>
          <p:grpSpPr bwMode="auto">
            <a:xfrm>
              <a:off x="2462" y="3072"/>
              <a:ext cx="240" cy="864"/>
              <a:chOff x="1152" y="1584"/>
              <a:chExt cx="1152" cy="1152"/>
            </a:xfrm>
          </p:grpSpPr>
          <p:sp>
            <p:nvSpPr>
              <p:cNvPr id="55323" name="Freeform 27"/>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55324" name="Freeform 28"/>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nvGrpSpPr>
            <p:cNvPr id="10" name="Group 29"/>
            <p:cNvGrpSpPr>
              <a:grpSpLocks/>
            </p:cNvGrpSpPr>
            <p:nvPr/>
          </p:nvGrpSpPr>
          <p:grpSpPr bwMode="auto">
            <a:xfrm>
              <a:off x="2702" y="3192"/>
              <a:ext cx="240" cy="624"/>
              <a:chOff x="1152" y="1584"/>
              <a:chExt cx="1152" cy="1152"/>
            </a:xfrm>
          </p:grpSpPr>
          <p:sp>
            <p:nvSpPr>
              <p:cNvPr id="55326" name="Freeform 30"/>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55327" name="Freeform 31"/>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nvGrpSpPr>
            <p:cNvPr id="11" name="Group 32"/>
            <p:cNvGrpSpPr>
              <a:grpSpLocks/>
            </p:cNvGrpSpPr>
            <p:nvPr/>
          </p:nvGrpSpPr>
          <p:grpSpPr bwMode="auto">
            <a:xfrm>
              <a:off x="2942" y="3240"/>
              <a:ext cx="240" cy="528"/>
              <a:chOff x="1152" y="1584"/>
              <a:chExt cx="1152" cy="1152"/>
            </a:xfrm>
          </p:grpSpPr>
          <p:sp>
            <p:nvSpPr>
              <p:cNvPr id="55329" name="Freeform 33"/>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55330" name="Freeform 34"/>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nvGrpSpPr>
            <p:cNvPr id="12" name="Group 35"/>
            <p:cNvGrpSpPr>
              <a:grpSpLocks/>
            </p:cNvGrpSpPr>
            <p:nvPr/>
          </p:nvGrpSpPr>
          <p:grpSpPr bwMode="auto">
            <a:xfrm>
              <a:off x="3182" y="3312"/>
              <a:ext cx="192" cy="384"/>
              <a:chOff x="1152" y="1584"/>
              <a:chExt cx="1152" cy="1152"/>
            </a:xfrm>
          </p:grpSpPr>
          <p:sp>
            <p:nvSpPr>
              <p:cNvPr id="55332" name="Freeform 36"/>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55333" name="Freeform 37"/>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nvGrpSpPr>
            <p:cNvPr id="13" name="Group 38"/>
            <p:cNvGrpSpPr>
              <a:grpSpLocks/>
            </p:cNvGrpSpPr>
            <p:nvPr/>
          </p:nvGrpSpPr>
          <p:grpSpPr bwMode="auto">
            <a:xfrm>
              <a:off x="3374" y="3312"/>
              <a:ext cx="192" cy="384"/>
              <a:chOff x="1152" y="1584"/>
              <a:chExt cx="1152" cy="1152"/>
            </a:xfrm>
          </p:grpSpPr>
          <p:sp>
            <p:nvSpPr>
              <p:cNvPr id="55335" name="Freeform 39"/>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55336" name="Freeform 40"/>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301"/>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2" name="ahh.wav"/>
                                        </p:tgtEl>
                                      </p:cMediaNode>
                                    </p:audio>
                                  </p:subTnLst>
                                </p:cTn>
                              </p:par>
                            </p:childTnLst>
                          </p:cTn>
                        </p:par>
                        <p:par>
                          <p:cTn id="9" fill="hold">
                            <p:stCondLst>
                              <p:cond delay="0"/>
                            </p:stCondLst>
                            <p:childTnLst>
                              <p:par>
                                <p:cTn id="10" presetID="12" presetClass="entr" presetSubtype="8"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Left)">
                                      <p:cBhvr>
                                        <p:cTn id="12" dur="1000"/>
                                        <p:tgtEl>
                                          <p:spTgt spid="7"/>
                                        </p:tgtEl>
                                      </p:cBhvr>
                                    </p:animEffec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000"/>
                            </p:stCondLst>
                            <p:childTnLst>
                              <p:par>
                                <p:cTn id="17" presetID="12" presetClass="entr" presetSubtype="2"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slide(fromRight)">
                                      <p:cBhvr>
                                        <p:cTn id="19" dur="1000"/>
                                        <p:tgtEl>
                                          <p:spTgt spid="2"/>
                                        </p:tgtEl>
                                      </p:cBhvr>
                                    </p:animEffect>
                                  </p:childTnLst>
                                </p:cTn>
                              </p:par>
                            </p:childTnLst>
                          </p:cTn>
                        </p:par>
                        <p:par>
                          <p:cTn id="20" fill="hold">
                            <p:stCondLst>
                              <p:cond delay="2000"/>
                            </p:stCondLst>
                            <p:childTnLst>
                              <p:par>
                                <p:cTn id="21" presetID="1"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2628900" y="1981200"/>
            <a:ext cx="3886200" cy="1143000"/>
          </a:xfrm>
        </p:spPr>
        <p:txBody>
          <a:bodyPr>
            <a:normAutofit fontScale="90000"/>
          </a:bodyPr>
          <a:lstStyle/>
          <a:p>
            <a:pPr eaLnBrk="1" hangingPunct="1"/>
            <a:r>
              <a:rPr lang="en-US" b="1" dirty="0" smtClean="0"/>
              <a:t>Switching Modes</a:t>
            </a:r>
          </a:p>
        </p:txBody>
      </p:sp>
      <p:sp>
        <p:nvSpPr>
          <p:cNvPr id="31747" name="Rectangle 3"/>
          <p:cNvSpPr>
            <a:spLocks noGrp="1" noChangeArrowheads="1"/>
          </p:cNvSpPr>
          <p:nvPr>
            <p:ph type="subTitle" idx="1"/>
          </p:nvPr>
        </p:nvSpPr>
        <p:spPr>
          <a:xfrm>
            <a:off x="2819400" y="3276600"/>
            <a:ext cx="3505200" cy="1752600"/>
          </a:xfrm>
        </p:spPr>
        <p:txBody>
          <a:bodyPr/>
          <a:lstStyle/>
          <a:p>
            <a:pPr eaLnBrk="1" hangingPunct="1"/>
            <a:r>
              <a:rPr lang="en-US" sz="2800" dirty="0" smtClean="0"/>
              <a:t>1-wire</a:t>
            </a:r>
          </a:p>
          <a:p>
            <a:pPr eaLnBrk="1" hangingPunct="1"/>
            <a:r>
              <a:rPr lang="en-US" sz="2800" dirty="0" smtClean="0"/>
              <a:t>2-wire</a:t>
            </a:r>
          </a:p>
          <a:p>
            <a:pPr eaLnBrk="1" hangingPunct="1"/>
            <a:r>
              <a:rPr lang="en-US" sz="2800" dirty="0" smtClean="0"/>
              <a:t>4-wire</a:t>
            </a:r>
            <a:endParaRPr lang="en-US" dirty="0" smtClean="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0"/>
            <a:ext cx="8170003" cy="964092"/>
          </a:xfrm>
        </p:spPr>
        <p:txBody>
          <a:bodyPr/>
          <a:lstStyle/>
          <a:p>
            <a:r>
              <a:rPr lang="en-US" b="1" dirty="0"/>
              <a:t>Facts About VSWR</a:t>
            </a:r>
          </a:p>
        </p:txBody>
      </p:sp>
      <p:sp>
        <p:nvSpPr>
          <p:cNvPr id="56323" name="Rectangle 3"/>
          <p:cNvSpPr>
            <a:spLocks noGrp="1" noChangeArrowheads="1"/>
          </p:cNvSpPr>
          <p:nvPr>
            <p:ph idx="1"/>
          </p:nvPr>
        </p:nvSpPr>
        <p:spPr>
          <a:xfrm>
            <a:off x="787400" y="1460500"/>
            <a:ext cx="7734300" cy="4267200"/>
          </a:xfrm>
        </p:spPr>
        <p:txBody>
          <a:bodyPr>
            <a:normAutofit fontScale="92500" lnSpcReduction="10000"/>
          </a:bodyPr>
          <a:lstStyle/>
          <a:p>
            <a:r>
              <a:rPr lang="en-US" sz="2800" dirty="0"/>
              <a:t>In electrical systems, reflections occur when signal propagates through components with varying characteristic impedances (connectors, relays, traces, etc.)</a:t>
            </a:r>
          </a:p>
          <a:p>
            <a:r>
              <a:rPr lang="en-US" sz="2800" dirty="0"/>
              <a:t>VSWR measures the power of this reflected signal </a:t>
            </a:r>
          </a:p>
          <a:p>
            <a:r>
              <a:rPr lang="en-US" sz="2800" dirty="0"/>
              <a:t>VSWR is an important consideration in systems where signal reflections can damage the source</a:t>
            </a:r>
          </a:p>
          <a:p>
            <a:r>
              <a:rPr lang="en-US" sz="2800" dirty="0" smtClean="0">
                <a:solidFill>
                  <a:srgbClr val="FF0000"/>
                </a:solidFill>
              </a:rPr>
              <a:t>“What </a:t>
            </a:r>
            <a:r>
              <a:rPr lang="en-US" sz="2800" dirty="0">
                <a:solidFill>
                  <a:srgbClr val="FF0000"/>
                </a:solidFill>
              </a:rPr>
              <a:t>exactly is characteristic impedance</a:t>
            </a:r>
            <a:r>
              <a:rPr lang="en-US" sz="2800" dirty="0" smtClean="0">
                <a:solidFill>
                  <a:srgbClr val="FF0000"/>
                </a:solidFill>
              </a:rPr>
              <a:t>?” You may ask</a:t>
            </a:r>
            <a:endParaRPr lang="en-US" sz="28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0" y="0"/>
            <a:ext cx="7772400" cy="1143000"/>
          </a:xfrm>
        </p:spPr>
        <p:txBody>
          <a:bodyPr/>
          <a:lstStyle/>
          <a:p>
            <a:r>
              <a:rPr lang="en-US" b="1" dirty="0"/>
              <a:t>Characteristic Impedance </a:t>
            </a:r>
          </a:p>
        </p:txBody>
      </p:sp>
      <p:sp>
        <p:nvSpPr>
          <p:cNvPr id="57347" name="Rectangle 3"/>
          <p:cNvSpPr>
            <a:spLocks noGrp="1" noChangeArrowheads="1"/>
          </p:cNvSpPr>
          <p:nvPr>
            <p:ph idx="1"/>
          </p:nvPr>
        </p:nvSpPr>
        <p:spPr>
          <a:xfrm>
            <a:off x="304800" y="1219200"/>
            <a:ext cx="8610600" cy="2479675"/>
          </a:xfrm>
        </p:spPr>
        <p:txBody>
          <a:bodyPr>
            <a:normAutofit lnSpcReduction="10000"/>
          </a:bodyPr>
          <a:lstStyle/>
          <a:p>
            <a:pPr>
              <a:lnSpc>
                <a:spcPct val="85000"/>
              </a:lnSpc>
            </a:pPr>
            <a:r>
              <a:rPr lang="en-US" sz="2200" dirty="0"/>
              <a:t>To minimize reflections, RF components are designed to have a certain per unit length impedance or ‘characteristic impedance’</a:t>
            </a:r>
          </a:p>
          <a:p>
            <a:pPr>
              <a:lnSpc>
                <a:spcPct val="85000"/>
              </a:lnSpc>
            </a:pPr>
            <a:r>
              <a:rPr lang="en-US" sz="2200" dirty="0"/>
              <a:t>Characteristic impedance is not a DC resistance !!!</a:t>
            </a:r>
          </a:p>
          <a:p>
            <a:pPr>
              <a:lnSpc>
                <a:spcPct val="85000"/>
              </a:lnSpc>
            </a:pPr>
            <a:r>
              <a:rPr lang="en-US" sz="2200" dirty="0"/>
              <a:t>Almost all RF systems have characteristic impedance of either 50 or 75 </a:t>
            </a:r>
            <a:r>
              <a:rPr lang="en-US" sz="2200" dirty="0" smtClean="0"/>
              <a:t>Ω</a:t>
            </a:r>
            <a:endParaRPr lang="en-US" sz="2200" dirty="0"/>
          </a:p>
          <a:p>
            <a:pPr>
              <a:lnSpc>
                <a:spcPct val="85000"/>
              </a:lnSpc>
            </a:pPr>
            <a:r>
              <a:rPr lang="en-US" sz="2200" dirty="0"/>
              <a:t>To minimize reflections and maximize amount of power transferred from source to load transmitted, impedance of all components in RF system must be matched</a:t>
            </a:r>
          </a:p>
        </p:txBody>
      </p:sp>
      <p:grpSp>
        <p:nvGrpSpPr>
          <p:cNvPr id="2" name="Group 4"/>
          <p:cNvGrpSpPr>
            <a:grpSpLocks/>
          </p:cNvGrpSpPr>
          <p:nvPr/>
        </p:nvGrpSpPr>
        <p:grpSpPr bwMode="auto">
          <a:xfrm>
            <a:off x="533400" y="3581400"/>
            <a:ext cx="6781800" cy="2057400"/>
            <a:chOff x="192" y="2064"/>
            <a:chExt cx="5184" cy="1680"/>
          </a:xfrm>
        </p:grpSpPr>
        <p:sp>
          <p:nvSpPr>
            <p:cNvPr id="57349" name="AutoShape 5"/>
            <p:cNvSpPr>
              <a:spLocks noChangeArrowheads="1"/>
            </p:cNvSpPr>
            <p:nvPr/>
          </p:nvSpPr>
          <p:spPr bwMode="auto">
            <a:xfrm rot="-5400000">
              <a:off x="2440" y="1784"/>
              <a:ext cx="639" cy="1776"/>
            </a:xfrm>
            <a:prstGeom prst="can">
              <a:avLst>
                <a:gd name="adj" fmla="val 69484"/>
              </a:avLst>
            </a:prstGeom>
            <a:noFill/>
            <a:ln w="9525">
              <a:solidFill>
                <a:schemeClr val="tx1"/>
              </a:solidFill>
              <a:round/>
              <a:headEnd/>
              <a:tailEnd/>
            </a:ln>
            <a:effectLst/>
          </p:spPr>
          <p:txBody>
            <a:bodyPr vert="eaVert" wrap="none" anchor="ctr"/>
            <a:lstStyle/>
            <a:p>
              <a:pPr algn="r"/>
              <a:endParaRPr lang="en-US" b="1">
                <a:solidFill>
                  <a:schemeClr val="bg1"/>
                </a:solidFill>
                <a:latin typeface="Arial Narrow" pitchFamily="34" charset="0"/>
              </a:endParaRPr>
            </a:p>
          </p:txBody>
        </p:sp>
        <p:sp>
          <p:nvSpPr>
            <p:cNvPr id="57350" name="Text Box 6"/>
            <p:cNvSpPr txBox="1">
              <a:spLocks noChangeArrowheads="1"/>
            </p:cNvSpPr>
            <p:nvPr/>
          </p:nvSpPr>
          <p:spPr bwMode="auto">
            <a:xfrm>
              <a:off x="2401" y="2511"/>
              <a:ext cx="1055" cy="324"/>
            </a:xfrm>
            <a:prstGeom prst="rect">
              <a:avLst/>
            </a:prstGeom>
            <a:noFill/>
            <a:ln w="9525" algn="ctr">
              <a:noFill/>
              <a:miter lim="800000"/>
              <a:headEnd/>
              <a:tailEnd/>
            </a:ln>
            <a:effectLst/>
          </p:spPr>
          <p:txBody>
            <a:bodyPr>
              <a:spAutoFit/>
            </a:bodyPr>
            <a:lstStyle/>
            <a:p>
              <a:pPr algn="ctr">
                <a:spcBef>
                  <a:spcPct val="50000"/>
                </a:spcBef>
              </a:pPr>
              <a:r>
                <a:rPr lang="en-US" sz="2000" b="1" dirty="0" err="1">
                  <a:solidFill>
                    <a:schemeClr val="tx1"/>
                  </a:solidFill>
                  <a:latin typeface="Arial Narrow" pitchFamily="34" charset="0"/>
                </a:rPr>
                <a:t>Z</a:t>
              </a:r>
              <a:r>
                <a:rPr lang="en-US" sz="2000" b="1" baseline="-25000" dirty="0" err="1">
                  <a:solidFill>
                    <a:schemeClr val="tx1"/>
                  </a:solidFill>
                  <a:latin typeface="Arial Narrow" pitchFamily="34" charset="0"/>
                </a:rPr>
                <a:t>o</a:t>
              </a:r>
              <a:r>
                <a:rPr lang="en-US" sz="2000" b="1" dirty="0">
                  <a:solidFill>
                    <a:schemeClr val="tx1"/>
                  </a:solidFill>
                  <a:latin typeface="Arial Narrow" pitchFamily="34" charset="0"/>
                </a:rPr>
                <a:t>≠ 50</a:t>
              </a:r>
              <a:r>
                <a:rPr lang="en-US" sz="2000" b="1" dirty="0">
                  <a:solidFill>
                    <a:schemeClr val="tx1"/>
                  </a:solidFill>
                  <a:latin typeface="Symbol" pitchFamily="18" charset="2"/>
                </a:rPr>
                <a:t>W</a:t>
              </a:r>
            </a:p>
          </p:txBody>
        </p:sp>
        <p:sp>
          <p:nvSpPr>
            <p:cNvPr id="57351" name="AutoShape 7"/>
            <p:cNvSpPr>
              <a:spLocks noChangeArrowheads="1"/>
            </p:cNvSpPr>
            <p:nvPr/>
          </p:nvSpPr>
          <p:spPr bwMode="auto">
            <a:xfrm>
              <a:off x="1248" y="2400"/>
              <a:ext cx="384" cy="192"/>
            </a:xfrm>
            <a:prstGeom prst="rightArrow">
              <a:avLst>
                <a:gd name="adj1" fmla="val 50000"/>
                <a:gd name="adj2" fmla="val 50000"/>
              </a:avLst>
            </a:prstGeom>
            <a:solidFill>
              <a:srgbClr val="0000FF"/>
            </a:solidFill>
            <a:ln w="9525" algn="ctr">
              <a:solidFill>
                <a:srgbClr val="0000FF"/>
              </a:solidFill>
              <a:miter lim="800000"/>
              <a:headEnd/>
              <a:tailEnd/>
            </a:ln>
            <a:effectLst/>
          </p:spPr>
          <p:txBody>
            <a:bodyPr wrap="none" anchor="ctr"/>
            <a:lstStyle/>
            <a:p>
              <a:endParaRPr lang="en-US"/>
            </a:p>
          </p:txBody>
        </p:sp>
        <p:sp>
          <p:nvSpPr>
            <p:cNvPr id="57352" name="Text Box 8"/>
            <p:cNvSpPr txBox="1">
              <a:spLocks noChangeArrowheads="1"/>
            </p:cNvSpPr>
            <p:nvPr/>
          </p:nvSpPr>
          <p:spPr bwMode="auto">
            <a:xfrm>
              <a:off x="1200" y="2113"/>
              <a:ext cx="432" cy="324"/>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P</a:t>
              </a:r>
              <a:r>
                <a:rPr lang="en-US" sz="2000" b="1" baseline="-25000" dirty="0">
                  <a:solidFill>
                    <a:schemeClr val="tx1"/>
                  </a:solidFill>
                  <a:latin typeface="Arial Narrow" pitchFamily="34" charset="0"/>
                </a:rPr>
                <a:t>in</a:t>
              </a:r>
            </a:p>
          </p:txBody>
        </p:sp>
        <p:sp>
          <p:nvSpPr>
            <p:cNvPr id="57353" name="AutoShape 9"/>
            <p:cNvSpPr>
              <a:spLocks noChangeArrowheads="1"/>
            </p:cNvSpPr>
            <p:nvPr/>
          </p:nvSpPr>
          <p:spPr bwMode="auto">
            <a:xfrm>
              <a:off x="3888" y="2400"/>
              <a:ext cx="384" cy="192"/>
            </a:xfrm>
            <a:prstGeom prst="rightArrow">
              <a:avLst>
                <a:gd name="adj1" fmla="val 50000"/>
                <a:gd name="adj2" fmla="val 50000"/>
              </a:avLst>
            </a:prstGeom>
            <a:solidFill>
              <a:srgbClr val="339966"/>
            </a:solidFill>
            <a:ln w="9525" algn="ctr">
              <a:solidFill>
                <a:srgbClr val="339966"/>
              </a:solidFill>
              <a:miter lim="800000"/>
              <a:headEnd/>
              <a:tailEnd/>
            </a:ln>
            <a:effectLst/>
          </p:spPr>
          <p:txBody>
            <a:bodyPr wrap="none" anchor="ctr"/>
            <a:lstStyle/>
            <a:p>
              <a:endParaRPr lang="en-US"/>
            </a:p>
          </p:txBody>
        </p:sp>
        <p:sp>
          <p:nvSpPr>
            <p:cNvPr id="57354" name="Text Box 10"/>
            <p:cNvSpPr txBox="1">
              <a:spLocks noChangeArrowheads="1"/>
            </p:cNvSpPr>
            <p:nvPr/>
          </p:nvSpPr>
          <p:spPr bwMode="auto">
            <a:xfrm>
              <a:off x="3792" y="2113"/>
              <a:ext cx="432" cy="324"/>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P</a:t>
              </a:r>
              <a:r>
                <a:rPr lang="en-US" sz="2000" b="1" baseline="-25000" dirty="0">
                  <a:solidFill>
                    <a:schemeClr val="tx1"/>
                  </a:solidFill>
                  <a:latin typeface="Arial Narrow" pitchFamily="34" charset="0"/>
                </a:rPr>
                <a:t>out</a:t>
              </a:r>
            </a:p>
          </p:txBody>
        </p:sp>
        <p:sp>
          <p:nvSpPr>
            <p:cNvPr id="57355" name="Oval 11"/>
            <p:cNvSpPr>
              <a:spLocks noChangeArrowheads="1"/>
            </p:cNvSpPr>
            <p:nvPr/>
          </p:nvSpPr>
          <p:spPr bwMode="auto">
            <a:xfrm>
              <a:off x="336" y="2832"/>
              <a:ext cx="336" cy="336"/>
            </a:xfrm>
            <a:prstGeom prst="ellipse">
              <a:avLst/>
            </a:prstGeom>
            <a:noFill/>
            <a:ln w="9525" algn="ctr">
              <a:solidFill>
                <a:schemeClr val="tx1"/>
              </a:solidFill>
              <a:round/>
              <a:headEnd/>
              <a:tailEnd/>
            </a:ln>
            <a:effectLst/>
          </p:spPr>
          <p:txBody>
            <a:bodyPr wrap="none" anchor="ctr"/>
            <a:lstStyle/>
            <a:p>
              <a:endParaRPr lang="en-US"/>
            </a:p>
          </p:txBody>
        </p:sp>
        <p:sp>
          <p:nvSpPr>
            <p:cNvPr id="57356" name="Freeform 12"/>
            <p:cNvSpPr>
              <a:spLocks/>
            </p:cNvSpPr>
            <p:nvPr/>
          </p:nvSpPr>
          <p:spPr bwMode="auto">
            <a:xfrm>
              <a:off x="432" y="2896"/>
              <a:ext cx="144" cy="224"/>
            </a:xfrm>
            <a:custGeom>
              <a:avLst/>
              <a:gdLst/>
              <a:ahLst/>
              <a:cxnLst>
                <a:cxn ang="0">
                  <a:pos x="0" y="112"/>
                </a:cxn>
                <a:cxn ang="0">
                  <a:pos x="48" y="16"/>
                </a:cxn>
                <a:cxn ang="0">
                  <a:pos x="96" y="208"/>
                </a:cxn>
                <a:cxn ang="0">
                  <a:pos x="144" y="112"/>
                </a:cxn>
              </a:cxnLst>
              <a:rect l="0" t="0" r="r" b="b"/>
              <a:pathLst>
                <a:path w="144" h="224">
                  <a:moveTo>
                    <a:pt x="0" y="112"/>
                  </a:moveTo>
                  <a:cubicBezTo>
                    <a:pt x="16" y="56"/>
                    <a:pt x="32" y="0"/>
                    <a:pt x="48" y="16"/>
                  </a:cubicBezTo>
                  <a:cubicBezTo>
                    <a:pt x="64" y="32"/>
                    <a:pt x="80" y="192"/>
                    <a:pt x="96" y="208"/>
                  </a:cubicBezTo>
                  <a:cubicBezTo>
                    <a:pt x="112" y="224"/>
                    <a:pt x="136" y="128"/>
                    <a:pt x="144" y="112"/>
                  </a:cubicBezTo>
                </a:path>
              </a:pathLst>
            </a:custGeom>
            <a:noFill/>
            <a:ln w="9525" cap="flat" cmpd="sng">
              <a:solidFill>
                <a:schemeClr val="tx1"/>
              </a:solidFill>
              <a:prstDash val="solid"/>
              <a:round/>
              <a:headEnd/>
              <a:tailEnd/>
            </a:ln>
            <a:effectLst/>
          </p:spPr>
          <p:txBody>
            <a:bodyPr wrap="none" anchor="ctr"/>
            <a:lstStyle/>
            <a:p>
              <a:endParaRPr lang="en-US"/>
            </a:p>
          </p:txBody>
        </p:sp>
        <p:grpSp>
          <p:nvGrpSpPr>
            <p:cNvPr id="3" name="Group 13"/>
            <p:cNvGrpSpPr>
              <a:grpSpLocks/>
            </p:cNvGrpSpPr>
            <p:nvPr/>
          </p:nvGrpSpPr>
          <p:grpSpPr bwMode="auto">
            <a:xfrm>
              <a:off x="624" y="2640"/>
              <a:ext cx="288" cy="96"/>
              <a:chOff x="1104" y="1632"/>
              <a:chExt cx="576" cy="192"/>
            </a:xfrm>
          </p:grpSpPr>
          <p:sp>
            <p:nvSpPr>
              <p:cNvPr id="57358" name="Line 14"/>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57359" name="Line 15"/>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57360" name="Line 16"/>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57361" name="Line 17"/>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57362" name="Line 18"/>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57363" name="Line 19"/>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57364" name="Line 20"/>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57365" name="Line 21"/>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57366" name="Line 22"/>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57367" name="Line 23"/>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57368" name="Line 24"/>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57369" name="Line 25"/>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57370" name="Line 26"/>
            <p:cNvSpPr>
              <a:spLocks noChangeShapeType="1"/>
            </p:cNvSpPr>
            <p:nvPr/>
          </p:nvSpPr>
          <p:spPr bwMode="auto">
            <a:xfrm flipH="1">
              <a:off x="912" y="2688"/>
              <a:ext cx="1152" cy="0"/>
            </a:xfrm>
            <a:prstGeom prst="line">
              <a:avLst/>
            </a:prstGeom>
            <a:noFill/>
            <a:ln w="9525">
              <a:solidFill>
                <a:schemeClr val="tx1"/>
              </a:solidFill>
              <a:round/>
              <a:headEnd/>
              <a:tailEnd/>
            </a:ln>
            <a:effectLst/>
          </p:spPr>
          <p:txBody>
            <a:bodyPr wrap="none" anchor="ctr"/>
            <a:lstStyle/>
            <a:p>
              <a:endParaRPr lang="en-US"/>
            </a:p>
          </p:txBody>
        </p:sp>
        <p:sp>
          <p:nvSpPr>
            <p:cNvPr id="57371" name="Line 27"/>
            <p:cNvSpPr>
              <a:spLocks noChangeShapeType="1"/>
            </p:cNvSpPr>
            <p:nvPr/>
          </p:nvSpPr>
          <p:spPr bwMode="auto">
            <a:xfrm flipH="1">
              <a:off x="3648" y="2688"/>
              <a:ext cx="1200" cy="0"/>
            </a:xfrm>
            <a:prstGeom prst="line">
              <a:avLst/>
            </a:prstGeom>
            <a:noFill/>
            <a:ln w="9525">
              <a:solidFill>
                <a:schemeClr val="tx1"/>
              </a:solidFill>
              <a:round/>
              <a:headEnd/>
              <a:tailEnd/>
            </a:ln>
            <a:effectLst/>
          </p:spPr>
          <p:txBody>
            <a:bodyPr wrap="none" anchor="ctr"/>
            <a:lstStyle/>
            <a:p>
              <a:endParaRPr lang="en-US"/>
            </a:p>
          </p:txBody>
        </p:sp>
        <p:grpSp>
          <p:nvGrpSpPr>
            <p:cNvPr id="4" name="Group 28"/>
            <p:cNvGrpSpPr>
              <a:grpSpLocks/>
            </p:cNvGrpSpPr>
            <p:nvPr/>
          </p:nvGrpSpPr>
          <p:grpSpPr bwMode="auto">
            <a:xfrm rot="-5400000">
              <a:off x="4704" y="3024"/>
              <a:ext cx="288" cy="96"/>
              <a:chOff x="1104" y="1632"/>
              <a:chExt cx="576" cy="192"/>
            </a:xfrm>
          </p:grpSpPr>
          <p:sp>
            <p:nvSpPr>
              <p:cNvPr id="57373" name="Line 29"/>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57374" name="Line 30"/>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57375" name="Line 31"/>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57376" name="Line 32"/>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57377" name="Line 33"/>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57378" name="Line 34"/>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57379" name="Line 35"/>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57380" name="Line 36"/>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57381" name="Line 37"/>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57382" name="Line 38"/>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57383" name="Line 39"/>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57384" name="Line 40"/>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57385" name="Line 41"/>
            <p:cNvSpPr>
              <a:spLocks noChangeShapeType="1"/>
            </p:cNvSpPr>
            <p:nvPr/>
          </p:nvSpPr>
          <p:spPr bwMode="auto">
            <a:xfrm flipV="1">
              <a:off x="4848" y="2688"/>
              <a:ext cx="0" cy="240"/>
            </a:xfrm>
            <a:prstGeom prst="line">
              <a:avLst/>
            </a:prstGeom>
            <a:noFill/>
            <a:ln w="9525">
              <a:solidFill>
                <a:schemeClr val="tx1"/>
              </a:solidFill>
              <a:round/>
              <a:headEnd/>
              <a:tailEnd/>
            </a:ln>
            <a:effectLst/>
          </p:spPr>
          <p:txBody>
            <a:bodyPr wrap="none" anchor="ctr"/>
            <a:lstStyle/>
            <a:p>
              <a:endParaRPr lang="en-US"/>
            </a:p>
          </p:txBody>
        </p:sp>
        <p:sp>
          <p:nvSpPr>
            <p:cNvPr id="57386" name="Line 42"/>
            <p:cNvSpPr>
              <a:spLocks noChangeShapeType="1"/>
            </p:cNvSpPr>
            <p:nvPr/>
          </p:nvSpPr>
          <p:spPr bwMode="auto">
            <a:xfrm>
              <a:off x="4848" y="3216"/>
              <a:ext cx="0" cy="336"/>
            </a:xfrm>
            <a:prstGeom prst="line">
              <a:avLst/>
            </a:prstGeom>
            <a:noFill/>
            <a:ln w="9525">
              <a:solidFill>
                <a:schemeClr val="tx1"/>
              </a:solidFill>
              <a:round/>
              <a:headEnd/>
              <a:tailEnd/>
            </a:ln>
            <a:effectLst/>
          </p:spPr>
          <p:txBody>
            <a:bodyPr wrap="none" anchor="ctr"/>
            <a:lstStyle/>
            <a:p>
              <a:endParaRPr lang="en-US"/>
            </a:p>
          </p:txBody>
        </p:sp>
        <p:sp>
          <p:nvSpPr>
            <p:cNvPr id="57387" name="Line 43"/>
            <p:cNvSpPr>
              <a:spLocks noChangeShapeType="1"/>
            </p:cNvSpPr>
            <p:nvPr/>
          </p:nvSpPr>
          <p:spPr bwMode="auto">
            <a:xfrm flipH="1">
              <a:off x="480" y="3552"/>
              <a:ext cx="4368" cy="0"/>
            </a:xfrm>
            <a:prstGeom prst="line">
              <a:avLst/>
            </a:prstGeom>
            <a:noFill/>
            <a:ln w="9525">
              <a:solidFill>
                <a:schemeClr val="tx1"/>
              </a:solidFill>
              <a:round/>
              <a:headEnd/>
              <a:tailEnd/>
            </a:ln>
            <a:effectLst/>
          </p:spPr>
          <p:txBody>
            <a:bodyPr wrap="none" anchor="ctr"/>
            <a:lstStyle/>
            <a:p>
              <a:endParaRPr lang="en-US"/>
            </a:p>
          </p:txBody>
        </p:sp>
        <p:sp>
          <p:nvSpPr>
            <p:cNvPr id="57388" name="Line 44"/>
            <p:cNvSpPr>
              <a:spLocks noChangeShapeType="1"/>
            </p:cNvSpPr>
            <p:nvPr/>
          </p:nvSpPr>
          <p:spPr bwMode="auto">
            <a:xfrm flipH="1">
              <a:off x="480" y="2688"/>
              <a:ext cx="144" cy="0"/>
            </a:xfrm>
            <a:prstGeom prst="line">
              <a:avLst/>
            </a:prstGeom>
            <a:noFill/>
            <a:ln w="9525">
              <a:solidFill>
                <a:schemeClr val="tx1"/>
              </a:solidFill>
              <a:round/>
              <a:headEnd/>
              <a:tailEnd/>
            </a:ln>
            <a:effectLst/>
          </p:spPr>
          <p:txBody>
            <a:bodyPr wrap="none" anchor="ctr"/>
            <a:lstStyle/>
            <a:p>
              <a:endParaRPr lang="en-US"/>
            </a:p>
          </p:txBody>
        </p:sp>
        <p:sp>
          <p:nvSpPr>
            <p:cNvPr id="57389" name="Line 45"/>
            <p:cNvSpPr>
              <a:spLocks noChangeShapeType="1"/>
            </p:cNvSpPr>
            <p:nvPr/>
          </p:nvSpPr>
          <p:spPr bwMode="auto">
            <a:xfrm>
              <a:off x="480" y="2688"/>
              <a:ext cx="0" cy="144"/>
            </a:xfrm>
            <a:prstGeom prst="line">
              <a:avLst/>
            </a:prstGeom>
            <a:noFill/>
            <a:ln w="9525">
              <a:solidFill>
                <a:schemeClr val="tx1"/>
              </a:solidFill>
              <a:round/>
              <a:headEnd/>
              <a:tailEnd/>
            </a:ln>
            <a:effectLst/>
          </p:spPr>
          <p:txBody>
            <a:bodyPr wrap="none" anchor="ctr"/>
            <a:lstStyle/>
            <a:p>
              <a:endParaRPr lang="en-US"/>
            </a:p>
          </p:txBody>
        </p:sp>
        <p:sp>
          <p:nvSpPr>
            <p:cNvPr id="57390" name="Line 46"/>
            <p:cNvSpPr>
              <a:spLocks noChangeShapeType="1"/>
            </p:cNvSpPr>
            <p:nvPr/>
          </p:nvSpPr>
          <p:spPr bwMode="auto">
            <a:xfrm flipV="1">
              <a:off x="480" y="3168"/>
              <a:ext cx="0" cy="384"/>
            </a:xfrm>
            <a:prstGeom prst="line">
              <a:avLst/>
            </a:prstGeom>
            <a:noFill/>
            <a:ln w="9525">
              <a:solidFill>
                <a:schemeClr val="tx1"/>
              </a:solidFill>
              <a:round/>
              <a:headEnd/>
              <a:tailEnd/>
            </a:ln>
            <a:effectLst/>
          </p:spPr>
          <p:txBody>
            <a:bodyPr wrap="none" anchor="ctr"/>
            <a:lstStyle/>
            <a:p>
              <a:endParaRPr lang="en-US"/>
            </a:p>
          </p:txBody>
        </p:sp>
        <p:sp>
          <p:nvSpPr>
            <p:cNvPr id="57391" name="Text Box 47"/>
            <p:cNvSpPr txBox="1">
              <a:spLocks noChangeArrowheads="1"/>
            </p:cNvSpPr>
            <p:nvPr/>
          </p:nvSpPr>
          <p:spPr bwMode="auto">
            <a:xfrm>
              <a:off x="528" y="2352"/>
              <a:ext cx="528" cy="324"/>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50</a:t>
              </a:r>
              <a:r>
                <a:rPr lang="en-US" sz="2000" b="1" dirty="0">
                  <a:solidFill>
                    <a:schemeClr val="tx1"/>
                  </a:solidFill>
                  <a:latin typeface="Symbol" pitchFamily="18" charset="2"/>
                </a:rPr>
                <a:t>W</a:t>
              </a:r>
            </a:p>
          </p:txBody>
        </p:sp>
        <p:sp>
          <p:nvSpPr>
            <p:cNvPr id="57392" name="Text Box 48"/>
            <p:cNvSpPr txBox="1">
              <a:spLocks noChangeArrowheads="1"/>
            </p:cNvSpPr>
            <p:nvPr/>
          </p:nvSpPr>
          <p:spPr bwMode="auto">
            <a:xfrm>
              <a:off x="4848" y="2929"/>
              <a:ext cx="528" cy="324"/>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50</a:t>
              </a:r>
              <a:r>
                <a:rPr lang="en-US" sz="2000" b="1" dirty="0">
                  <a:solidFill>
                    <a:schemeClr val="tx1"/>
                  </a:solidFill>
                  <a:latin typeface="Symbol" pitchFamily="18" charset="2"/>
                </a:rPr>
                <a:t>W</a:t>
              </a:r>
            </a:p>
          </p:txBody>
        </p:sp>
        <p:sp>
          <p:nvSpPr>
            <p:cNvPr id="57393" name="AutoShape 49"/>
            <p:cNvSpPr>
              <a:spLocks noChangeArrowheads="1"/>
            </p:cNvSpPr>
            <p:nvPr/>
          </p:nvSpPr>
          <p:spPr bwMode="auto">
            <a:xfrm flipH="1">
              <a:off x="1248" y="2784"/>
              <a:ext cx="384" cy="192"/>
            </a:xfrm>
            <a:prstGeom prst="rightArrow">
              <a:avLst>
                <a:gd name="adj1" fmla="val 50000"/>
                <a:gd name="adj2" fmla="val 50000"/>
              </a:avLst>
            </a:prstGeom>
            <a:solidFill>
              <a:srgbClr val="FF00FF"/>
            </a:solidFill>
            <a:ln w="9525" algn="ctr">
              <a:solidFill>
                <a:srgbClr val="FF00FF"/>
              </a:solidFill>
              <a:miter lim="800000"/>
              <a:headEnd/>
              <a:tailEnd/>
            </a:ln>
            <a:effectLst/>
          </p:spPr>
          <p:txBody>
            <a:bodyPr wrap="none" anchor="ctr"/>
            <a:lstStyle/>
            <a:p>
              <a:endParaRPr lang="en-US"/>
            </a:p>
          </p:txBody>
        </p:sp>
        <p:sp>
          <p:nvSpPr>
            <p:cNvPr id="57394" name="Text Box 50"/>
            <p:cNvSpPr txBox="1">
              <a:spLocks noChangeArrowheads="1"/>
            </p:cNvSpPr>
            <p:nvPr/>
          </p:nvSpPr>
          <p:spPr bwMode="auto">
            <a:xfrm>
              <a:off x="1007" y="2879"/>
              <a:ext cx="769" cy="324"/>
            </a:xfrm>
            <a:prstGeom prst="rect">
              <a:avLst/>
            </a:prstGeom>
            <a:noFill/>
            <a:ln w="9525" algn="ctr">
              <a:noFill/>
              <a:miter lim="800000"/>
              <a:headEnd/>
              <a:tailEnd/>
            </a:ln>
            <a:effectLst/>
          </p:spPr>
          <p:txBody>
            <a:bodyPr>
              <a:spAutoFit/>
            </a:bodyPr>
            <a:lstStyle/>
            <a:p>
              <a:pPr algn="ctr">
                <a:spcBef>
                  <a:spcPct val="50000"/>
                </a:spcBef>
              </a:pPr>
              <a:r>
                <a:rPr lang="en-US" sz="2000" b="1" dirty="0" err="1">
                  <a:solidFill>
                    <a:schemeClr val="tx1"/>
                  </a:solidFill>
                  <a:latin typeface="Arial Narrow" pitchFamily="34" charset="0"/>
                </a:rPr>
                <a:t>P</a:t>
              </a:r>
              <a:r>
                <a:rPr lang="en-US" sz="2000" b="1" baseline="-25000" dirty="0" err="1">
                  <a:solidFill>
                    <a:schemeClr val="tx1"/>
                  </a:solidFill>
                  <a:latin typeface="Arial Narrow" pitchFamily="34" charset="0"/>
                </a:rPr>
                <a:t>reflected</a:t>
              </a:r>
              <a:endParaRPr lang="en-US" sz="2000" b="1" baseline="-25000" dirty="0">
                <a:solidFill>
                  <a:schemeClr val="tx1"/>
                </a:solidFill>
                <a:latin typeface="Arial Narrow" pitchFamily="34" charset="0"/>
              </a:endParaRPr>
            </a:p>
          </p:txBody>
        </p:sp>
        <p:sp>
          <p:nvSpPr>
            <p:cNvPr id="57395" name="Rectangle 51"/>
            <p:cNvSpPr>
              <a:spLocks noChangeArrowheads="1"/>
            </p:cNvSpPr>
            <p:nvPr/>
          </p:nvSpPr>
          <p:spPr bwMode="auto">
            <a:xfrm>
              <a:off x="192" y="2304"/>
              <a:ext cx="864" cy="1440"/>
            </a:xfrm>
            <a:prstGeom prst="rect">
              <a:avLst/>
            </a:prstGeom>
            <a:noFill/>
            <a:ln w="9525" algn="ctr">
              <a:solidFill>
                <a:schemeClr val="bg2"/>
              </a:solidFill>
              <a:prstDash val="dash"/>
              <a:miter lim="800000"/>
              <a:headEnd/>
              <a:tailEnd/>
            </a:ln>
            <a:effectLst/>
          </p:spPr>
          <p:txBody>
            <a:bodyPr anchor="ctr">
              <a:spAutoFit/>
            </a:bodyPr>
            <a:lstStyle/>
            <a:p>
              <a:endParaRPr lang="en-US"/>
            </a:p>
          </p:txBody>
        </p:sp>
        <p:sp>
          <p:nvSpPr>
            <p:cNvPr id="57396" name="Rectangle 52"/>
            <p:cNvSpPr>
              <a:spLocks noChangeArrowheads="1"/>
            </p:cNvSpPr>
            <p:nvPr/>
          </p:nvSpPr>
          <p:spPr bwMode="auto">
            <a:xfrm>
              <a:off x="4416" y="2448"/>
              <a:ext cx="960" cy="1296"/>
            </a:xfrm>
            <a:prstGeom prst="rect">
              <a:avLst/>
            </a:prstGeom>
            <a:noFill/>
            <a:ln w="9525" algn="ctr">
              <a:solidFill>
                <a:schemeClr val="bg2"/>
              </a:solidFill>
              <a:prstDash val="dash"/>
              <a:miter lim="800000"/>
              <a:headEnd/>
              <a:tailEnd/>
            </a:ln>
            <a:effectLst/>
          </p:spPr>
          <p:txBody>
            <a:bodyPr wrap="none" anchor="ctr">
              <a:spAutoFit/>
            </a:bodyPr>
            <a:lstStyle/>
            <a:p>
              <a:endParaRPr lang="en-US"/>
            </a:p>
          </p:txBody>
        </p:sp>
        <p:sp>
          <p:nvSpPr>
            <p:cNvPr id="57397" name="Text Box 53"/>
            <p:cNvSpPr txBox="1">
              <a:spLocks noChangeArrowheads="1"/>
            </p:cNvSpPr>
            <p:nvPr/>
          </p:nvSpPr>
          <p:spPr bwMode="auto">
            <a:xfrm>
              <a:off x="288" y="2064"/>
              <a:ext cx="817" cy="324"/>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Source</a:t>
              </a:r>
              <a:endParaRPr lang="en-US" sz="2000" b="1" dirty="0">
                <a:solidFill>
                  <a:schemeClr val="tx1"/>
                </a:solidFill>
                <a:latin typeface="Symbol" pitchFamily="18" charset="2"/>
              </a:endParaRPr>
            </a:p>
          </p:txBody>
        </p:sp>
        <p:sp>
          <p:nvSpPr>
            <p:cNvPr id="57398" name="Text Box 54"/>
            <p:cNvSpPr txBox="1">
              <a:spLocks noChangeArrowheads="1"/>
            </p:cNvSpPr>
            <p:nvPr/>
          </p:nvSpPr>
          <p:spPr bwMode="auto">
            <a:xfrm>
              <a:off x="4463" y="2160"/>
              <a:ext cx="817" cy="324"/>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Load</a:t>
              </a:r>
              <a:endParaRPr lang="en-US" sz="2000" b="1" dirty="0">
                <a:solidFill>
                  <a:schemeClr val="tx1"/>
                </a:solidFill>
                <a:latin typeface="Symbol" pitchFamily="18" charset="2"/>
              </a:endParaRPr>
            </a:p>
          </p:txBody>
        </p:sp>
      </p:grpSp>
      <p:sp>
        <p:nvSpPr>
          <p:cNvPr id="57399" name="Text Box 55"/>
          <p:cNvSpPr txBox="1">
            <a:spLocks noChangeArrowheads="1"/>
          </p:cNvSpPr>
          <p:nvPr/>
        </p:nvSpPr>
        <p:spPr bwMode="auto">
          <a:xfrm>
            <a:off x="2209800" y="5562600"/>
            <a:ext cx="3581430" cy="461665"/>
          </a:xfrm>
          <a:prstGeom prst="rect">
            <a:avLst/>
          </a:prstGeom>
          <a:noFill/>
          <a:ln w="9525" algn="ctr">
            <a:noFill/>
            <a:miter lim="800000"/>
            <a:headEnd type="none" w="sm" len="sm"/>
            <a:tailEnd type="none" w="sm" len="sm"/>
          </a:ln>
          <a:effectLst/>
        </p:spPr>
        <p:txBody>
          <a:bodyPr wrap="none">
            <a:spAutoFit/>
          </a:bodyPr>
          <a:lstStyle/>
          <a:p>
            <a:r>
              <a:rPr lang="en-US" dirty="0">
                <a:solidFill>
                  <a:schemeClr val="tx1"/>
                </a:solidFill>
                <a:latin typeface="Arial Narrow" pitchFamily="34" charset="0"/>
              </a:rPr>
              <a:t>Matched 50Ω System (Ideal)</a:t>
            </a:r>
          </a:p>
        </p:txBody>
      </p:sp>
      <p:sp>
        <p:nvSpPr>
          <p:cNvPr id="57400" name="Text Box 56"/>
          <p:cNvSpPr txBox="1">
            <a:spLocks noChangeArrowheads="1"/>
          </p:cNvSpPr>
          <p:nvPr/>
        </p:nvSpPr>
        <p:spPr bwMode="auto">
          <a:xfrm>
            <a:off x="7359650" y="4419600"/>
            <a:ext cx="1572866" cy="707886"/>
          </a:xfrm>
          <a:prstGeom prst="rect">
            <a:avLst/>
          </a:prstGeom>
          <a:noFill/>
          <a:ln w="9525" algn="ctr">
            <a:noFill/>
            <a:miter lim="800000"/>
            <a:headEnd type="none" w="sm" len="sm"/>
            <a:tailEnd type="none" w="sm" len="sm"/>
          </a:ln>
          <a:effectLst/>
        </p:spPr>
        <p:txBody>
          <a:bodyPr wrap="none">
            <a:spAutoFit/>
          </a:bodyPr>
          <a:lstStyle/>
          <a:p>
            <a:r>
              <a:rPr lang="en-US" sz="2000" b="1" dirty="0">
                <a:solidFill>
                  <a:schemeClr val="tx1"/>
                </a:solidFill>
                <a:latin typeface="Arial Narrow" pitchFamily="34" charset="0"/>
              </a:rPr>
              <a:t>P</a:t>
            </a:r>
            <a:r>
              <a:rPr lang="en-US" sz="2000" b="1" baseline="-25000" dirty="0">
                <a:solidFill>
                  <a:schemeClr val="tx1"/>
                </a:solidFill>
                <a:latin typeface="Arial Narrow" pitchFamily="34" charset="0"/>
              </a:rPr>
              <a:t>in</a:t>
            </a:r>
            <a:r>
              <a:rPr lang="en-US" sz="2000" b="1" dirty="0">
                <a:solidFill>
                  <a:schemeClr val="tx1"/>
                </a:solidFill>
                <a:latin typeface="Arial Narrow" pitchFamily="34" charset="0"/>
              </a:rPr>
              <a:t> = P</a:t>
            </a:r>
            <a:r>
              <a:rPr lang="en-US" sz="2000" b="1" baseline="-25000" dirty="0">
                <a:solidFill>
                  <a:schemeClr val="tx1"/>
                </a:solidFill>
                <a:latin typeface="Arial Narrow" pitchFamily="34" charset="0"/>
              </a:rPr>
              <a:t>out </a:t>
            </a:r>
            <a:r>
              <a:rPr lang="en-US" sz="2000" b="1" dirty="0">
                <a:solidFill>
                  <a:schemeClr val="tx1"/>
                </a:solidFill>
                <a:latin typeface="Arial Narrow" pitchFamily="34" charset="0"/>
              </a:rPr>
              <a:t> and </a:t>
            </a:r>
            <a:endParaRPr lang="en-US" sz="2000" b="1" baseline="-25000" dirty="0">
              <a:solidFill>
                <a:schemeClr val="tx1"/>
              </a:solidFill>
              <a:latin typeface="Arial Narrow" pitchFamily="34" charset="0"/>
            </a:endParaRPr>
          </a:p>
          <a:p>
            <a:r>
              <a:rPr lang="en-US" sz="2000" b="1" dirty="0" err="1">
                <a:solidFill>
                  <a:schemeClr val="tx1"/>
                </a:solidFill>
                <a:latin typeface="Arial Narrow" pitchFamily="34" charset="0"/>
              </a:rPr>
              <a:t>P</a:t>
            </a:r>
            <a:r>
              <a:rPr lang="en-US" sz="2000" b="1" baseline="-25000" dirty="0" err="1">
                <a:solidFill>
                  <a:schemeClr val="tx1"/>
                </a:solidFill>
                <a:latin typeface="Arial Narrow" pitchFamily="34" charset="0"/>
              </a:rPr>
              <a:t>reflected</a:t>
            </a:r>
            <a:r>
              <a:rPr lang="en-US" sz="2000" b="1" dirty="0">
                <a:solidFill>
                  <a:schemeClr val="tx1"/>
                </a:solidFill>
                <a:latin typeface="Arial Narrow" pitchFamily="34" charset="0"/>
              </a:rPr>
              <a:t> =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3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99" grpId="0"/>
      <p:bldP spid="57400"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0" y="0"/>
            <a:ext cx="7772400" cy="1143000"/>
          </a:xfrm>
        </p:spPr>
        <p:txBody>
          <a:bodyPr/>
          <a:lstStyle/>
          <a:p>
            <a:pPr eaLnBrk="1" hangingPunct="1"/>
            <a:r>
              <a:rPr lang="en-US" b="1" dirty="0" smtClean="0"/>
              <a:t>Calculating VSWR</a:t>
            </a:r>
          </a:p>
        </p:txBody>
      </p:sp>
      <p:sp>
        <p:nvSpPr>
          <p:cNvPr id="11268" name="Rectangle 3"/>
          <p:cNvSpPr>
            <a:spLocks noGrp="1" noChangeArrowheads="1"/>
          </p:cNvSpPr>
          <p:nvPr>
            <p:ph type="body" sz="half" idx="1"/>
          </p:nvPr>
        </p:nvSpPr>
        <p:spPr>
          <a:xfrm>
            <a:off x="381000" y="1295400"/>
            <a:ext cx="7543800" cy="1225550"/>
          </a:xfrm>
        </p:spPr>
        <p:txBody>
          <a:bodyPr>
            <a:normAutofit fontScale="92500"/>
          </a:bodyPr>
          <a:lstStyle/>
          <a:p>
            <a:pPr eaLnBrk="1" hangingPunct="1"/>
            <a:r>
              <a:rPr lang="en-US" sz="2400" smtClean="0"/>
              <a:t>VSWR = Voltage Standing Wave Ratio</a:t>
            </a:r>
          </a:p>
          <a:p>
            <a:pPr eaLnBrk="1" hangingPunct="1"/>
            <a:r>
              <a:rPr lang="en-US" sz="2400" smtClean="0"/>
              <a:t>VSWR is the ratio of the maximum to minimum voltage in the standing wave pattern on the transmission line</a:t>
            </a:r>
          </a:p>
        </p:txBody>
      </p:sp>
      <p:graphicFrame>
        <p:nvGraphicFramePr>
          <p:cNvPr id="11266" name="Object 4"/>
          <p:cNvGraphicFramePr>
            <a:graphicFrameLocks noChangeAspect="1"/>
          </p:cNvGraphicFramePr>
          <p:nvPr>
            <p:ph sz="half" idx="2"/>
          </p:nvPr>
        </p:nvGraphicFramePr>
        <p:xfrm>
          <a:off x="5924550" y="3041650"/>
          <a:ext cx="1257300" cy="1155700"/>
        </p:xfrm>
        <a:graphic>
          <a:graphicData uri="http://schemas.openxmlformats.org/presentationml/2006/ole">
            <p:oleObj spid="_x0000_s1031170" name="Equation" r:id="rId4" imgW="1257120" imgH="1155600" progId="Equation.3">
              <p:embed/>
            </p:oleObj>
          </a:graphicData>
        </a:graphic>
      </p:graphicFrame>
      <p:grpSp>
        <p:nvGrpSpPr>
          <p:cNvPr id="2" name="Group 5"/>
          <p:cNvGrpSpPr>
            <a:grpSpLocks/>
          </p:cNvGrpSpPr>
          <p:nvPr/>
        </p:nvGrpSpPr>
        <p:grpSpPr bwMode="auto">
          <a:xfrm>
            <a:off x="914400" y="2971800"/>
            <a:ext cx="2955925" cy="2286000"/>
            <a:chOff x="480" y="1744"/>
            <a:chExt cx="1862" cy="1440"/>
          </a:xfrm>
        </p:grpSpPr>
        <p:sp>
          <p:nvSpPr>
            <p:cNvPr id="11272" name="Line 6"/>
            <p:cNvSpPr>
              <a:spLocks noChangeShapeType="1"/>
            </p:cNvSpPr>
            <p:nvPr/>
          </p:nvSpPr>
          <p:spPr bwMode="auto">
            <a:xfrm flipH="1">
              <a:off x="480" y="2364"/>
              <a:ext cx="188" cy="0"/>
            </a:xfrm>
            <a:prstGeom prst="line">
              <a:avLst/>
            </a:prstGeom>
            <a:noFill/>
            <a:ln w="9525">
              <a:solidFill>
                <a:schemeClr val="tx1"/>
              </a:solidFill>
              <a:round/>
              <a:headEnd/>
              <a:tailEnd/>
            </a:ln>
          </p:spPr>
          <p:txBody>
            <a:bodyPr>
              <a:spAutoFit/>
            </a:bodyPr>
            <a:lstStyle/>
            <a:p>
              <a:endParaRPr lang="en-US"/>
            </a:p>
          </p:txBody>
        </p:sp>
        <p:sp>
          <p:nvSpPr>
            <p:cNvPr id="11273" name="Text Box 7"/>
            <p:cNvSpPr txBox="1">
              <a:spLocks noChangeArrowheads="1"/>
            </p:cNvSpPr>
            <p:nvPr/>
          </p:nvSpPr>
          <p:spPr bwMode="auto">
            <a:xfrm>
              <a:off x="1633" y="2475"/>
              <a:ext cx="611" cy="288"/>
            </a:xfrm>
            <a:prstGeom prst="rect">
              <a:avLst/>
            </a:prstGeom>
            <a:noFill/>
            <a:ln w="9525" algn="ctr">
              <a:noFill/>
              <a:miter lim="800000"/>
              <a:headEnd/>
              <a:tailEnd/>
            </a:ln>
          </p:spPr>
          <p:txBody>
            <a:bodyPr>
              <a:spAutoFit/>
            </a:bodyPr>
            <a:lstStyle/>
            <a:p>
              <a:pPr algn="ctr">
                <a:spcBef>
                  <a:spcPct val="50000"/>
                </a:spcBef>
              </a:pPr>
              <a:r>
                <a:rPr lang="en-US" b="1" dirty="0">
                  <a:solidFill>
                    <a:schemeClr val="tx1"/>
                  </a:solidFill>
                  <a:latin typeface="Arial Narrow" pitchFamily="34" charset="0"/>
                </a:rPr>
                <a:t>Z</a:t>
              </a:r>
              <a:r>
                <a:rPr lang="en-US" b="1" baseline="-25000" dirty="0">
                  <a:solidFill>
                    <a:schemeClr val="tx1"/>
                  </a:solidFill>
                  <a:latin typeface="Arial Narrow" pitchFamily="34" charset="0"/>
                </a:rPr>
                <a:t>L</a:t>
              </a:r>
            </a:p>
          </p:txBody>
        </p:sp>
        <p:sp>
          <p:nvSpPr>
            <p:cNvPr id="11274" name="AutoShape 8"/>
            <p:cNvSpPr>
              <a:spLocks noChangeArrowheads="1"/>
            </p:cNvSpPr>
            <p:nvPr/>
          </p:nvSpPr>
          <p:spPr bwMode="auto">
            <a:xfrm rot="16200000">
              <a:off x="637" y="1955"/>
              <a:ext cx="613" cy="832"/>
            </a:xfrm>
            <a:prstGeom prst="can">
              <a:avLst>
                <a:gd name="adj" fmla="val 33931"/>
              </a:avLst>
            </a:prstGeom>
            <a:noFill/>
            <a:ln w="9525">
              <a:solidFill>
                <a:schemeClr val="tx1"/>
              </a:solidFill>
              <a:round/>
              <a:headEnd/>
              <a:tailEnd/>
            </a:ln>
          </p:spPr>
          <p:txBody>
            <a:bodyPr anchor="ctr">
              <a:spAutoFit/>
            </a:bodyPr>
            <a:lstStyle/>
            <a:p>
              <a:endParaRPr lang="en-US"/>
            </a:p>
          </p:txBody>
        </p:sp>
        <p:grpSp>
          <p:nvGrpSpPr>
            <p:cNvPr id="3" name="Group 9"/>
            <p:cNvGrpSpPr>
              <a:grpSpLocks/>
            </p:cNvGrpSpPr>
            <p:nvPr/>
          </p:nvGrpSpPr>
          <p:grpSpPr bwMode="auto">
            <a:xfrm rot="-5400000">
              <a:off x="1517" y="2656"/>
              <a:ext cx="354" cy="111"/>
              <a:chOff x="1104" y="1632"/>
              <a:chExt cx="576" cy="192"/>
            </a:xfrm>
          </p:grpSpPr>
          <p:sp>
            <p:nvSpPr>
              <p:cNvPr id="11285" name="Line 10"/>
              <p:cNvSpPr>
                <a:spLocks noChangeShapeType="1"/>
              </p:cNvSpPr>
              <p:nvPr/>
            </p:nvSpPr>
            <p:spPr bwMode="auto">
              <a:xfrm flipV="1">
                <a:off x="1104" y="1632"/>
                <a:ext cx="48" cy="96"/>
              </a:xfrm>
              <a:prstGeom prst="line">
                <a:avLst/>
              </a:prstGeom>
              <a:noFill/>
              <a:ln w="9525">
                <a:solidFill>
                  <a:schemeClr val="tx1"/>
                </a:solidFill>
                <a:round/>
                <a:headEnd/>
                <a:tailEnd/>
              </a:ln>
            </p:spPr>
            <p:txBody>
              <a:bodyPr wrap="none" anchor="ctr"/>
              <a:lstStyle/>
              <a:p>
                <a:endParaRPr lang="en-US"/>
              </a:p>
            </p:txBody>
          </p:sp>
          <p:sp>
            <p:nvSpPr>
              <p:cNvPr id="11286" name="Line 11"/>
              <p:cNvSpPr>
                <a:spLocks noChangeShapeType="1"/>
              </p:cNvSpPr>
              <p:nvPr/>
            </p:nvSpPr>
            <p:spPr bwMode="auto">
              <a:xfrm flipV="1">
                <a:off x="1296" y="1632"/>
                <a:ext cx="48" cy="96"/>
              </a:xfrm>
              <a:prstGeom prst="line">
                <a:avLst/>
              </a:prstGeom>
              <a:noFill/>
              <a:ln w="9525">
                <a:solidFill>
                  <a:schemeClr val="tx1"/>
                </a:solidFill>
                <a:round/>
                <a:headEnd/>
                <a:tailEnd/>
              </a:ln>
            </p:spPr>
            <p:txBody>
              <a:bodyPr wrap="none" anchor="ctr"/>
              <a:lstStyle/>
              <a:p>
                <a:endParaRPr lang="en-US"/>
              </a:p>
            </p:txBody>
          </p:sp>
          <p:sp>
            <p:nvSpPr>
              <p:cNvPr id="11287" name="Line 12"/>
              <p:cNvSpPr>
                <a:spLocks noChangeShapeType="1"/>
              </p:cNvSpPr>
              <p:nvPr/>
            </p:nvSpPr>
            <p:spPr bwMode="auto">
              <a:xfrm flipV="1">
                <a:off x="1248" y="1728"/>
                <a:ext cx="48" cy="96"/>
              </a:xfrm>
              <a:prstGeom prst="line">
                <a:avLst/>
              </a:prstGeom>
              <a:noFill/>
              <a:ln w="9525">
                <a:solidFill>
                  <a:schemeClr val="tx1"/>
                </a:solidFill>
                <a:round/>
                <a:headEnd/>
                <a:tailEnd/>
              </a:ln>
            </p:spPr>
            <p:txBody>
              <a:bodyPr wrap="none" anchor="ctr"/>
              <a:lstStyle/>
              <a:p>
                <a:endParaRPr lang="en-US"/>
              </a:p>
            </p:txBody>
          </p:sp>
          <p:sp>
            <p:nvSpPr>
              <p:cNvPr id="11288" name="Line 13"/>
              <p:cNvSpPr>
                <a:spLocks noChangeShapeType="1"/>
              </p:cNvSpPr>
              <p:nvPr/>
            </p:nvSpPr>
            <p:spPr bwMode="auto">
              <a:xfrm>
                <a:off x="1200" y="1728"/>
                <a:ext cx="48" cy="96"/>
              </a:xfrm>
              <a:prstGeom prst="line">
                <a:avLst/>
              </a:prstGeom>
              <a:noFill/>
              <a:ln w="9525">
                <a:solidFill>
                  <a:schemeClr val="tx1"/>
                </a:solidFill>
                <a:round/>
                <a:headEnd/>
                <a:tailEnd/>
              </a:ln>
            </p:spPr>
            <p:txBody>
              <a:bodyPr wrap="none" anchor="ctr"/>
              <a:lstStyle/>
              <a:p>
                <a:endParaRPr lang="en-US"/>
              </a:p>
            </p:txBody>
          </p:sp>
          <p:sp>
            <p:nvSpPr>
              <p:cNvPr id="11289" name="Line 14"/>
              <p:cNvSpPr>
                <a:spLocks noChangeShapeType="1"/>
              </p:cNvSpPr>
              <p:nvPr/>
            </p:nvSpPr>
            <p:spPr bwMode="auto">
              <a:xfrm>
                <a:off x="1152" y="1632"/>
                <a:ext cx="48" cy="96"/>
              </a:xfrm>
              <a:prstGeom prst="line">
                <a:avLst/>
              </a:prstGeom>
              <a:noFill/>
              <a:ln w="9525">
                <a:solidFill>
                  <a:schemeClr val="tx1"/>
                </a:solidFill>
                <a:round/>
                <a:headEnd/>
                <a:tailEnd/>
              </a:ln>
            </p:spPr>
            <p:txBody>
              <a:bodyPr wrap="none" anchor="ctr"/>
              <a:lstStyle/>
              <a:p>
                <a:endParaRPr lang="en-US"/>
              </a:p>
            </p:txBody>
          </p:sp>
          <p:sp>
            <p:nvSpPr>
              <p:cNvPr id="11290" name="Line 15"/>
              <p:cNvSpPr>
                <a:spLocks noChangeShapeType="1"/>
              </p:cNvSpPr>
              <p:nvPr/>
            </p:nvSpPr>
            <p:spPr bwMode="auto">
              <a:xfrm>
                <a:off x="1392" y="1728"/>
                <a:ext cx="48" cy="96"/>
              </a:xfrm>
              <a:prstGeom prst="line">
                <a:avLst/>
              </a:prstGeom>
              <a:noFill/>
              <a:ln w="9525">
                <a:solidFill>
                  <a:schemeClr val="tx1"/>
                </a:solidFill>
                <a:round/>
                <a:headEnd/>
                <a:tailEnd/>
              </a:ln>
            </p:spPr>
            <p:txBody>
              <a:bodyPr wrap="none" anchor="ctr"/>
              <a:lstStyle/>
              <a:p>
                <a:endParaRPr lang="en-US"/>
              </a:p>
            </p:txBody>
          </p:sp>
          <p:sp>
            <p:nvSpPr>
              <p:cNvPr id="11291" name="Line 16"/>
              <p:cNvSpPr>
                <a:spLocks noChangeShapeType="1"/>
              </p:cNvSpPr>
              <p:nvPr/>
            </p:nvSpPr>
            <p:spPr bwMode="auto">
              <a:xfrm>
                <a:off x="1344" y="1632"/>
                <a:ext cx="48" cy="96"/>
              </a:xfrm>
              <a:prstGeom prst="line">
                <a:avLst/>
              </a:prstGeom>
              <a:noFill/>
              <a:ln w="9525">
                <a:solidFill>
                  <a:schemeClr val="tx1"/>
                </a:solidFill>
                <a:round/>
                <a:headEnd/>
                <a:tailEnd/>
              </a:ln>
            </p:spPr>
            <p:txBody>
              <a:bodyPr wrap="none" anchor="ctr"/>
              <a:lstStyle/>
              <a:p>
                <a:endParaRPr lang="en-US"/>
              </a:p>
            </p:txBody>
          </p:sp>
          <p:sp>
            <p:nvSpPr>
              <p:cNvPr id="11292" name="Line 17"/>
              <p:cNvSpPr>
                <a:spLocks noChangeShapeType="1"/>
              </p:cNvSpPr>
              <p:nvPr/>
            </p:nvSpPr>
            <p:spPr bwMode="auto">
              <a:xfrm flipV="1">
                <a:off x="1488" y="1632"/>
                <a:ext cx="48" cy="96"/>
              </a:xfrm>
              <a:prstGeom prst="line">
                <a:avLst/>
              </a:prstGeom>
              <a:noFill/>
              <a:ln w="9525">
                <a:solidFill>
                  <a:schemeClr val="tx1"/>
                </a:solidFill>
                <a:round/>
                <a:headEnd/>
                <a:tailEnd/>
              </a:ln>
            </p:spPr>
            <p:txBody>
              <a:bodyPr wrap="none" anchor="ctr"/>
              <a:lstStyle/>
              <a:p>
                <a:endParaRPr lang="en-US"/>
              </a:p>
            </p:txBody>
          </p:sp>
          <p:sp>
            <p:nvSpPr>
              <p:cNvPr id="11293" name="Line 18"/>
              <p:cNvSpPr>
                <a:spLocks noChangeShapeType="1"/>
              </p:cNvSpPr>
              <p:nvPr/>
            </p:nvSpPr>
            <p:spPr bwMode="auto">
              <a:xfrm flipV="1">
                <a:off x="1440" y="1728"/>
                <a:ext cx="48" cy="96"/>
              </a:xfrm>
              <a:prstGeom prst="line">
                <a:avLst/>
              </a:prstGeom>
              <a:noFill/>
              <a:ln w="9525">
                <a:solidFill>
                  <a:schemeClr val="tx1"/>
                </a:solidFill>
                <a:round/>
                <a:headEnd/>
                <a:tailEnd/>
              </a:ln>
            </p:spPr>
            <p:txBody>
              <a:bodyPr wrap="none" anchor="ctr"/>
              <a:lstStyle/>
              <a:p>
                <a:endParaRPr lang="en-US"/>
              </a:p>
            </p:txBody>
          </p:sp>
          <p:sp>
            <p:nvSpPr>
              <p:cNvPr id="11294" name="Line 19"/>
              <p:cNvSpPr>
                <a:spLocks noChangeShapeType="1"/>
              </p:cNvSpPr>
              <p:nvPr/>
            </p:nvSpPr>
            <p:spPr bwMode="auto">
              <a:xfrm>
                <a:off x="1584" y="1728"/>
                <a:ext cx="48" cy="96"/>
              </a:xfrm>
              <a:prstGeom prst="line">
                <a:avLst/>
              </a:prstGeom>
              <a:noFill/>
              <a:ln w="9525">
                <a:solidFill>
                  <a:schemeClr val="tx1"/>
                </a:solidFill>
                <a:round/>
                <a:headEnd/>
                <a:tailEnd/>
              </a:ln>
            </p:spPr>
            <p:txBody>
              <a:bodyPr wrap="none" anchor="ctr"/>
              <a:lstStyle/>
              <a:p>
                <a:endParaRPr lang="en-US"/>
              </a:p>
            </p:txBody>
          </p:sp>
          <p:sp>
            <p:nvSpPr>
              <p:cNvPr id="11295" name="Line 20"/>
              <p:cNvSpPr>
                <a:spLocks noChangeShapeType="1"/>
              </p:cNvSpPr>
              <p:nvPr/>
            </p:nvSpPr>
            <p:spPr bwMode="auto">
              <a:xfrm>
                <a:off x="1536" y="1632"/>
                <a:ext cx="48" cy="96"/>
              </a:xfrm>
              <a:prstGeom prst="line">
                <a:avLst/>
              </a:prstGeom>
              <a:noFill/>
              <a:ln w="9525">
                <a:solidFill>
                  <a:schemeClr val="tx1"/>
                </a:solidFill>
                <a:round/>
                <a:headEnd/>
                <a:tailEnd/>
              </a:ln>
            </p:spPr>
            <p:txBody>
              <a:bodyPr wrap="none" anchor="ctr"/>
              <a:lstStyle/>
              <a:p>
                <a:endParaRPr lang="en-US"/>
              </a:p>
            </p:txBody>
          </p:sp>
          <p:sp>
            <p:nvSpPr>
              <p:cNvPr id="11296" name="Line 21"/>
              <p:cNvSpPr>
                <a:spLocks noChangeShapeType="1"/>
              </p:cNvSpPr>
              <p:nvPr/>
            </p:nvSpPr>
            <p:spPr bwMode="auto">
              <a:xfrm flipV="1">
                <a:off x="1632" y="1728"/>
                <a:ext cx="48" cy="96"/>
              </a:xfrm>
              <a:prstGeom prst="line">
                <a:avLst/>
              </a:prstGeom>
              <a:noFill/>
              <a:ln w="9525">
                <a:solidFill>
                  <a:schemeClr val="tx1"/>
                </a:solidFill>
                <a:round/>
                <a:headEnd/>
                <a:tailEnd/>
              </a:ln>
            </p:spPr>
            <p:txBody>
              <a:bodyPr wrap="none" anchor="ctr"/>
              <a:lstStyle/>
              <a:p>
                <a:endParaRPr lang="en-US"/>
              </a:p>
            </p:txBody>
          </p:sp>
        </p:grpSp>
        <p:sp>
          <p:nvSpPr>
            <p:cNvPr id="11276" name="Line 22"/>
            <p:cNvSpPr>
              <a:spLocks noChangeShapeType="1"/>
            </p:cNvSpPr>
            <p:nvPr/>
          </p:nvSpPr>
          <p:spPr bwMode="auto">
            <a:xfrm flipV="1">
              <a:off x="1693" y="2359"/>
              <a:ext cx="0" cy="176"/>
            </a:xfrm>
            <a:prstGeom prst="line">
              <a:avLst/>
            </a:prstGeom>
            <a:noFill/>
            <a:ln w="9525">
              <a:solidFill>
                <a:schemeClr val="tx1"/>
              </a:solidFill>
              <a:round/>
              <a:headEnd/>
              <a:tailEnd/>
            </a:ln>
          </p:spPr>
          <p:txBody>
            <a:bodyPr>
              <a:spAutoFit/>
            </a:bodyPr>
            <a:lstStyle/>
            <a:p>
              <a:endParaRPr lang="en-US"/>
            </a:p>
          </p:txBody>
        </p:sp>
        <p:sp>
          <p:nvSpPr>
            <p:cNvPr id="11277" name="Line 23"/>
            <p:cNvSpPr>
              <a:spLocks noChangeShapeType="1"/>
            </p:cNvSpPr>
            <p:nvPr/>
          </p:nvSpPr>
          <p:spPr bwMode="auto">
            <a:xfrm>
              <a:off x="1360" y="2359"/>
              <a:ext cx="333" cy="0"/>
            </a:xfrm>
            <a:prstGeom prst="line">
              <a:avLst/>
            </a:prstGeom>
            <a:noFill/>
            <a:ln w="9525">
              <a:solidFill>
                <a:schemeClr val="tx1"/>
              </a:solidFill>
              <a:round/>
              <a:headEnd/>
              <a:tailEnd/>
            </a:ln>
          </p:spPr>
          <p:txBody>
            <a:bodyPr>
              <a:spAutoFit/>
            </a:bodyPr>
            <a:lstStyle/>
            <a:p>
              <a:endParaRPr lang="en-US"/>
            </a:p>
          </p:txBody>
        </p:sp>
        <p:sp>
          <p:nvSpPr>
            <p:cNvPr id="11278" name="Text Box 24"/>
            <p:cNvSpPr txBox="1">
              <a:spLocks noChangeArrowheads="1"/>
            </p:cNvSpPr>
            <p:nvPr/>
          </p:nvSpPr>
          <p:spPr bwMode="auto">
            <a:xfrm>
              <a:off x="672" y="2208"/>
              <a:ext cx="611" cy="288"/>
            </a:xfrm>
            <a:prstGeom prst="rect">
              <a:avLst/>
            </a:prstGeom>
            <a:noFill/>
            <a:ln w="9525" algn="ctr">
              <a:noFill/>
              <a:miter lim="800000"/>
              <a:headEnd/>
              <a:tailEnd/>
            </a:ln>
          </p:spPr>
          <p:txBody>
            <a:bodyPr>
              <a:spAutoFit/>
            </a:bodyPr>
            <a:lstStyle/>
            <a:p>
              <a:pPr algn="ctr">
                <a:spcBef>
                  <a:spcPct val="50000"/>
                </a:spcBef>
              </a:pPr>
              <a:r>
                <a:rPr lang="en-US" b="1" dirty="0">
                  <a:solidFill>
                    <a:schemeClr val="tx1"/>
                  </a:solidFill>
                  <a:latin typeface="Arial Narrow" pitchFamily="34" charset="0"/>
                </a:rPr>
                <a:t>Z</a:t>
              </a:r>
              <a:r>
                <a:rPr lang="en-US" b="1" baseline="-25000" dirty="0">
                  <a:solidFill>
                    <a:schemeClr val="tx1"/>
                  </a:solidFill>
                  <a:latin typeface="Arial Narrow" pitchFamily="34" charset="0"/>
                </a:rPr>
                <a:t>O</a:t>
              </a:r>
            </a:p>
          </p:txBody>
        </p:sp>
        <p:sp>
          <p:nvSpPr>
            <p:cNvPr id="11279" name="Line 25"/>
            <p:cNvSpPr>
              <a:spLocks noChangeShapeType="1"/>
            </p:cNvSpPr>
            <p:nvPr/>
          </p:nvSpPr>
          <p:spPr bwMode="auto">
            <a:xfrm flipV="1">
              <a:off x="1693" y="2889"/>
              <a:ext cx="0" cy="177"/>
            </a:xfrm>
            <a:prstGeom prst="line">
              <a:avLst/>
            </a:prstGeom>
            <a:noFill/>
            <a:ln w="9525">
              <a:solidFill>
                <a:schemeClr val="tx1"/>
              </a:solidFill>
              <a:round/>
              <a:headEnd/>
              <a:tailEnd/>
            </a:ln>
          </p:spPr>
          <p:txBody>
            <a:bodyPr>
              <a:spAutoFit/>
            </a:bodyPr>
            <a:lstStyle/>
            <a:p>
              <a:endParaRPr lang="en-US"/>
            </a:p>
          </p:txBody>
        </p:sp>
        <p:sp>
          <p:nvSpPr>
            <p:cNvPr id="11280" name="Line 26"/>
            <p:cNvSpPr>
              <a:spLocks noChangeShapeType="1"/>
            </p:cNvSpPr>
            <p:nvPr/>
          </p:nvSpPr>
          <p:spPr bwMode="auto">
            <a:xfrm>
              <a:off x="1584" y="3072"/>
              <a:ext cx="222" cy="0"/>
            </a:xfrm>
            <a:prstGeom prst="line">
              <a:avLst/>
            </a:prstGeom>
            <a:noFill/>
            <a:ln w="9525">
              <a:solidFill>
                <a:schemeClr val="tx1"/>
              </a:solidFill>
              <a:round/>
              <a:headEnd/>
              <a:tailEnd/>
            </a:ln>
          </p:spPr>
          <p:txBody>
            <a:bodyPr>
              <a:spAutoFit/>
            </a:bodyPr>
            <a:lstStyle/>
            <a:p>
              <a:endParaRPr lang="en-US"/>
            </a:p>
          </p:txBody>
        </p:sp>
        <p:sp>
          <p:nvSpPr>
            <p:cNvPr id="11281" name="Line 27"/>
            <p:cNvSpPr>
              <a:spLocks noChangeShapeType="1"/>
            </p:cNvSpPr>
            <p:nvPr/>
          </p:nvSpPr>
          <p:spPr bwMode="auto">
            <a:xfrm>
              <a:off x="1638" y="3125"/>
              <a:ext cx="111" cy="0"/>
            </a:xfrm>
            <a:prstGeom prst="line">
              <a:avLst/>
            </a:prstGeom>
            <a:noFill/>
            <a:ln w="9525">
              <a:solidFill>
                <a:schemeClr val="tx1"/>
              </a:solidFill>
              <a:round/>
              <a:headEnd/>
              <a:tailEnd/>
            </a:ln>
          </p:spPr>
          <p:txBody>
            <a:bodyPr>
              <a:spAutoFit/>
            </a:bodyPr>
            <a:lstStyle/>
            <a:p>
              <a:endParaRPr lang="en-US"/>
            </a:p>
          </p:txBody>
        </p:sp>
        <p:sp>
          <p:nvSpPr>
            <p:cNvPr id="11282" name="Line 28"/>
            <p:cNvSpPr>
              <a:spLocks noChangeShapeType="1"/>
            </p:cNvSpPr>
            <p:nvPr/>
          </p:nvSpPr>
          <p:spPr bwMode="auto">
            <a:xfrm>
              <a:off x="1670" y="3184"/>
              <a:ext cx="56" cy="0"/>
            </a:xfrm>
            <a:prstGeom prst="line">
              <a:avLst/>
            </a:prstGeom>
            <a:noFill/>
            <a:ln w="9525">
              <a:solidFill>
                <a:schemeClr val="tx1"/>
              </a:solidFill>
              <a:round/>
              <a:headEnd/>
              <a:tailEnd/>
            </a:ln>
          </p:spPr>
          <p:txBody>
            <a:bodyPr>
              <a:spAutoFit/>
            </a:bodyPr>
            <a:lstStyle/>
            <a:p>
              <a:endParaRPr lang="en-US"/>
            </a:p>
          </p:txBody>
        </p:sp>
        <p:sp>
          <p:nvSpPr>
            <p:cNvPr id="11283" name="Text Box 29"/>
            <p:cNvSpPr txBox="1">
              <a:spLocks noChangeArrowheads="1"/>
            </p:cNvSpPr>
            <p:nvPr/>
          </p:nvSpPr>
          <p:spPr bwMode="auto">
            <a:xfrm>
              <a:off x="960" y="1744"/>
              <a:ext cx="1382" cy="212"/>
            </a:xfrm>
            <a:prstGeom prst="rect">
              <a:avLst/>
            </a:prstGeom>
            <a:noFill/>
            <a:ln w="9525" algn="ctr">
              <a:noFill/>
              <a:miter lim="800000"/>
              <a:headEnd/>
              <a:tailEnd/>
            </a:ln>
          </p:spPr>
          <p:txBody>
            <a:bodyPr>
              <a:spAutoFit/>
            </a:bodyPr>
            <a:lstStyle/>
            <a:p>
              <a:pPr algn="ctr">
                <a:spcBef>
                  <a:spcPct val="50000"/>
                </a:spcBef>
              </a:pPr>
              <a:r>
                <a:rPr lang="en-US" sz="1600" b="1" dirty="0">
                  <a:solidFill>
                    <a:schemeClr val="tx1"/>
                  </a:solidFill>
                  <a:latin typeface="Arial Narrow" pitchFamily="34" charset="0"/>
                </a:rPr>
                <a:t>Impedance Discontinuity</a:t>
              </a:r>
            </a:p>
          </p:txBody>
        </p:sp>
        <p:sp>
          <p:nvSpPr>
            <p:cNvPr id="11284" name="Line 30"/>
            <p:cNvSpPr>
              <a:spLocks noChangeShapeType="1"/>
            </p:cNvSpPr>
            <p:nvPr/>
          </p:nvSpPr>
          <p:spPr bwMode="auto">
            <a:xfrm flipH="1">
              <a:off x="1680" y="1984"/>
              <a:ext cx="74" cy="294"/>
            </a:xfrm>
            <a:prstGeom prst="line">
              <a:avLst/>
            </a:prstGeom>
            <a:noFill/>
            <a:ln w="9525">
              <a:solidFill>
                <a:schemeClr val="tx1"/>
              </a:solidFill>
              <a:round/>
              <a:headEnd/>
              <a:tailEnd type="triangle" w="lg" len="med"/>
            </a:ln>
          </p:spPr>
          <p:txBody>
            <a:bodyPr>
              <a:spAutoFit/>
            </a:bodyPr>
            <a:lstStyle/>
            <a:p>
              <a:endParaRPr lang="en-US"/>
            </a:p>
          </p:txBody>
        </p:sp>
      </p:grpSp>
      <p:sp>
        <p:nvSpPr>
          <p:cNvPr id="11270" name="Text Box 31"/>
          <p:cNvSpPr txBox="1">
            <a:spLocks noChangeArrowheads="1"/>
          </p:cNvSpPr>
          <p:nvPr/>
        </p:nvSpPr>
        <p:spPr bwMode="auto">
          <a:xfrm>
            <a:off x="1066800" y="5334000"/>
            <a:ext cx="2994731" cy="461665"/>
          </a:xfrm>
          <a:prstGeom prst="rect">
            <a:avLst/>
          </a:prstGeom>
          <a:noFill/>
          <a:ln w="9525" algn="ctr">
            <a:noFill/>
            <a:miter lim="800000"/>
            <a:headEnd type="none" w="sm" len="sm"/>
            <a:tailEnd type="none" w="sm" len="sm"/>
          </a:ln>
        </p:spPr>
        <p:txBody>
          <a:bodyPr wrap="none">
            <a:spAutoFit/>
          </a:bodyPr>
          <a:lstStyle/>
          <a:p>
            <a:pPr algn="ctr"/>
            <a:r>
              <a:rPr lang="en-US" dirty="0">
                <a:solidFill>
                  <a:schemeClr val="tx1"/>
                </a:solidFill>
                <a:latin typeface="Arial Narrow" pitchFamily="34" charset="0"/>
              </a:rPr>
              <a:t>Mismatched RF system</a:t>
            </a:r>
          </a:p>
        </p:txBody>
      </p:sp>
      <p:sp>
        <p:nvSpPr>
          <p:cNvPr id="11271" name="AutoShape 32"/>
          <p:cNvSpPr>
            <a:spLocks noChangeArrowheads="1"/>
          </p:cNvSpPr>
          <p:nvPr/>
        </p:nvSpPr>
        <p:spPr bwMode="auto">
          <a:xfrm>
            <a:off x="3530600" y="3619500"/>
            <a:ext cx="2336800" cy="1181100"/>
          </a:xfrm>
          <a:prstGeom prst="rightArrow">
            <a:avLst>
              <a:gd name="adj1" fmla="val 50000"/>
              <a:gd name="adj2" fmla="val 102277"/>
            </a:avLst>
          </a:prstGeom>
          <a:solidFill>
            <a:schemeClr val="accent1"/>
          </a:solidFill>
          <a:ln w="9525" algn="ctr">
            <a:noFill/>
            <a:miter lim="800000"/>
            <a:headEnd type="none" w="sm" len="sm"/>
            <a:tailEnd type="none" w="sm" len="sm"/>
          </a:ln>
        </p:spPr>
        <p:txBody>
          <a:bodyPr wrap="none" anchor="ctr"/>
          <a:lstStyle/>
          <a:p>
            <a:endParaRPr lang="en-US"/>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8" name="Text Box 8"/>
          <p:cNvSpPr txBox="1">
            <a:spLocks noChangeArrowheads="1"/>
          </p:cNvSpPr>
          <p:nvPr/>
        </p:nvSpPr>
        <p:spPr bwMode="auto">
          <a:xfrm>
            <a:off x="3200400" y="990600"/>
            <a:ext cx="2590800" cy="396875"/>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In Phase:</a:t>
            </a:r>
          </a:p>
        </p:txBody>
      </p:sp>
      <p:sp>
        <p:nvSpPr>
          <p:cNvPr id="61557" name="Text Box 117"/>
          <p:cNvSpPr txBox="1">
            <a:spLocks noChangeArrowheads="1"/>
          </p:cNvSpPr>
          <p:nvPr/>
        </p:nvSpPr>
        <p:spPr bwMode="auto">
          <a:xfrm>
            <a:off x="3203575" y="1004888"/>
            <a:ext cx="2590800" cy="396875"/>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180° Out of Phase:</a:t>
            </a:r>
          </a:p>
        </p:txBody>
      </p:sp>
      <p:sp>
        <p:nvSpPr>
          <p:cNvPr id="61442" name="Rectangle 2"/>
          <p:cNvSpPr>
            <a:spLocks noGrp="1" noChangeArrowheads="1"/>
          </p:cNvSpPr>
          <p:nvPr>
            <p:ph type="title"/>
          </p:nvPr>
        </p:nvSpPr>
        <p:spPr>
          <a:xfrm>
            <a:off x="0" y="0"/>
            <a:ext cx="7772400" cy="1143000"/>
          </a:xfrm>
        </p:spPr>
        <p:txBody>
          <a:bodyPr/>
          <a:lstStyle/>
          <a:p>
            <a:r>
              <a:rPr lang="en-US" b="1" dirty="0"/>
              <a:t>Example : VSWR</a:t>
            </a:r>
          </a:p>
        </p:txBody>
      </p:sp>
      <p:sp>
        <p:nvSpPr>
          <p:cNvPr id="61443" name="Text Box 3"/>
          <p:cNvSpPr txBox="1">
            <a:spLocks noChangeArrowheads="1"/>
          </p:cNvSpPr>
          <p:nvPr/>
        </p:nvSpPr>
        <p:spPr bwMode="auto">
          <a:xfrm>
            <a:off x="228600" y="1524000"/>
            <a:ext cx="3124200" cy="396875"/>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1V</a:t>
            </a:r>
            <a:r>
              <a:rPr lang="en-US" sz="2000" b="1" baseline="-25000" dirty="0">
                <a:solidFill>
                  <a:schemeClr val="tx1"/>
                </a:solidFill>
                <a:latin typeface="Arial Narrow" pitchFamily="34" charset="0"/>
              </a:rPr>
              <a:t>p-p</a:t>
            </a:r>
            <a:r>
              <a:rPr lang="en-US" sz="2000" b="1" dirty="0">
                <a:solidFill>
                  <a:schemeClr val="tx1"/>
                </a:solidFill>
                <a:latin typeface="Arial Narrow" pitchFamily="34" charset="0"/>
              </a:rPr>
              <a:t> Incident Wave (20mW)</a:t>
            </a:r>
          </a:p>
        </p:txBody>
      </p:sp>
      <p:sp>
        <p:nvSpPr>
          <p:cNvPr id="61444" name="Line 4"/>
          <p:cNvSpPr>
            <a:spLocks noChangeShapeType="1"/>
          </p:cNvSpPr>
          <p:nvPr/>
        </p:nvSpPr>
        <p:spPr bwMode="auto">
          <a:xfrm>
            <a:off x="1460500" y="3124200"/>
            <a:ext cx="7150100" cy="0"/>
          </a:xfrm>
          <a:prstGeom prst="line">
            <a:avLst/>
          </a:prstGeom>
          <a:noFill/>
          <a:ln w="9525">
            <a:solidFill>
              <a:schemeClr val="tx1"/>
            </a:solidFill>
            <a:round/>
            <a:headEnd/>
            <a:tailEnd/>
          </a:ln>
          <a:effectLst/>
        </p:spPr>
        <p:txBody>
          <a:bodyPr>
            <a:spAutoFit/>
          </a:bodyPr>
          <a:lstStyle/>
          <a:p>
            <a:endParaRPr lang="en-US"/>
          </a:p>
        </p:txBody>
      </p:sp>
      <p:sp>
        <p:nvSpPr>
          <p:cNvPr id="61445" name="AutoShape 5"/>
          <p:cNvSpPr>
            <a:spLocks noChangeArrowheads="1"/>
          </p:cNvSpPr>
          <p:nvPr/>
        </p:nvSpPr>
        <p:spPr bwMode="auto">
          <a:xfrm>
            <a:off x="3276600" y="1600200"/>
            <a:ext cx="381000" cy="228600"/>
          </a:xfrm>
          <a:prstGeom prst="rightArrow">
            <a:avLst>
              <a:gd name="adj1" fmla="val 50000"/>
              <a:gd name="adj2" fmla="val 41667"/>
            </a:avLst>
          </a:prstGeom>
          <a:noFill/>
          <a:ln w="9525" algn="ctr">
            <a:solidFill>
              <a:schemeClr val="tx1"/>
            </a:solidFill>
            <a:miter lim="800000"/>
            <a:headEnd/>
            <a:tailEnd/>
          </a:ln>
          <a:effectLst/>
        </p:spPr>
        <p:txBody>
          <a:bodyPr wrap="none" anchor="ctr">
            <a:spAutoFit/>
          </a:bodyPr>
          <a:lstStyle/>
          <a:p>
            <a:endParaRPr lang="en-US"/>
          </a:p>
        </p:txBody>
      </p:sp>
      <p:sp>
        <p:nvSpPr>
          <p:cNvPr id="61446" name="AutoShape 6"/>
          <p:cNvSpPr>
            <a:spLocks noChangeArrowheads="1"/>
          </p:cNvSpPr>
          <p:nvPr/>
        </p:nvSpPr>
        <p:spPr bwMode="auto">
          <a:xfrm>
            <a:off x="5029200" y="1600200"/>
            <a:ext cx="381000" cy="228600"/>
          </a:xfrm>
          <a:prstGeom prst="leftArrow">
            <a:avLst>
              <a:gd name="adj1" fmla="val 50000"/>
              <a:gd name="adj2" fmla="val 41667"/>
            </a:avLst>
          </a:prstGeom>
          <a:noFill/>
          <a:ln w="9525" algn="ctr">
            <a:solidFill>
              <a:schemeClr val="tx1"/>
            </a:solidFill>
            <a:miter lim="800000"/>
            <a:headEnd/>
            <a:tailEnd/>
          </a:ln>
          <a:effectLst/>
        </p:spPr>
        <p:txBody>
          <a:bodyPr wrap="none" anchor="ctr">
            <a:spAutoFit/>
          </a:bodyPr>
          <a:lstStyle/>
          <a:p>
            <a:endParaRPr lang="en-US"/>
          </a:p>
        </p:txBody>
      </p:sp>
      <p:sp>
        <p:nvSpPr>
          <p:cNvPr id="61447" name="Text Box 7"/>
          <p:cNvSpPr txBox="1">
            <a:spLocks noChangeArrowheads="1"/>
          </p:cNvSpPr>
          <p:nvPr/>
        </p:nvSpPr>
        <p:spPr bwMode="auto">
          <a:xfrm>
            <a:off x="5410200" y="1524000"/>
            <a:ext cx="3581400" cy="396875"/>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100mV</a:t>
            </a:r>
            <a:r>
              <a:rPr lang="en-US" sz="2000" b="1" baseline="-25000" dirty="0">
                <a:solidFill>
                  <a:schemeClr val="tx1"/>
                </a:solidFill>
                <a:latin typeface="Arial Narrow" pitchFamily="34" charset="0"/>
              </a:rPr>
              <a:t>p-p</a:t>
            </a:r>
            <a:r>
              <a:rPr lang="en-US" sz="2000" b="1" dirty="0">
                <a:solidFill>
                  <a:schemeClr val="tx1"/>
                </a:solidFill>
                <a:latin typeface="Arial Narrow" pitchFamily="34" charset="0"/>
              </a:rPr>
              <a:t> Reflected Wave (0.2mW)</a:t>
            </a:r>
          </a:p>
        </p:txBody>
      </p:sp>
      <p:sp>
        <p:nvSpPr>
          <p:cNvPr id="61449" name="Text Box 9"/>
          <p:cNvSpPr txBox="1">
            <a:spLocks noChangeArrowheads="1"/>
          </p:cNvSpPr>
          <p:nvPr/>
        </p:nvSpPr>
        <p:spPr bwMode="auto">
          <a:xfrm>
            <a:off x="2743200" y="4572000"/>
            <a:ext cx="5105400" cy="519113"/>
          </a:xfrm>
          <a:prstGeom prst="rect">
            <a:avLst/>
          </a:prstGeom>
          <a:noFill/>
          <a:ln w="9525" algn="ctr">
            <a:noFill/>
            <a:miter lim="800000"/>
            <a:headEnd/>
            <a:tailEnd/>
          </a:ln>
          <a:effectLst/>
        </p:spPr>
        <p:txBody>
          <a:bodyPr>
            <a:spAutoFit/>
          </a:bodyPr>
          <a:lstStyle/>
          <a:p>
            <a:pPr algn="ctr">
              <a:spcBef>
                <a:spcPct val="50000"/>
              </a:spcBef>
            </a:pPr>
            <a:r>
              <a:rPr lang="en-US" sz="2800" b="1">
                <a:solidFill>
                  <a:srgbClr val="009900"/>
                </a:solidFill>
                <a:latin typeface="Arial Narrow" pitchFamily="34" charset="0"/>
              </a:rPr>
              <a:t>Maximum - In phase : 1.1V</a:t>
            </a:r>
            <a:r>
              <a:rPr lang="en-US" sz="2800" b="1" baseline="-25000">
                <a:solidFill>
                  <a:srgbClr val="009900"/>
                </a:solidFill>
                <a:latin typeface="Arial Narrow" pitchFamily="34" charset="0"/>
              </a:rPr>
              <a:t>p-p</a:t>
            </a:r>
          </a:p>
        </p:txBody>
      </p:sp>
      <p:sp>
        <p:nvSpPr>
          <p:cNvPr id="61450" name="Oval 10"/>
          <p:cNvSpPr>
            <a:spLocks noChangeArrowheads="1"/>
          </p:cNvSpPr>
          <p:nvPr/>
        </p:nvSpPr>
        <p:spPr bwMode="auto">
          <a:xfrm>
            <a:off x="550863" y="3357563"/>
            <a:ext cx="533400" cy="533400"/>
          </a:xfrm>
          <a:prstGeom prst="ellipse">
            <a:avLst/>
          </a:prstGeom>
          <a:noFill/>
          <a:ln w="9525" algn="ctr">
            <a:solidFill>
              <a:schemeClr val="tx1"/>
            </a:solidFill>
            <a:round/>
            <a:headEnd/>
            <a:tailEnd/>
          </a:ln>
          <a:effectLst/>
        </p:spPr>
        <p:txBody>
          <a:bodyPr wrap="none" anchor="ctr"/>
          <a:lstStyle/>
          <a:p>
            <a:endParaRPr lang="en-US"/>
          </a:p>
        </p:txBody>
      </p:sp>
      <p:sp>
        <p:nvSpPr>
          <p:cNvPr id="61451" name="Freeform 11"/>
          <p:cNvSpPr>
            <a:spLocks/>
          </p:cNvSpPr>
          <p:nvPr/>
        </p:nvSpPr>
        <p:spPr bwMode="auto">
          <a:xfrm>
            <a:off x="703263" y="3459163"/>
            <a:ext cx="228600" cy="355600"/>
          </a:xfrm>
          <a:custGeom>
            <a:avLst/>
            <a:gdLst/>
            <a:ahLst/>
            <a:cxnLst>
              <a:cxn ang="0">
                <a:pos x="0" y="112"/>
              </a:cxn>
              <a:cxn ang="0">
                <a:pos x="48" y="16"/>
              </a:cxn>
              <a:cxn ang="0">
                <a:pos x="96" y="208"/>
              </a:cxn>
              <a:cxn ang="0">
                <a:pos x="144" y="112"/>
              </a:cxn>
            </a:cxnLst>
            <a:rect l="0" t="0" r="r" b="b"/>
            <a:pathLst>
              <a:path w="144" h="224">
                <a:moveTo>
                  <a:pt x="0" y="112"/>
                </a:moveTo>
                <a:cubicBezTo>
                  <a:pt x="16" y="56"/>
                  <a:pt x="32" y="0"/>
                  <a:pt x="48" y="16"/>
                </a:cubicBezTo>
                <a:cubicBezTo>
                  <a:pt x="64" y="32"/>
                  <a:pt x="80" y="192"/>
                  <a:pt x="96" y="208"/>
                </a:cubicBezTo>
                <a:cubicBezTo>
                  <a:pt x="112" y="224"/>
                  <a:pt x="136" y="128"/>
                  <a:pt x="144" y="112"/>
                </a:cubicBezTo>
              </a:path>
            </a:pathLst>
          </a:custGeom>
          <a:noFill/>
          <a:ln w="9525" cap="flat" cmpd="sng">
            <a:solidFill>
              <a:schemeClr val="tx1"/>
            </a:solidFill>
            <a:prstDash val="solid"/>
            <a:round/>
            <a:headEnd/>
            <a:tailEnd/>
          </a:ln>
          <a:effectLst/>
        </p:spPr>
        <p:txBody>
          <a:bodyPr wrap="none" anchor="ctr"/>
          <a:lstStyle/>
          <a:p>
            <a:endParaRPr lang="en-US"/>
          </a:p>
        </p:txBody>
      </p:sp>
      <p:grpSp>
        <p:nvGrpSpPr>
          <p:cNvPr id="2" name="Group 12"/>
          <p:cNvGrpSpPr>
            <a:grpSpLocks/>
          </p:cNvGrpSpPr>
          <p:nvPr/>
        </p:nvGrpSpPr>
        <p:grpSpPr bwMode="auto">
          <a:xfrm>
            <a:off x="1008063" y="3052763"/>
            <a:ext cx="457200" cy="152400"/>
            <a:chOff x="1104" y="1632"/>
            <a:chExt cx="576" cy="192"/>
          </a:xfrm>
        </p:grpSpPr>
        <p:sp>
          <p:nvSpPr>
            <p:cNvPr id="61453" name="Line 13"/>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1454" name="Line 14"/>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1455" name="Line 15"/>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1456" name="Line 16"/>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1457" name="Line 17"/>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1458" name="Line 18"/>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1459" name="Line 19"/>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1460" name="Line 20"/>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1461" name="Line 21"/>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1462" name="Line 22"/>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1463" name="Line 23"/>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1464" name="Line 24"/>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1465" name="Line 25"/>
          <p:cNvSpPr>
            <a:spLocks noChangeShapeType="1"/>
          </p:cNvSpPr>
          <p:nvPr/>
        </p:nvSpPr>
        <p:spPr bwMode="auto">
          <a:xfrm flipH="1">
            <a:off x="779463" y="3128963"/>
            <a:ext cx="228600" cy="0"/>
          </a:xfrm>
          <a:prstGeom prst="line">
            <a:avLst/>
          </a:prstGeom>
          <a:noFill/>
          <a:ln w="9525">
            <a:solidFill>
              <a:schemeClr val="tx1"/>
            </a:solidFill>
            <a:round/>
            <a:headEnd/>
            <a:tailEnd/>
          </a:ln>
          <a:effectLst/>
        </p:spPr>
        <p:txBody>
          <a:bodyPr wrap="none" anchor="ctr"/>
          <a:lstStyle/>
          <a:p>
            <a:endParaRPr lang="en-US"/>
          </a:p>
        </p:txBody>
      </p:sp>
      <p:sp>
        <p:nvSpPr>
          <p:cNvPr id="61466" name="Line 26"/>
          <p:cNvSpPr>
            <a:spLocks noChangeShapeType="1"/>
          </p:cNvSpPr>
          <p:nvPr/>
        </p:nvSpPr>
        <p:spPr bwMode="auto">
          <a:xfrm>
            <a:off x="779463" y="3128963"/>
            <a:ext cx="0" cy="228600"/>
          </a:xfrm>
          <a:prstGeom prst="line">
            <a:avLst/>
          </a:prstGeom>
          <a:noFill/>
          <a:ln w="9525">
            <a:solidFill>
              <a:schemeClr val="tx1"/>
            </a:solidFill>
            <a:round/>
            <a:headEnd/>
            <a:tailEnd/>
          </a:ln>
          <a:effectLst/>
        </p:spPr>
        <p:txBody>
          <a:bodyPr wrap="none" anchor="ctr"/>
          <a:lstStyle/>
          <a:p>
            <a:endParaRPr lang="en-US"/>
          </a:p>
        </p:txBody>
      </p:sp>
      <p:sp>
        <p:nvSpPr>
          <p:cNvPr id="61467" name="Line 27"/>
          <p:cNvSpPr>
            <a:spLocks noChangeShapeType="1"/>
          </p:cNvSpPr>
          <p:nvPr/>
        </p:nvSpPr>
        <p:spPr bwMode="auto">
          <a:xfrm flipV="1">
            <a:off x="779463" y="3890963"/>
            <a:ext cx="0" cy="373062"/>
          </a:xfrm>
          <a:prstGeom prst="line">
            <a:avLst/>
          </a:prstGeom>
          <a:noFill/>
          <a:ln w="9525">
            <a:solidFill>
              <a:schemeClr val="tx1"/>
            </a:solidFill>
            <a:round/>
            <a:headEnd/>
            <a:tailEnd/>
          </a:ln>
          <a:effectLst/>
        </p:spPr>
        <p:txBody>
          <a:bodyPr wrap="none" anchor="ctr"/>
          <a:lstStyle/>
          <a:p>
            <a:endParaRPr lang="en-US"/>
          </a:p>
        </p:txBody>
      </p:sp>
      <p:sp>
        <p:nvSpPr>
          <p:cNvPr id="61468" name="Text Box 28"/>
          <p:cNvSpPr txBox="1">
            <a:spLocks noChangeArrowheads="1"/>
          </p:cNvSpPr>
          <p:nvPr/>
        </p:nvSpPr>
        <p:spPr bwMode="auto">
          <a:xfrm>
            <a:off x="609600" y="2595563"/>
            <a:ext cx="1084263" cy="457200"/>
          </a:xfrm>
          <a:prstGeom prst="rect">
            <a:avLst/>
          </a:prstGeom>
          <a:noFill/>
          <a:ln w="9525" algn="ctr">
            <a:noFill/>
            <a:miter lim="800000"/>
            <a:headEnd/>
            <a:tailEnd/>
          </a:ln>
          <a:effectLst/>
        </p:spPr>
        <p:txBody>
          <a:bodyPr>
            <a:spAutoFit/>
          </a:bodyPr>
          <a:lstStyle/>
          <a:p>
            <a:pPr algn="ctr">
              <a:spcBef>
                <a:spcPct val="50000"/>
              </a:spcBef>
            </a:pPr>
            <a:r>
              <a:rPr lang="en-US" b="1" dirty="0">
                <a:solidFill>
                  <a:schemeClr val="tx1"/>
                </a:solidFill>
                <a:latin typeface="Arial Narrow" pitchFamily="34" charset="0"/>
              </a:rPr>
              <a:t>40.5</a:t>
            </a:r>
            <a:r>
              <a:rPr lang="en-US" b="1" dirty="0">
                <a:solidFill>
                  <a:schemeClr val="tx1"/>
                </a:solidFill>
                <a:latin typeface="Symbol" pitchFamily="18" charset="2"/>
              </a:rPr>
              <a:t>W</a:t>
            </a:r>
          </a:p>
        </p:txBody>
      </p:sp>
      <p:sp>
        <p:nvSpPr>
          <p:cNvPr id="61469" name="Rectangle 29"/>
          <p:cNvSpPr>
            <a:spLocks noChangeArrowheads="1"/>
          </p:cNvSpPr>
          <p:nvPr/>
        </p:nvSpPr>
        <p:spPr bwMode="auto">
          <a:xfrm>
            <a:off x="322263" y="2519363"/>
            <a:ext cx="1371600" cy="2286000"/>
          </a:xfrm>
          <a:prstGeom prst="rect">
            <a:avLst/>
          </a:prstGeom>
          <a:noFill/>
          <a:ln w="9525" algn="ctr">
            <a:solidFill>
              <a:schemeClr val="bg2"/>
            </a:solidFill>
            <a:prstDash val="dash"/>
            <a:miter lim="800000"/>
            <a:headEnd/>
            <a:tailEnd/>
          </a:ln>
          <a:effectLst/>
        </p:spPr>
        <p:txBody>
          <a:bodyPr anchor="ctr">
            <a:spAutoFit/>
          </a:bodyPr>
          <a:lstStyle/>
          <a:p>
            <a:endParaRPr lang="en-US"/>
          </a:p>
        </p:txBody>
      </p:sp>
      <p:sp>
        <p:nvSpPr>
          <p:cNvPr id="61470" name="Text Box 30"/>
          <p:cNvSpPr txBox="1">
            <a:spLocks noChangeArrowheads="1"/>
          </p:cNvSpPr>
          <p:nvPr/>
        </p:nvSpPr>
        <p:spPr bwMode="auto">
          <a:xfrm>
            <a:off x="322263" y="2138363"/>
            <a:ext cx="1295400" cy="396875"/>
          </a:xfrm>
          <a:prstGeom prst="rect">
            <a:avLst/>
          </a:prstGeom>
          <a:noFill/>
          <a:ln w="9525" algn="ctr">
            <a:noFill/>
            <a:miter lim="800000"/>
            <a:headEnd/>
            <a:tailEnd/>
          </a:ln>
          <a:effectLst/>
        </p:spPr>
        <p:txBody>
          <a:bodyPr>
            <a:spAutoFit/>
          </a:bodyPr>
          <a:lstStyle/>
          <a:p>
            <a:pPr algn="ctr">
              <a:spcBef>
                <a:spcPct val="50000"/>
              </a:spcBef>
            </a:pPr>
            <a:r>
              <a:rPr lang="en-US" sz="2000" b="1" dirty="0">
                <a:solidFill>
                  <a:schemeClr val="tx1"/>
                </a:solidFill>
                <a:latin typeface="Arial Narrow" pitchFamily="34" charset="0"/>
              </a:rPr>
              <a:t>Source</a:t>
            </a:r>
            <a:endParaRPr lang="en-US" sz="2000" b="1" dirty="0">
              <a:solidFill>
                <a:schemeClr val="tx1"/>
              </a:solidFill>
              <a:latin typeface="Symbol" pitchFamily="18" charset="2"/>
            </a:endParaRPr>
          </a:p>
        </p:txBody>
      </p:sp>
      <p:sp>
        <p:nvSpPr>
          <p:cNvPr id="61471" name="Line 31"/>
          <p:cNvSpPr>
            <a:spLocks noChangeShapeType="1"/>
          </p:cNvSpPr>
          <p:nvPr/>
        </p:nvSpPr>
        <p:spPr bwMode="auto">
          <a:xfrm>
            <a:off x="625475" y="4264025"/>
            <a:ext cx="304800" cy="0"/>
          </a:xfrm>
          <a:prstGeom prst="line">
            <a:avLst/>
          </a:prstGeom>
          <a:noFill/>
          <a:ln w="9525">
            <a:solidFill>
              <a:schemeClr val="tx1"/>
            </a:solidFill>
            <a:round/>
            <a:headEnd/>
            <a:tailEnd/>
          </a:ln>
          <a:effectLst/>
        </p:spPr>
        <p:txBody>
          <a:bodyPr>
            <a:spAutoFit/>
          </a:bodyPr>
          <a:lstStyle/>
          <a:p>
            <a:endParaRPr lang="en-US"/>
          </a:p>
        </p:txBody>
      </p:sp>
      <p:sp>
        <p:nvSpPr>
          <p:cNvPr id="61472" name="Line 32"/>
          <p:cNvSpPr>
            <a:spLocks noChangeShapeType="1"/>
          </p:cNvSpPr>
          <p:nvPr/>
        </p:nvSpPr>
        <p:spPr bwMode="auto">
          <a:xfrm>
            <a:off x="701675" y="4340225"/>
            <a:ext cx="152400" cy="0"/>
          </a:xfrm>
          <a:prstGeom prst="line">
            <a:avLst/>
          </a:prstGeom>
          <a:noFill/>
          <a:ln w="9525">
            <a:solidFill>
              <a:schemeClr val="tx1"/>
            </a:solidFill>
            <a:round/>
            <a:headEnd/>
            <a:tailEnd/>
          </a:ln>
          <a:effectLst/>
        </p:spPr>
        <p:txBody>
          <a:bodyPr>
            <a:spAutoFit/>
          </a:bodyPr>
          <a:lstStyle/>
          <a:p>
            <a:endParaRPr lang="en-US"/>
          </a:p>
        </p:txBody>
      </p:sp>
      <p:sp>
        <p:nvSpPr>
          <p:cNvPr id="61473" name="Line 33"/>
          <p:cNvSpPr>
            <a:spLocks noChangeShapeType="1"/>
          </p:cNvSpPr>
          <p:nvPr/>
        </p:nvSpPr>
        <p:spPr bwMode="auto">
          <a:xfrm>
            <a:off x="746125" y="4416425"/>
            <a:ext cx="76200" cy="0"/>
          </a:xfrm>
          <a:prstGeom prst="line">
            <a:avLst/>
          </a:prstGeom>
          <a:noFill/>
          <a:ln w="9525">
            <a:solidFill>
              <a:schemeClr val="tx1"/>
            </a:solidFill>
            <a:round/>
            <a:headEnd/>
            <a:tailEnd/>
          </a:ln>
          <a:effectLst/>
        </p:spPr>
        <p:txBody>
          <a:bodyPr>
            <a:spAutoFit/>
          </a:bodyPr>
          <a:lstStyle/>
          <a:p>
            <a:endParaRPr lang="en-US"/>
          </a:p>
        </p:txBody>
      </p:sp>
      <p:sp>
        <p:nvSpPr>
          <p:cNvPr id="61474" name="AutoShape 34"/>
          <p:cNvSpPr>
            <a:spLocks noChangeArrowheads="1"/>
          </p:cNvSpPr>
          <p:nvPr/>
        </p:nvSpPr>
        <p:spPr bwMode="auto">
          <a:xfrm rot="-5400000">
            <a:off x="4421187" y="77788"/>
            <a:ext cx="758825" cy="6096000"/>
          </a:xfrm>
          <a:prstGeom prst="can">
            <a:avLst>
              <a:gd name="adj" fmla="val 33138"/>
            </a:avLst>
          </a:prstGeom>
          <a:noFill/>
          <a:ln w="9525">
            <a:solidFill>
              <a:schemeClr val="tx1"/>
            </a:solidFill>
            <a:round/>
            <a:headEnd/>
            <a:tailEnd/>
          </a:ln>
          <a:effectLst/>
        </p:spPr>
        <p:txBody>
          <a:bodyPr anchor="ctr">
            <a:spAutoFit/>
          </a:bodyPr>
          <a:lstStyle/>
          <a:p>
            <a:endParaRPr lang="en-US"/>
          </a:p>
        </p:txBody>
      </p:sp>
      <p:sp>
        <p:nvSpPr>
          <p:cNvPr id="61475" name="Text Box 35"/>
          <p:cNvSpPr txBox="1">
            <a:spLocks noChangeArrowheads="1"/>
          </p:cNvSpPr>
          <p:nvPr/>
        </p:nvSpPr>
        <p:spPr bwMode="auto">
          <a:xfrm>
            <a:off x="4343400" y="2286000"/>
            <a:ext cx="1447800" cy="457200"/>
          </a:xfrm>
          <a:prstGeom prst="rect">
            <a:avLst/>
          </a:prstGeom>
          <a:noFill/>
          <a:ln w="9525" algn="ctr">
            <a:noFill/>
            <a:miter lim="800000"/>
            <a:headEnd/>
            <a:tailEnd/>
          </a:ln>
          <a:effectLst/>
        </p:spPr>
        <p:txBody>
          <a:bodyPr>
            <a:spAutoFit/>
          </a:bodyPr>
          <a:lstStyle/>
          <a:p>
            <a:pPr algn="ctr">
              <a:spcBef>
                <a:spcPct val="50000"/>
              </a:spcBef>
            </a:pPr>
            <a:r>
              <a:rPr lang="en-US" b="1" dirty="0" err="1">
                <a:solidFill>
                  <a:schemeClr val="tx1"/>
                </a:solidFill>
                <a:latin typeface="Arial Narrow" pitchFamily="34" charset="0"/>
              </a:rPr>
              <a:t>Z</a:t>
            </a:r>
            <a:r>
              <a:rPr lang="en-US" b="1" baseline="-25000" dirty="0" err="1">
                <a:solidFill>
                  <a:schemeClr val="tx1"/>
                </a:solidFill>
                <a:latin typeface="Arial Narrow" pitchFamily="34" charset="0"/>
              </a:rPr>
              <a:t>o</a:t>
            </a:r>
            <a:r>
              <a:rPr lang="en-US" b="1" dirty="0">
                <a:solidFill>
                  <a:schemeClr val="tx1"/>
                </a:solidFill>
                <a:latin typeface="Arial Narrow" pitchFamily="34" charset="0"/>
              </a:rPr>
              <a:t>=40.5</a:t>
            </a:r>
            <a:r>
              <a:rPr lang="en-US" b="1" dirty="0">
                <a:solidFill>
                  <a:schemeClr val="tx1"/>
                </a:solidFill>
                <a:latin typeface="Symbol" pitchFamily="18" charset="2"/>
              </a:rPr>
              <a:t>W</a:t>
            </a:r>
          </a:p>
        </p:txBody>
      </p:sp>
      <p:grpSp>
        <p:nvGrpSpPr>
          <p:cNvPr id="3" name="Group 36"/>
          <p:cNvGrpSpPr>
            <a:grpSpLocks/>
          </p:cNvGrpSpPr>
          <p:nvPr/>
        </p:nvGrpSpPr>
        <p:grpSpPr bwMode="auto">
          <a:xfrm>
            <a:off x="1911350" y="2282825"/>
            <a:ext cx="5716588" cy="1676400"/>
            <a:chOff x="1204" y="1395"/>
            <a:chExt cx="3601" cy="1056"/>
          </a:xfrm>
        </p:grpSpPr>
        <p:grpSp>
          <p:nvGrpSpPr>
            <p:cNvPr id="4" name="Group 37"/>
            <p:cNvGrpSpPr>
              <a:grpSpLocks/>
            </p:cNvGrpSpPr>
            <p:nvPr/>
          </p:nvGrpSpPr>
          <p:grpSpPr bwMode="auto">
            <a:xfrm>
              <a:off x="1924" y="1395"/>
              <a:ext cx="720" cy="1056"/>
              <a:chOff x="1152" y="1584"/>
              <a:chExt cx="1152" cy="1152"/>
            </a:xfrm>
          </p:grpSpPr>
          <p:sp>
            <p:nvSpPr>
              <p:cNvPr id="61478" name="Freeform 38"/>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00FF"/>
                </a:solidFill>
                <a:prstDash val="solid"/>
                <a:round/>
                <a:headEnd/>
                <a:tailEnd/>
              </a:ln>
              <a:effectLst/>
            </p:spPr>
            <p:txBody>
              <a:bodyPr>
                <a:spAutoFit/>
              </a:bodyPr>
              <a:lstStyle/>
              <a:p>
                <a:endParaRPr lang="en-US"/>
              </a:p>
            </p:txBody>
          </p:sp>
          <p:sp>
            <p:nvSpPr>
              <p:cNvPr id="61479" name="Freeform 39"/>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00FF"/>
                </a:solidFill>
                <a:prstDash val="solid"/>
                <a:round/>
                <a:headEnd/>
                <a:tailEnd/>
              </a:ln>
              <a:effectLst/>
            </p:spPr>
            <p:txBody>
              <a:bodyPr>
                <a:spAutoFit/>
              </a:bodyPr>
              <a:lstStyle/>
              <a:p>
                <a:endParaRPr lang="en-US"/>
              </a:p>
            </p:txBody>
          </p:sp>
        </p:grpSp>
        <p:grpSp>
          <p:nvGrpSpPr>
            <p:cNvPr id="5" name="Group 40"/>
            <p:cNvGrpSpPr>
              <a:grpSpLocks/>
            </p:cNvGrpSpPr>
            <p:nvPr/>
          </p:nvGrpSpPr>
          <p:grpSpPr bwMode="auto">
            <a:xfrm>
              <a:off x="2644" y="1395"/>
              <a:ext cx="720" cy="1056"/>
              <a:chOff x="1152" y="1584"/>
              <a:chExt cx="1152" cy="1152"/>
            </a:xfrm>
          </p:grpSpPr>
          <p:sp>
            <p:nvSpPr>
              <p:cNvPr id="61481" name="Freeform 41"/>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00FF"/>
                </a:solidFill>
                <a:prstDash val="solid"/>
                <a:round/>
                <a:headEnd/>
                <a:tailEnd/>
              </a:ln>
              <a:effectLst/>
            </p:spPr>
            <p:txBody>
              <a:bodyPr>
                <a:spAutoFit/>
              </a:bodyPr>
              <a:lstStyle/>
              <a:p>
                <a:endParaRPr lang="en-US"/>
              </a:p>
            </p:txBody>
          </p:sp>
          <p:sp>
            <p:nvSpPr>
              <p:cNvPr id="61482" name="Freeform 42"/>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00FF"/>
                </a:solidFill>
                <a:prstDash val="solid"/>
                <a:round/>
                <a:headEnd/>
                <a:tailEnd/>
              </a:ln>
              <a:effectLst/>
            </p:spPr>
            <p:txBody>
              <a:bodyPr>
                <a:spAutoFit/>
              </a:bodyPr>
              <a:lstStyle/>
              <a:p>
                <a:endParaRPr lang="en-US"/>
              </a:p>
            </p:txBody>
          </p:sp>
        </p:grpSp>
        <p:grpSp>
          <p:nvGrpSpPr>
            <p:cNvPr id="6" name="Group 43"/>
            <p:cNvGrpSpPr>
              <a:grpSpLocks/>
            </p:cNvGrpSpPr>
            <p:nvPr/>
          </p:nvGrpSpPr>
          <p:grpSpPr bwMode="auto">
            <a:xfrm>
              <a:off x="3364" y="1395"/>
              <a:ext cx="720" cy="1056"/>
              <a:chOff x="1152" y="1584"/>
              <a:chExt cx="1152" cy="1152"/>
            </a:xfrm>
          </p:grpSpPr>
          <p:sp>
            <p:nvSpPr>
              <p:cNvPr id="61484" name="Freeform 44"/>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00FF"/>
                </a:solidFill>
                <a:prstDash val="solid"/>
                <a:round/>
                <a:headEnd/>
                <a:tailEnd/>
              </a:ln>
              <a:effectLst/>
            </p:spPr>
            <p:txBody>
              <a:bodyPr>
                <a:spAutoFit/>
              </a:bodyPr>
              <a:lstStyle/>
              <a:p>
                <a:endParaRPr lang="en-US"/>
              </a:p>
            </p:txBody>
          </p:sp>
          <p:sp>
            <p:nvSpPr>
              <p:cNvPr id="61485" name="Freeform 45"/>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00FF"/>
                </a:solidFill>
                <a:prstDash val="solid"/>
                <a:round/>
                <a:headEnd/>
                <a:tailEnd/>
              </a:ln>
              <a:effectLst/>
            </p:spPr>
            <p:txBody>
              <a:bodyPr>
                <a:spAutoFit/>
              </a:bodyPr>
              <a:lstStyle/>
              <a:p>
                <a:endParaRPr lang="en-US"/>
              </a:p>
            </p:txBody>
          </p:sp>
        </p:grpSp>
        <p:grpSp>
          <p:nvGrpSpPr>
            <p:cNvPr id="7" name="Group 46"/>
            <p:cNvGrpSpPr>
              <a:grpSpLocks/>
            </p:cNvGrpSpPr>
            <p:nvPr/>
          </p:nvGrpSpPr>
          <p:grpSpPr bwMode="auto">
            <a:xfrm>
              <a:off x="4085" y="1395"/>
              <a:ext cx="720" cy="1056"/>
              <a:chOff x="1152" y="1584"/>
              <a:chExt cx="1152" cy="1152"/>
            </a:xfrm>
          </p:grpSpPr>
          <p:sp>
            <p:nvSpPr>
              <p:cNvPr id="61487" name="Freeform 47"/>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00FF"/>
                </a:solidFill>
                <a:prstDash val="solid"/>
                <a:round/>
                <a:headEnd/>
                <a:tailEnd/>
              </a:ln>
              <a:effectLst/>
            </p:spPr>
            <p:txBody>
              <a:bodyPr>
                <a:spAutoFit/>
              </a:bodyPr>
              <a:lstStyle/>
              <a:p>
                <a:endParaRPr lang="en-US"/>
              </a:p>
            </p:txBody>
          </p:sp>
          <p:sp>
            <p:nvSpPr>
              <p:cNvPr id="61488" name="Freeform 48"/>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00FF"/>
                </a:solidFill>
                <a:prstDash val="solid"/>
                <a:round/>
                <a:headEnd/>
                <a:tailEnd/>
              </a:ln>
              <a:effectLst/>
            </p:spPr>
            <p:txBody>
              <a:bodyPr>
                <a:spAutoFit/>
              </a:bodyPr>
              <a:lstStyle/>
              <a:p>
                <a:endParaRPr lang="en-US"/>
              </a:p>
            </p:txBody>
          </p:sp>
        </p:grpSp>
        <p:grpSp>
          <p:nvGrpSpPr>
            <p:cNvPr id="8" name="Group 49"/>
            <p:cNvGrpSpPr>
              <a:grpSpLocks/>
            </p:cNvGrpSpPr>
            <p:nvPr/>
          </p:nvGrpSpPr>
          <p:grpSpPr bwMode="auto">
            <a:xfrm>
              <a:off x="1204" y="1395"/>
              <a:ext cx="720" cy="1056"/>
              <a:chOff x="1152" y="1584"/>
              <a:chExt cx="1152" cy="1152"/>
            </a:xfrm>
          </p:grpSpPr>
          <p:sp>
            <p:nvSpPr>
              <p:cNvPr id="61490" name="Freeform 50"/>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00FF"/>
                </a:solidFill>
                <a:prstDash val="solid"/>
                <a:round/>
                <a:headEnd/>
                <a:tailEnd/>
              </a:ln>
              <a:effectLst/>
            </p:spPr>
            <p:txBody>
              <a:bodyPr>
                <a:spAutoFit/>
              </a:bodyPr>
              <a:lstStyle/>
              <a:p>
                <a:endParaRPr lang="en-US"/>
              </a:p>
            </p:txBody>
          </p:sp>
          <p:sp>
            <p:nvSpPr>
              <p:cNvPr id="61491" name="Freeform 51"/>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00FF"/>
                </a:solidFill>
                <a:prstDash val="solid"/>
                <a:round/>
                <a:headEnd/>
                <a:tailEnd/>
              </a:ln>
              <a:effectLst/>
            </p:spPr>
            <p:txBody>
              <a:bodyPr>
                <a:spAutoFit/>
              </a:bodyPr>
              <a:lstStyle/>
              <a:p>
                <a:endParaRPr lang="en-US"/>
              </a:p>
            </p:txBody>
          </p:sp>
        </p:grpSp>
      </p:grpSp>
      <p:grpSp>
        <p:nvGrpSpPr>
          <p:cNvPr id="9" name="Group 52"/>
          <p:cNvGrpSpPr>
            <a:grpSpLocks/>
          </p:cNvGrpSpPr>
          <p:nvPr/>
        </p:nvGrpSpPr>
        <p:grpSpPr bwMode="auto">
          <a:xfrm>
            <a:off x="1916113" y="2925763"/>
            <a:ext cx="5697537" cy="381000"/>
            <a:chOff x="1541" y="1852"/>
            <a:chExt cx="3589" cy="240"/>
          </a:xfrm>
        </p:grpSpPr>
        <p:grpSp>
          <p:nvGrpSpPr>
            <p:cNvPr id="10" name="Group 53"/>
            <p:cNvGrpSpPr>
              <a:grpSpLocks/>
            </p:cNvGrpSpPr>
            <p:nvPr/>
          </p:nvGrpSpPr>
          <p:grpSpPr bwMode="auto">
            <a:xfrm>
              <a:off x="2256" y="1852"/>
              <a:ext cx="720" cy="240"/>
              <a:chOff x="1152" y="1584"/>
              <a:chExt cx="1152" cy="1152"/>
            </a:xfrm>
          </p:grpSpPr>
          <p:sp>
            <p:nvSpPr>
              <p:cNvPr id="61494" name="Freeform 54"/>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sp>
            <p:nvSpPr>
              <p:cNvPr id="61495" name="Freeform 55"/>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grpSp>
        <p:grpSp>
          <p:nvGrpSpPr>
            <p:cNvPr id="11" name="Group 56"/>
            <p:cNvGrpSpPr>
              <a:grpSpLocks/>
            </p:cNvGrpSpPr>
            <p:nvPr/>
          </p:nvGrpSpPr>
          <p:grpSpPr bwMode="auto">
            <a:xfrm>
              <a:off x="2976" y="1852"/>
              <a:ext cx="720" cy="240"/>
              <a:chOff x="1152" y="1584"/>
              <a:chExt cx="1152" cy="1152"/>
            </a:xfrm>
          </p:grpSpPr>
          <p:sp>
            <p:nvSpPr>
              <p:cNvPr id="61497" name="Freeform 57"/>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sp>
            <p:nvSpPr>
              <p:cNvPr id="61498" name="Freeform 58"/>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grpSp>
        <p:grpSp>
          <p:nvGrpSpPr>
            <p:cNvPr id="12" name="Group 59"/>
            <p:cNvGrpSpPr>
              <a:grpSpLocks/>
            </p:cNvGrpSpPr>
            <p:nvPr/>
          </p:nvGrpSpPr>
          <p:grpSpPr bwMode="auto">
            <a:xfrm>
              <a:off x="3696" y="1852"/>
              <a:ext cx="720" cy="240"/>
              <a:chOff x="1152" y="1584"/>
              <a:chExt cx="1152" cy="1152"/>
            </a:xfrm>
          </p:grpSpPr>
          <p:sp>
            <p:nvSpPr>
              <p:cNvPr id="61500" name="Freeform 60"/>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sp>
            <p:nvSpPr>
              <p:cNvPr id="61501" name="Freeform 61"/>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grpSp>
        <p:grpSp>
          <p:nvGrpSpPr>
            <p:cNvPr id="13" name="Group 62"/>
            <p:cNvGrpSpPr>
              <a:grpSpLocks/>
            </p:cNvGrpSpPr>
            <p:nvPr/>
          </p:nvGrpSpPr>
          <p:grpSpPr bwMode="auto">
            <a:xfrm>
              <a:off x="1541" y="1852"/>
              <a:ext cx="720" cy="240"/>
              <a:chOff x="1152" y="1584"/>
              <a:chExt cx="1152" cy="1152"/>
            </a:xfrm>
          </p:grpSpPr>
          <p:sp>
            <p:nvSpPr>
              <p:cNvPr id="61503" name="Freeform 63"/>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sp>
            <p:nvSpPr>
              <p:cNvPr id="61504" name="Freeform 64"/>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grpSp>
        <p:grpSp>
          <p:nvGrpSpPr>
            <p:cNvPr id="14" name="Group 65"/>
            <p:cNvGrpSpPr>
              <a:grpSpLocks/>
            </p:cNvGrpSpPr>
            <p:nvPr/>
          </p:nvGrpSpPr>
          <p:grpSpPr bwMode="auto">
            <a:xfrm>
              <a:off x="4410" y="1852"/>
              <a:ext cx="720" cy="240"/>
              <a:chOff x="1152" y="1584"/>
              <a:chExt cx="1152" cy="1152"/>
            </a:xfrm>
          </p:grpSpPr>
          <p:sp>
            <p:nvSpPr>
              <p:cNvPr id="61506" name="Freeform 66"/>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sp>
            <p:nvSpPr>
              <p:cNvPr id="61507" name="Freeform 67"/>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grpSp>
      </p:grpSp>
      <p:grpSp>
        <p:nvGrpSpPr>
          <p:cNvPr id="15" name="Group 68"/>
          <p:cNvGrpSpPr>
            <a:grpSpLocks/>
          </p:cNvGrpSpPr>
          <p:nvPr/>
        </p:nvGrpSpPr>
        <p:grpSpPr bwMode="auto">
          <a:xfrm>
            <a:off x="1916113" y="1911350"/>
            <a:ext cx="5716587" cy="2352675"/>
            <a:chOff x="1204" y="1395"/>
            <a:chExt cx="3601" cy="1056"/>
          </a:xfrm>
        </p:grpSpPr>
        <p:grpSp>
          <p:nvGrpSpPr>
            <p:cNvPr id="16" name="Group 69"/>
            <p:cNvGrpSpPr>
              <a:grpSpLocks/>
            </p:cNvGrpSpPr>
            <p:nvPr/>
          </p:nvGrpSpPr>
          <p:grpSpPr bwMode="auto">
            <a:xfrm>
              <a:off x="1924" y="1395"/>
              <a:ext cx="720" cy="1056"/>
              <a:chOff x="1152" y="1584"/>
              <a:chExt cx="1152" cy="1152"/>
            </a:xfrm>
          </p:grpSpPr>
          <p:sp>
            <p:nvSpPr>
              <p:cNvPr id="61510" name="Freeform 70"/>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9900"/>
                </a:solidFill>
                <a:prstDash val="solid"/>
                <a:round/>
                <a:headEnd/>
                <a:tailEnd/>
              </a:ln>
              <a:effectLst/>
            </p:spPr>
            <p:txBody>
              <a:bodyPr>
                <a:spAutoFit/>
              </a:bodyPr>
              <a:lstStyle/>
              <a:p>
                <a:endParaRPr lang="en-US"/>
              </a:p>
            </p:txBody>
          </p:sp>
          <p:sp>
            <p:nvSpPr>
              <p:cNvPr id="61511" name="Freeform 71"/>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9900"/>
                </a:solidFill>
                <a:prstDash val="solid"/>
                <a:round/>
                <a:headEnd/>
                <a:tailEnd/>
              </a:ln>
              <a:effectLst/>
            </p:spPr>
            <p:txBody>
              <a:bodyPr>
                <a:spAutoFit/>
              </a:bodyPr>
              <a:lstStyle/>
              <a:p>
                <a:endParaRPr lang="en-US"/>
              </a:p>
            </p:txBody>
          </p:sp>
        </p:grpSp>
        <p:grpSp>
          <p:nvGrpSpPr>
            <p:cNvPr id="17" name="Group 72"/>
            <p:cNvGrpSpPr>
              <a:grpSpLocks/>
            </p:cNvGrpSpPr>
            <p:nvPr/>
          </p:nvGrpSpPr>
          <p:grpSpPr bwMode="auto">
            <a:xfrm>
              <a:off x="2644" y="1395"/>
              <a:ext cx="720" cy="1056"/>
              <a:chOff x="1152" y="1584"/>
              <a:chExt cx="1152" cy="1152"/>
            </a:xfrm>
          </p:grpSpPr>
          <p:sp>
            <p:nvSpPr>
              <p:cNvPr id="61513" name="Freeform 73"/>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9900"/>
                </a:solidFill>
                <a:prstDash val="solid"/>
                <a:round/>
                <a:headEnd/>
                <a:tailEnd/>
              </a:ln>
              <a:effectLst/>
            </p:spPr>
            <p:txBody>
              <a:bodyPr>
                <a:spAutoFit/>
              </a:bodyPr>
              <a:lstStyle/>
              <a:p>
                <a:endParaRPr lang="en-US"/>
              </a:p>
            </p:txBody>
          </p:sp>
          <p:sp>
            <p:nvSpPr>
              <p:cNvPr id="61514" name="Freeform 74"/>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9900"/>
                </a:solidFill>
                <a:prstDash val="solid"/>
                <a:round/>
                <a:headEnd/>
                <a:tailEnd/>
              </a:ln>
              <a:effectLst/>
            </p:spPr>
            <p:txBody>
              <a:bodyPr>
                <a:spAutoFit/>
              </a:bodyPr>
              <a:lstStyle/>
              <a:p>
                <a:endParaRPr lang="en-US"/>
              </a:p>
            </p:txBody>
          </p:sp>
        </p:grpSp>
        <p:grpSp>
          <p:nvGrpSpPr>
            <p:cNvPr id="18" name="Group 75"/>
            <p:cNvGrpSpPr>
              <a:grpSpLocks/>
            </p:cNvGrpSpPr>
            <p:nvPr/>
          </p:nvGrpSpPr>
          <p:grpSpPr bwMode="auto">
            <a:xfrm>
              <a:off x="3364" y="1395"/>
              <a:ext cx="720" cy="1056"/>
              <a:chOff x="1152" y="1584"/>
              <a:chExt cx="1152" cy="1152"/>
            </a:xfrm>
          </p:grpSpPr>
          <p:sp>
            <p:nvSpPr>
              <p:cNvPr id="61516" name="Freeform 76"/>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9900"/>
                </a:solidFill>
                <a:prstDash val="solid"/>
                <a:round/>
                <a:headEnd/>
                <a:tailEnd/>
              </a:ln>
              <a:effectLst/>
            </p:spPr>
            <p:txBody>
              <a:bodyPr>
                <a:spAutoFit/>
              </a:bodyPr>
              <a:lstStyle/>
              <a:p>
                <a:endParaRPr lang="en-US"/>
              </a:p>
            </p:txBody>
          </p:sp>
          <p:sp>
            <p:nvSpPr>
              <p:cNvPr id="61517" name="Freeform 77"/>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9900"/>
                </a:solidFill>
                <a:prstDash val="solid"/>
                <a:round/>
                <a:headEnd/>
                <a:tailEnd/>
              </a:ln>
              <a:effectLst/>
            </p:spPr>
            <p:txBody>
              <a:bodyPr>
                <a:spAutoFit/>
              </a:bodyPr>
              <a:lstStyle/>
              <a:p>
                <a:endParaRPr lang="en-US"/>
              </a:p>
            </p:txBody>
          </p:sp>
        </p:grpSp>
        <p:grpSp>
          <p:nvGrpSpPr>
            <p:cNvPr id="19" name="Group 78"/>
            <p:cNvGrpSpPr>
              <a:grpSpLocks/>
            </p:cNvGrpSpPr>
            <p:nvPr/>
          </p:nvGrpSpPr>
          <p:grpSpPr bwMode="auto">
            <a:xfrm>
              <a:off x="4085" y="1395"/>
              <a:ext cx="720" cy="1056"/>
              <a:chOff x="1152" y="1584"/>
              <a:chExt cx="1152" cy="1152"/>
            </a:xfrm>
          </p:grpSpPr>
          <p:sp>
            <p:nvSpPr>
              <p:cNvPr id="61519" name="Freeform 79"/>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9900"/>
                </a:solidFill>
                <a:prstDash val="solid"/>
                <a:round/>
                <a:headEnd/>
                <a:tailEnd/>
              </a:ln>
              <a:effectLst/>
            </p:spPr>
            <p:txBody>
              <a:bodyPr>
                <a:spAutoFit/>
              </a:bodyPr>
              <a:lstStyle/>
              <a:p>
                <a:endParaRPr lang="en-US"/>
              </a:p>
            </p:txBody>
          </p:sp>
          <p:sp>
            <p:nvSpPr>
              <p:cNvPr id="61520" name="Freeform 80"/>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9900"/>
                </a:solidFill>
                <a:prstDash val="solid"/>
                <a:round/>
                <a:headEnd/>
                <a:tailEnd/>
              </a:ln>
              <a:effectLst/>
            </p:spPr>
            <p:txBody>
              <a:bodyPr>
                <a:spAutoFit/>
              </a:bodyPr>
              <a:lstStyle/>
              <a:p>
                <a:endParaRPr lang="en-US"/>
              </a:p>
            </p:txBody>
          </p:sp>
        </p:grpSp>
        <p:grpSp>
          <p:nvGrpSpPr>
            <p:cNvPr id="20" name="Group 81"/>
            <p:cNvGrpSpPr>
              <a:grpSpLocks/>
            </p:cNvGrpSpPr>
            <p:nvPr/>
          </p:nvGrpSpPr>
          <p:grpSpPr bwMode="auto">
            <a:xfrm>
              <a:off x="1204" y="1395"/>
              <a:ext cx="720" cy="1056"/>
              <a:chOff x="1152" y="1584"/>
              <a:chExt cx="1152" cy="1152"/>
            </a:xfrm>
          </p:grpSpPr>
          <p:sp>
            <p:nvSpPr>
              <p:cNvPr id="61522" name="Freeform 82"/>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9900"/>
                </a:solidFill>
                <a:prstDash val="solid"/>
                <a:round/>
                <a:headEnd/>
                <a:tailEnd/>
              </a:ln>
              <a:effectLst/>
            </p:spPr>
            <p:txBody>
              <a:bodyPr>
                <a:spAutoFit/>
              </a:bodyPr>
              <a:lstStyle/>
              <a:p>
                <a:endParaRPr lang="en-US"/>
              </a:p>
            </p:txBody>
          </p:sp>
          <p:sp>
            <p:nvSpPr>
              <p:cNvPr id="61523" name="Freeform 83"/>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009900"/>
                </a:solidFill>
                <a:prstDash val="solid"/>
                <a:round/>
                <a:headEnd/>
                <a:tailEnd/>
              </a:ln>
              <a:effectLst/>
            </p:spPr>
            <p:txBody>
              <a:bodyPr>
                <a:spAutoFit/>
              </a:bodyPr>
              <a:lstStyle/>
              <a:p>
                <a:endParaRPr lang="en-US"/>
              </a:p>
            </p:txBody>
          </p:sp>
        </p:grpSp>
      </p:grpSp>
      <p:grpSp>
        <p:nvGrpSpPr>
          <p:cNvPr id="21" name="Group 84"/>
          <p:cNvGrpSpPr>
            <a:grpSpLocks/>
          </p:cNvGrpSpPr>
          <p:nvPr/>
        </p:nvGrpSpPr>
        <p:grpSpPr bwMode="auto">
          <a:xfrm flipV="1">
            <a:off x="1901825" y="2916238"/>
            <a:ext cx="5697538" cy="381000"/>
            <a:chOff x="1541" y="1852"/>
            <a:chExt cx="3589" cy="240"/>
          </a:xfrm>
        </p:grpSpPr>
        <p:grpSp>
          <p:nvGrpSpPr>
            <p:cNvPr id="22" name="Group 85"/>
            <p:cNvGrpSpPr>
              <a:grpSpLocks/>
            </p:cNvGrpSpPr>
            <p:nvPr/>
          </p:nvGrpSpPr>
          <p:grpSpPr bwMode="auto">
            <a:xfrm>
              <a:off x="2256" y="1852"/>
              <a:ext cx="720" cy="240"/>
              <a:chOff x="1152" y="1584"/>
              <a:chExt cx="1152" cy="1152"/>
            </a:xfrm>
          </p:grpSpPr>
          <p:sp>
            <p:nvSpPr>
              <p:cNvPr id="61526" name="Freeform 86"/>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sp>
            <p:nvSpPr>
              <p:cNvPr id="61527" name="Freeform 87"/>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grpSp>
        <p:grpSp>
          <p:nvGrpSpPr>
            <p:cNvPr id="23" name="Group 88"/>
            <p:cNvGrpSpPr>
              <a:grpSpLocks/>
            </p:cNvGrpSpPr>
            <p:nvPr/>
          </p:nvGrpSpPr>
          <p:grpSpPr bwMode="auto">
            <a:xfrm>
              <a:off x="2976" y="1852"/>
              <a:ext cx="720" cy="240"/>
              <a:chOff x="1152" y="1584"/>
              <a:chExt cx="1152" cy="1152"/>
            </a:xfrm>
          </p:grpSpPr>
          <p:sp>
            <p:nvSpPr>
              <p:cNvPr id="61529" name="Freeform 89"/>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sp>
            <p:nvSpPr>
              <p:cNvPr id="61530" name="Freeform 90"/>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grpSp>
        <p:grpSp>
          <p:nvGrpSpPr>
            <p:cNvPr id="24" name="Group 91"/>
            <p:cNvGrpSpPr>
              <a:grpSpLocks/>
            </p:cNvGrpSpPr>
            <p:nvPr/>
          </p:nvGrpSpPr>
          <p:grpSpPr bwMode="auto">
            <a:xfrm>
              <a:off x="3696" y="1852"/>
              <a:ext cx="720" cy="240"/>
              <a:chOff x="1152" y="1584"/>
              <a:chExt cx="1152" cy="1152"/>
            </a:xfrm>
          </p:grpSpPr>
          <p:sp>
            <p:nvSpPr>
              <p:cNvPr id="61532" name="Freeform 92"/>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sp>
            <p:nvSpPr>
              <p:cNvPr id="61533" name="Freeform 93"/>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grpSp>
        <p:grpSp>
          <p:nvGrpSpPr>
            <p:cNvPr id="25" name="Group 94"/>
            <p:cNvGrpSpPr>
              <a:grpSpLocks/>
            </p:cNvGrpSpPr>
            <p:nvPr/>
          </p:nvGrpSpPr>
          <p:grpSpPr bwMode="auto">
            <a:xfrm>
              <a:off x="1541" y="1852"/>
              <a:ext cx="720" cy="240"/>
              <a:chOff x="1152" y="1584"/>
              <a:chExt cx="1152" cy="1152"/>
            </a:xfrm>
          </p:grpSpPr>
          <p:sp>
            <p:nvSpPr>
              <p:cNvPr id="61535" name="Freeform 95"/>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sp>
            <p:nvSpPr>
              <p:cNvPr id="61536" name="Freeform 96"/>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grpSp>
        <p:grpSp>
          <p:nvGrpSpPr>
            <p:cNvPr id="26" name="Group 97"/>
            <p:cNvGrpSpPr>
              <a:grpSpLocks/>
            </p:cNvGrpSpPr>
            <p:nvPr/>
          </p:nvGrpSpPr>
          <p:grpSpPr bwMode="auto">
            <a:xfrm>
              <a:off x="4410" y="1852"/>
              <a:ext cx="720" cy="240"/>
              <a:chOff x="1152" y="1584"/>
              <a:chExt cx="1152" cy="1152"/>
            </a:xfrm>
          </p:grpSpPr>
          <p:sp>
            <p:nvSpPr>
              <p:cNvPr id="61538" name="Freeform 98"/>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sp>
            <p:nvSpPr>
              <p:cNvPr id="61539" name="Freeform 99"/>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00FF"/>
                </a:solidFill>
                <a:prstDash val="solid"/>
                <a:round/>
                <a:headEnd/>
                <a:tailEnd/>
              </a:ln>
              <a:effectLst/>
            </p:spPr>
            <p:txBody>
              <a:bodyPr>
                <a:spAutoFit/>
              </a:bodyPr>
              <a:lstStyle/>
              <a:p>
                <a:endParaRPr lang="en-US"/>
              </a:p>
            </p:txBody>
          </p:sp>
        </p:grpSp>
      </p:grpSp>
      <p:grpSp>
        <p:nvGrpSpPr>
          <p:cNvPr id="27" name="Group 100"/>
          <p:cNvGrpSpPr>
            <a:grpSpLocks/>
          </p:cNvGrpSpPr>
          <p:nvPr/>
        </p:nvGrpSpPr>
        <p:grpSpPr bwMode="auto">
          <a:xfrm>
            <a:off x="1916113" y="2511425"/>
            <a:ext cx="5716587" cy="1247775"/>
            <a:chOff x="1204" y="1395"/>
            <a:chExt cx="3601" cy="1056"/>
          </a:xfrm>
        </p:grpSpPr>
        <p:grpSp>
          <p:nvGrpSpPr>
            <p:cNvPr id="28" name="Group 101"/>
            <p:cNvGrpSpPr>
              <a:grpSpLocks/>
            </p:cNvGrpSpPr>
            <p:nvPr/>
          </p:nvGrpSpPr>
          <p:grpSpPr bwMode="auto">
            <a:xfrm>
              <a:off x="1924" y="1395"/>
              <a:ext cx="720" cy="1056"/>
              <a:chOff x="1152" y="1584"/>
              <a:chExt cx="1152" cy="1152"/>
            </a:xfrm>
          </p:grpSpPr>
          <p:sp>
            <p:nvSpPr>
              <p:cNvPr id="61542" name="Freeform 102"/>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sp>
            <p:nvSpPr>
              <p:cNvPr id="61543" name="Freeform 103"/>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grpSp>
        <p:grpSp>
          <p:nvGrpSpPr>
            <p:cNvPr id="29" name="Group 104"/>
            <p:cNvGrpSpPr>
              <a:grpSpLocks/>
            </p:cNvGrpSpPr>
            <p:nvPr/>
          </p:nvGrpSpPr>
          <p:grpSpPr bwMode="auto">
            <a:xfrm>
              <a:off x="2644" y="1395"/>
              <a:ext cx="720" cy="1056"/>
              <a:chOff x="1152" y="1584"/>
              <a:chExt cx="1152" cy="1152"/>
            </a:xfrm>
          </p:grpSpPr>
          <p:sp>
            <p:nvSpPr>
              <p:cNvPr id="61545" name="Freeform 105"/>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sp>
            <p:nvSpPr>
              <p:cNvPr id="61546" name="Freeform 106"/>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grpSp>
        <p:grpSp>
          <p:nvGrpSpPr>
            <p:cNvPr id="30" name="Group 107"/>
            <p:cNvGrpSpPr>
              <a:grpSpLocks/>
            </p:cNvGrpSpPr>
            <p:nvPr/>
          </p:nvGrpSpPr>
          <p:grpSpPr bwMode="auto">
            <a:xfrm>
              <a:off x="3364" y="1395"/>
              <a:ext cx="720" cy="1056"/>
              <a:chOff x="1152" y="1584"/>
              <a:chExt cx="1152" cy="1152"/>
            </a:xfrm>
          </p:grpSpPr>
          <p:sp>
            <p:nvSpPr>
              <p:cNvPr id="61548" name="Freeform 108"/>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sp>
            <p:nvSpPr>
              <p:cNvPr id="61549" name="Freeform 109"/>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grpSp>
        <p:grpSp>
          <p:nvGrpSpPr>
            <p:cNvPr id="31" name="Group 110"/>
            <p:cNvGrpSpPr>
              <a:grpSpLocks/>
            </p:cNvGrpSpPr>
            <p:nvPr/>
          </p:nvGrpSpPr>
          <p:grpSpPr bwMode="auto">
            <a:xfrm>
              <a:off x="4085" y="1395"/>
              <a:ext cx="720" cy="1056"/>
              <a:chOff x="1152" y="1584"/>
              <a:chExt cx="1152" cy="1152"/>
            </a:xfrm>
          </p:grpSpPr>
          <p:sp>
            <p:nvSpPr>
              <p:cNvPr id="61551" name="Freeform 111"/>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sp>
            <p:nvSpPr>
              <p:cNvPr id="61552" name="Freeform 112"/>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grpSp>
        <p:grpSp>
          <p:nvGrpSpPr>
            <p:cNvPr id="61440" name="Group 113"/>
            <p:cNvGrpSpPr>
              <a:grpSpLocks/>
            </p:cNvGrpSpPr>
            <p:nvPr/>
          </p:nvGrpSpPr>
          <p:grpSpPr bwMode="auto">
            <a:xfrm>
              <a:off x="1204" y="1395"/>
              <a:ext cx="720" cy="1056"/>
              <a:chOff x="1152" y="1584"/>
              <a:chExt cx="1152" cy="1152"/>
            </a:xfrm>
          </p:grpSpPr>
          <p:sp>
            <p:nvSpPr>
              <p:cNvPr id="61554" name="Freeform 114"/>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sp>
            <p:nvSpPr>
              <p:cNvPr id="61555" name="Freeform 115"/>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rgbClr val="FF6600"/>
                </a:solidFill>
                <a:prstDash val="solid"/>
                <a:round/>
                <a:headEnd/>
                <a:tailEnd/>
              </a:ln>
              <a:effectLst/>
            </p:spPr>
            <p:txBody>
              <a:bodyPr>
                <a:spAutoFit/>
              </a:bodyPr>
              <a:lstStyle/>
              <a:p>
                <a:endParaRPr lang="en-US"/>
              </a:p>
            </p:txBody>
          </p:sp>
        </p:grpSp>
      </p:grpSp>
      <p:sp>
        <p:nvSpPr>
          <p:cNvPr id="61556" name="Text Box 116"/>
          <p:cNvSpPr txBox="1">
            <a:spLocks noChangeArrowheads="1"/>
          </p:cNvSpPr>
          <p:nvPr/>
        </p:nvSpPr>
        <p:spPr bwMode="auto">
          <a:xfrm>
            <a:off x="2667000" y="5105400"/>
            <a:ext cx="5486400" cy="519113"/>
          </a:xfrm>
          <a:prstGeom prst="rect">
            <a:avLst/>
          </a:prstGeom>
          <a:noFill/>
          <a:ln w="9525" algn="ctr">
            <a:noFill/>
            <a:miter lim="800000"/>
            <a:headEnd/>
            <a:tailEnd/>
          </a:ln>
          <a:effectLst/>
        </p:spPr>
        <p:txBody>
          <a:bodyPr>
            <a:spAutoFit/>
          </a:bodyPr>
          <a:lstStyle/>
          <a:p>
            <a:pPr algn="ctr">
              <a:spcBef>
                <a:spcPct val="50000"/>
              </a:spcBef>
            </a:pPr>
            <a:r>
              <a:rPr lang="en-US" sz="2800" b="1">
                <a:solidFill>
                  <a:srgbClr val="FF6600"/>
                </a:solidFill>
                <a:latin typeface="Arial Narrow" pitchFamily="34" charset="0"/>
              </a:rPr>
              <a:t>Minimum - 180° Out of Phase: 0.9V</a:t>
            </a:r>
            <a:r>
              <a:rPr lang="en-US" sz="2800" b="1" baseline="-25000">
                <a:solidFill>
                  <a:srgbClr val="FF6600"/>
                </a:solidFill>
                <a:latin typeface="Arial Narrow" pitchFamily="34" charset="0"/>
              </a:rPr>
              <a:t>p-p</a:t>
            </a:r>
          </a:p>
        </p:txBody>
      </p:sp>
      <p:grpSp>
        <p:nvGrpSpPr>
          <p:cNvPr id="61441" name="Group 118"/>
          <p:cNvGrpSpPr>
            <a:grpSpLocks/>
          </p:cNvGrpSpPr>
          <p:nvPr/>
        </p:nvGrpSpPr>
        <p:grpSpPr bwMode="auto">
          <a:xfrm rot="-5400000">
            <a:off x="8382000" y="3505200"/>
            <a:ext cx="457200" cy="152400"/>
            <a:chOff x="1104" y="1632"/>
            <a:chExt cx="576" cy="192"/>
          </a:xfrm>
        </p:grpSpPr>
        <p:sp>
          <p:nvSpPr>
            <p:cNvPr id="61559" name="Line 119"/>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1560" name="Line 120"/>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1561" name="Line 121"/>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1562" name="Line 122"/>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1563" name="Line 123"/>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1564" name="Line 124"/>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1565" name="Line 125"/>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1566" name="Line 126"/>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1567" name="Line 127"/>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1568" name="Line 128"/>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1569" name="Line 129"/>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1570" name="Line 130"/>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1571" name="Text Box 131"/>
          <p:cNvSpPr txBox="1">
            <a:spLocks noChangeArrowheads="1"/>
          </p:cNvSpPr>
          <p:nvPr/>
        </p:nvSpPr>
        <p:spPr bwMode="auto">
          <a:xfrm>
            <a:off x="7620000" y="3352800"/>
            <a:ext cx="1084263" cy="457200"/>
          </a:xfrm>
          <a:prstGeom prst="rect">
            <a:avLst/>
          </a:prstGeom>
          <a:noFill/>
          <a:ln w="9525" algn="ctr">
            <a:noFill/>
            <a:miter lim="800000"/>
            <a:headEnd/>
            <a:tailEnd/>
          </a:ln>
          <a:effectLst/>
        </p:spPr>
        <p:txBody>
          <a:bodyPr>
            <a:spAutoFit/>
          </a:bodyPr>
          <a:lstStyle/>
          <a:p>
            <a:pPr algn="ctr">
              <a:spcBef>
                <a:spcPct val="50000"/>
              </a:spcBef>
            </a:pPr>
            <a:r>
              <a:rPr lang="en-US" b="1" dirty="0">
                <a:solidFill>
                  <a:schemeClr val="tx1"/>
                </a:solidFill>
                <a:latin typeface="Arial Narrow" pitchFamily="34" charset="0"/>
              </a:rPr>
              <a:t>50</a:t>
            </a:r>
            <a:r>
              <a:rPr lang="en-US" b="1" dirty="0">
                <a:solidFill>
                  <a:schemeClr val="tx1"/>
                </a:solidFill>
                <a:latin typeface="Symbol" pitchFamily="18" charset="2"/>
              </a:rPr>
              <a:t>W</a:t>
            </a:r>
          </a:p>
        </p:txBody>
      </p:sp>
      <p:sp>
        <p:nvSpPr>
          <p:cNvPr id="61572" name="Line 132"/>
          <p:cNvSpPr>
            <a:spLocks noChangeShapeType="1"/>
          </p:cNvSpPr>
          <p:nvPr/>
        </p:nvSpPr>
        <p:spPr bwMode="auto">
          <a:xfrm flipV="1">
            <a:off x="8610600" y="3124200"/>
            <a:ext cx="0" cy="228600"/>
          </a:xfrm>
          <a:prstGeom prst="line">
            <a:avLst/>
          </a:prstGeom>
          <a:noFill/>
          <a:ln w="9525">
            <a:solidFill>
              <a:srgbClr val="5E84B8"/>
            </a:solidFill>
            <a:round/>
            <a:headEnd type="none" w="sm" len="sm"/>
            <a:tailEnd type="none" w="sm" len="sm"/>
          </a:ln>
          <a:effectLst/>
        </p:spPr>
        <p:txBody>
          <a:bodyPr wrap="none" anchor="ctr"/>
          <a:lstStyle/>
          <a:p>
            <a:endParaRPr lang="en-US"/>
          </a:p>
        </p:txBody>
      </p:sp>
      <p:sp>
        <p:nvSpPr>
          <p:cNvPr id="61573" name="Line 133"/>
          <p:cNvSpPr>
            <a:spLocks noChangeShapeType="1"/>
          </p:cNvSpPr>
          <p:nvPr/>
        </p:nvSpPr>
        <p:spPr bwMode="auto">
          <a:xfrm flipV="1">
            <a:off x="8610600" y="3810000"/>
            <a:ext cx="0" cy="373063"/>
          </a:xfrm>
          <a:prstGeom prst="line">
            <a:avLst/>
          </a:prstGeom>
          <a:noFill/>
          <a:ln w="9525">
            <a:solidFill>
              <a:schemeClr val="tx1"/>
            </a:solidFill>
            <a:round/>
            <a:headEnd/>
            <a:tailEnd/>
          </a:ln>
          <a:effectLst/>
        </p:spPr>
        <p:txBody>
          <a:bodyPr wrap="none" anchor="ctr"/>
          <a:lstStyle/>
          <a:p>
            <a:endParaRPr lang="en-US"/>
          </a:p>
        </p:txBody>
      </p:sp>
      <p:sp>
        <p:nvSpPr>
          <p:cNvPr id="61574" name="Line 134"/>
          <p:cNvSpPr>
            <a:spLocks noChangeShapeType="1"/>
          </p:cNvSpPr>
          <p:nvPr/>
        </p:nvSpPr>
        <p:spPr bwMode="auto">
          <a:xfrm>
            <a:off x="8456613" y="4183063"/>
            <a:ext cx="304800" cy="0"/>
          </a:xfrm>
          <a:prstGeom prst="line">
            <a:avLst/>
          </a:prstGeom>
          <a:noFill/>
          <a:ln w="9525">
            <a:solidFill>
              <a:schemeClr val="tx1"/>
            </a:solidFill>
            <a:round/>
            <a:headEnd/>
            <a:tailEnd/>
          </a:ln>
          <a:effectLst/>
        </p:spPr>
        <p:txBody>
          <a:bodyPr>
            <a:spAutoFit/>
          </a:bodyPr>
          <a:lstStyle/>
          <a:p>
            <a:endParaRPr lang="en-US"/>
          </a:p>
        </p:txBody>
      </p:sp>
      <p:sp>
        <p:nvSpPr>
          <p:cNvPr id="61575" name="Line 135"/>
          <p:cNvSpPr>
            <a:spLocks noChangeShapeType="1"/>
          </p:cNvSpPr>
          <p:nvPr/>
        </p:nvSpPr>
        <p:spPr bwMode="auto">
          <a:xfrm>
            <a:off x="8532813" y="4259263"/>
            <a:ext cx="152400" cy="0"/>
          </a:xfrm>
          <a:prstGeom prst="line">
            <a:avLst/>
          </a:prstGeom>
          <a:noFill/>
          <a:ln w="9525">
            <a:solidFill>
              <a:schemeClr val="tx1"/>
            </a:solidFill>
            <a:round/>
            <a:headEnd/>
            <a:tailEnd/>
          </a:ln>
          <a:effectLst/>
        </p:spPr>
        <p:txBody>
          <a:bodyPr>
            <a:spAutoFit/>
          </a:bodyPr>
          <a:lstStyle/>
          <a:p>
            <a:endParaRPr lang="en-US"/>
          </a:p>
        </p:txBody>
      </p:sp>
      <p:sp>
        <p:nvSpPr>
          <p:cNvPr id="61576" name="Line 136"/>
          <p:cNvSpPr>
            <a:spLocks noChangeShapeType="1"/>
          </p:cNvSpPr>
          <p:nvPr/>
        </p:nvSpPr>
        <p:spPr bwMode="auto">
          <a:xfrm>
            <a:off x="8577263" y="4335463"/>
            <a:ext cx="76200" cy="0"/>
          </a:xfrm>
          <a:prstGeom prst="line">
            <a:avLst/>
          </a:prstGeom>
          <a:noFill/>
          <a:ln w="9525">
            <a:solidFill>
              <a:schemeClr val="tx1"/>
            </a:solidFill>
            <a:round/>
            <a:headEnd/>
            <a:tailEnd/>
          </a:ln>
          <a:effectLst/>
        </p:spPr>
        <p:txBody>
          <a:bodyP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8"/>
                                        </p:tgtEl>
                                        <p:attrNameLst>
                                          <p:attrName>style.visibility</p:attrName>
                                        </p:attrNameLst>
                                      </p:cBhvr>
                                      <p:to>
                                        <p:strVal val="visible"/>
                                      </p:to>
                                    </p:set>
                                  </p:childTnLst>
                                </p:cTn>
                              </p:par>
                              <p:par>
                                <p:cTn id="7" presetID="12" presetClass="entr" presetSubtype="8" fill="hold"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slide(fromLeft)">
                                      <p:cBhvr>
                                        <p:cTn id="9" dur="2000"/>
                                        <p:tgtEl>
                                          <p:spTgt spid="3"/>
                                        </p:tgtEl>
                                      </p:cBhvr>
                                    </p:animEffect>
                                  </p:childTnLst>
                                </p:cTn>
                              </p:par>
                            </p:childTnLst>
                          </p:cTn>
                        </p:par>
                        <p:par>
                          <p:cTn id="10" fill="hold">
                            <p:stCondLst>
                              <p:cond delay="2000"/>
                            </p:stCondLst>
                            <p:childTnLst>
                              <p:par>
                                <p:cTn id="11" presetID="12" presetClass="entr" presetSubtype="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slide(fromRight)">
                                      <p:cBhvr>
                                        <p:cTn id="13" dur="2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6144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15"/>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61448"/>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61557"/>
                                        </p:tgtEl>
                                        <p:attrNameLst>
                                          <p:attrName>style.visibility</p:attrName>
                                        </p:attrNameLst>
                                      </p:cBhvr>
                                      <p:to>
                                        <p:strVal val="visible"/>
                                      </p:to>
                                    </p:set>
                                  </p:childTnLst>
                                </p:cTn>
                              </p:par>
                              <p:par>
                                <p:cTn id="34" presetID="12" presetClass="entr" presetSubtype="8"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slide(fromLeft)">
                                      <p:cBhvr>
                                        <p:cTn id="36" dur="2000"/>
                                        <p:tgtEl>
                                          <p:spTgt spid="3"/>
                                        </p:tgtEl>
                                      </p:cBhvr>
                                    </p:animEffect>
                                  </p:childTnLst>
                                </p:cTn>
                              </p:par>
                            </p:childTnLst>
                          </p:cTn>
                        </p:par>
                        <p:par>
                          <p:cTn id="37" fill="hold">
                            <p:stCondLst>
                              <p:cond delay="2000"/>
                            </p:stCondLst>
                            <p:childTnLst>
                              <p:par>
                                <p:cTn id="38" presetID="12" presetClass="entr" presetSubtype="2"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slide(fromRight)">
                                      <p:cBhvr>
                                        <p:cTn id="40" dur="20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8" grpId="0"/>
      <p:bldP spid="61448" grpId="1"/>
      <p:bldP spid="61557" grpId="0"/>
      <p:bldP spid="61449" grpId="0"/>
      <p:bldP spid="61556" grpId="0"/>
    </p:bldLst>
  </p:timing>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0" y="0"/>
            <a:ext cx="7772400" cy="1143000"/>
          </a:xfrm>
        </p:spPr>
        <p:txBody>
          <a:bodyPr/>
          <a:lstStyle/>
          <a:p>
            <a:r>
              <a:rPr lang="en-US" b="1" dirty="0"/>
              <a:t>Example : VSWR</a:t>
            </a:r>
          </a:p>
        </p:txBody>
      </p:sp>
      <p:sp>
        <p:nvSpPr>
          <p:cNvPr id="63491" name="Rectangle 3"/>
          <p:cNvSpPr>
            <a:spLocks noGrp="1" noChangeArrowheads="1"/>
          </p:cNvSpPr>
          <p:nvPr>
            <p:ph type="body" sz="half" idx="1"/>
          </p:nvPr>
        </p:nvSpPr>
        <p:spPr>
          <a:xfrm>
            <a:off x="1828800" y="1104900"/>
            <a:ext cx="5567363" cy="1081088"/>
          </a:xfrm>
        </p:spPr>
        <p:txBody>
          <a:bodyPr/>
          <a:lstStyle/>
          <a:p>
            <a:pPr algn="ctr">
              <a:lnSpc>
                <a:spcPct val="90000"/>
              </a:lnSpc>
              <a:buFontTx/>
              <a:buNone/>
            </a:pPr>
            <a:r>
              <a:rPr lang="en-US">
                <a:solidFill>
                  <a:srgbClr val="009900"/>
                </a:solidFill>
              </a:rPr>
              <a:t>In phase: 1.1V</a:t>
            </a:r>
            <a:r>
              <a:rPr lang="en-US" baseline="-25000">
                <a:solidFill>
                  <a:srgbClr val="009900"/>
                </a:solidFill>
              </a:rPr>
              <a:t>p-p</a:t>
            </a:r>
          </a:p>
          <a:p>
            <a:pPr algn="ctr">
              <a:lnSpc>
                <a:spcPct val="90000"/>
              </a:lnSpc>
              <a:buFontTx/>
              <a:buNone/>
            </a:pPr>
            <a:r>
              <a:rPr lang="en-US">
                <a:solidFill>
                  <a:srgbClr val="FF6600"/>
                </a:solidFill>
              </a:rPr>
              <a:t>180° Out of Phase: 0.9V</a:t>
            </a:r>
            <a:r>
              <a:rPr lang="en-US" baseline="-25000">
                <a:solidFill>
                  <a:srgbClr val="FF6600"/>
                </a:solidFill>
              </a:rPr>
              <a:t>p-p</a:t>
            </a:r>
          </a:p>
          <a:p>
            <a:pPr algn="ctr">
              <a:lnSpc>
                <a:spcPct val="90000"/>
              </a:lnSpc>
              <a:buFontTx/>
              <a:buNone/>
            </a:pPr>
            <a:endParaRPr lang="en-US" baseline="-25000">
              <a:solidFill>
                <a:srgbClr val="FF6600"/>
              </a:solidFill>
            </a:endParaRPr>
          </a:p>
          <a:p>
            <a:pPr algn="ctr">
              <a:lnSpc>
                <a:spcPct val="90000"/>
              </a:lnSpc>
              <a:buFontTx/>
              <a:buNone/>
            </a:pPr>
            <a:endParaRPr lang="en-US" sz="2400" baseline="-25000">
              <a:solidFill>
                <a:srgbClr val="FF6600"/>
              </a:solidFill>
            </a:endParaRPr>
          </a:p>
          <a:p>
            <a:pPr algn="ctr">
              <a:lnSpc>
                <a:spcPct val="90000"/>
              </a:lnSpc>
              <a:buFontTx/>
              <a:buNone/>
            </a:pPr>
            <a:endParaRPr lang="en-US" sz="2400" baseline="-25000">
              <a:solidFill>
                <a:srgbClr val="FF6600"/>
              </a:solidFill>
            </a:endParaRPr>
          </a:p>
          <a:p>
            <a:pPr algn="ctr">
              <a:lnSpc>
                <a:spcPct val="90000"/>
              </a:lnSpc>
              <a:buFontTx/>
              <a:buNone/>
            </a:pPr>
            <a:endParaRPr lang="en-US" sz="2400"/>
          </a:p>
          <a:p>
            <a:pPr algn="ctr">
              <a:lnSpc>
                <a:spcPct val="90000"/>
              </a:lnSpc>
              <a:buFontTx/>
              <a:buNone/>
            </a:pPr>
            <a:endParaRPr lang="en-US" sz="2400"/>
          </a:p>
        </p:txBody>
      </p:sp>
      <p:graphicFrame>
        <p:nvGraphicFramePr>
          <p:cNvPr id="63492" name="Rectangle 4"/>
          <p:cNvGraphicFramePr>
            <a:graphicFrameLocks/>
          </p:cNvGraphicFramePr>
          <p:nvPr>
            <p:ph sz="quarter" idx="2"/>
          </p:nvPr>
        </p:nvGraphicFramePr>
        <p:xfrm>
          <a:off x="5081588" y="3727450"/>
          <a:ext cx="2809875" cy="0"/>
        </p:xfrm>
        <a:graphic>
          <a:graphicData uri="http://schemas.openxmlformats.org/presentationml/2006/ole">
            <p:oleObj spid="_x0000_s1032194" name="Equation" r:id="rId4" imgW="0" imgH="0" progId="Equation.3">
              <p:embed/>
            </p:oleObj>
          </a:graphicData>
        </a:graphic>
      </p:graphicFrame>
      <p:graphicFrame>
        <p:nvGraphicFramePr>
          <p:cNvPr id="63493" name="Object 5"/>
          <p:cNvGraphicFramePr>
            <a:graphicFrameLocks noChangeAspect="1"/>
          </p:cNvGraphicFramePr>
          <p:nvPr>
            <p:ph sz="quarter" idx="3"/>
          </p:nvPr>
        </p:nvGraphicFramePr>
        <p:xfrm>
          <a:off x="5424488" y="3949700"/>
          <a:ext cx="2844800" cy="938213"/>
        </p:xfrm>
        <a:graphic>
          <a:graphicData uri="http://schemas.openxmlformats.org/presentationml/2006/ole">
            <p:oleObj spid="_x0000_s1032195" name="Equation" r:id="rId5" imgW="1193760" imgH="393480" progId="Equation.3">
              <p:embed/>
            </p:oleObj>
          </a:graphicData>
        </a:graphic>
      </p:graphicFrame>
      <p:graphicFrame>
        <p:nvGraphicFramePr>
          <p:cNvPr id="63494" name="Object 6"/>
          <p:cNvGraphicFramePr>
            <a:graphicFrameLocks noChangeAspect="1"/>
          </p:cNvGraphicFramePr>
          <p:nvPr/>
        </p:nvGraphicFramePr>
        <p:xfrm>
          <a:off x="5256213" y="4862513"/>
          <a:ext cx="3544887" cy="1017587"/>
        </p:xfrm>
        <a:graphic>
          <a:graphicData uri="http://schemas.openxmlformats.org/presentationml/2006/ole">
            <p:oleObj spid="_x0000_s1032196" name="Equation" r:id="rId6" imgW="1371600" imgH="393480" progId="Equation.3">
              <p:embed/>
            </p:oleObj>
          </a:graphicData>
        </a:graphic>
      </p:graphicFrame>
      <p:graphicFrame>
        <p:nvGraphicFramePr>
          <p:cNvPr id="63495" name="Object 7"/>
          <p:cNvGraphicFramePr>
            <a:graphicFrameLocks noChangeAspect="1"/>
          </p:cNvGraphicFramePr>
          <p:nvPr/>
        </p:nvGraphicFramePr>
        <p:xfrm>
          <a:off x="406400" y="4371975"/>
          <a:ext cx="3775075" cy="1214438"/>
        </p:xfrm>
        <a:graphic>
          <a:graphicData uri="http://schemas.openxmlformats.org/presentationml/2006/ole">
            <p:oleObj spid="_x0000_s1032197" name="Equation" r:id="rId7" imgW="1460160" imgH="469800" progId="Equation.3">
              <p:embed/>
            </p:oleObj>
          </a:graphicData>
        </a:graphic>
      </p:graphicFrame>
      <p:sp>
        <p:nvSpPr>
          <p:cNvPr id="63496" name="AutoShape 8"/>
          <p:cNvSpPr>
            <a:spLocks noChangeArrowheads="1"/>
          </p:cNvSpPr>
          <p:nvPr/>
        </p:nvSpPr>
        <p:spPr bwMode="auto">
          <a:xfrm>
            <a:off x="4622800" y="2311400"/>
            <a:ext cx="165100" cy="3873500"/>
          </a:xfrm>
          <a:prstGeom prst="roundRect">
            <a:avLst>
              <a:gd name="adj" fmla="val 16667"/>
            </a:avLst>
          </a:prstGeom>
          <a:solidFill>
            <a:schemeClr val="accent1"/>
          </a:solidFill>
          <a:ln w="9525" algn="ctr">
            <a:noFill/>
            <a:round/>
            <a:headEnd type="none" w="sm" len="sm"/>
            <a:tailEnd type="none" w="sm" len="sm"/>
          </a:ln>
          <a:effectLst/>
        </p:spPr>
        <p:txBody>
          <a:bodyPr wrap="none" anchor="ctr"/>
          <a:lstStyle/>
          <a:p>
            <a:endParaRPr lang="en-US"/>
          </a:p>
        </p:txBody>
      </p:sp>
      <p:sp>
        <p:nvSpPr>
          <p:cNvPr id="63497" name="Text Box 9"/>
          <p:cNvSpPr txBox="1">
            <a:spLocks noChangeArrowheads="1"/>
          </p:cNvSpPr>
          <p:nvPr/>
        </p:nvSpPr>
        <p:spPr bwMode="auto">
          <a:xfrm>
            <a:off x="304800" y="3014663"/>
            <a:ext cx="4083050" cy="1569660"/>
          </a:xfrm>
          <a:prstGeom prst="rect">
            <a:avLst/>
          </a:prstGeom>
          <a:noFill/>
          <a:ln w="9525" algn="ctr">
            <a:noFill/>
            <a:miter lim="800000"/>
            <a:headEnd type="none" w="sm" len="sm"/>
            <a:tailEnd type="none" w="sm" len="sm"/>
          </a:ln>
          <a:effectLst/>
        </p:spPr>
        <p:txBody>
          <a:bodyPr>
            <a:spAutoFit/>
          </a:bodyPr>
          <a:lstStyle/>
          <a:p>
            <a:r>
              <a:rPr lang="en-US" dirty="0">
                <a:solidFill>
                  <a:schemeClr val="tx1"/>
                </a:solidFill>
                <a:latin typeface="Arial Narrow" pitchFamily="34" charset="0"/>
              </a:rPr>
              <a:t>Ratio of maximum to minimum voltage in the standing wave pattern on the transmission line</a:t>
            </a:r>
          </a:p>
          <a:p>
            <a:endParaRPr lang="en-US" dirty="0">
              <a:solidFill>
                <a:schemeClr val="tx1"/>
              </a:solidFill>
              <a:latin typeface="Arial Narrow" pitchFamily="34" charset="0"/>
            </a:endParaRPr>
          </a:p>
        </p:txBody>
      </p:sp>
      <p:sp>
        <p:nvSpPr>
          <p:cNvPr id="63498" name="Text Box 10"/>
          <p:cNvSpPr txBox="1">
            <a:spLocks noChangeArrowheads="1"/>
          </p:cNvSpPr>
          <p:nvPr/>
        </p:nvSpPr>
        <p:spPr bwMode="auto">
          <a:xfrm>
            <a:off x="5372100" y="3230563"/>
            <a:ext cx="3390900" cy="830997"/>
          </a:xfrm>
          <a:prstGeom prst="rect">
            <a:avLst/>
          </a:prstGeom>
          <a:noFill/>
          <a:ln w="9525" algn="ctr">
            <a:noFill/>
            <a:miter lim="800000"/>
            <a:headEnd type="none" w="sm" len="sm"/>
            <a:tailEnd type="none" w="sm" len="sm"/>
          </a:ln>
          <a:effectLst/>
        </p:spPr>
        <p:txBody>
          <a:bodyPr wrap="square">
            <a:spAutoFit/>
          </a:bodyPr>
          <a:lstStyle/>
          <a:p>
            <a:r>
              <a:rPr lang="en-US" dirty="0">
                <a:solidFill>
                  <a:schemeClr val="tx1"/>
                </a:solidFill>
                <a:latin typeface="Arial Narrow" pitchFamily="34" charset="0"/>
              </a:rPr>
              <a:t>VSWR formula calculation</a:t>
            </a:r>
          </a:p>
          <a:p>
            <a:endParaRPr lang="en-US" dirty="0">
              <a:solidFill>
                <a:schemeClr val="tx1"/>
              </a:solidFill>
              <a:latin typeface="Arial Narrow" pitchFamily="34" charset="0"/>
            </a:endParaRPr>
          </a:p>
        </p:txBody>
      </p:sp>
      <p:sp>
        <p:nvSpPr>
          <p:cNvPr id="63499" name="Text Box 11"/>
          <p:cNvSpPr txBox="1">
            <a:spLocks noChangeArrowheads="1"/>
          </p:cNvSpPr>
          <p:nvPr/>
        </p:nvSpPr>
        <p:spPr bwMode="auto">
          <a:xfrm>
            <a:off x="1177925" y="2439988"/>
            <a:ext cx="1477963" cy="457200"/>
          </a:xfrm>
          <a:prstGeom prst="rect">
            <a:avLst/>
          </a:prstGeom>
          <a:noFill/>
          <a:ln w="9525" algn="ctr">
            <a:noFill/>
            <a:miter lim="800000"/>
            <a:headEnd type="none" w="sm" len="sm"/>
            <a:tailEnd type="none" w="sm" len="sm"/>
          </a:ln>
          <a:effectLst/>
        </p:spPr>
        <p:txBody>
          <a:bodyPr wrap="none">
            <a:spAutoFit/>
          </a:bodyPr>
          <a:lstStyle/>
          <a:p>
            <a:r>
              <a:rPr lang="en-US" b="1" dirty="0">
                <a:solidFill>
                  <a:schemeClr val="tx1"/>
                </a:solidFill>
                <a:latin typeface="Arial Narrow" pitchFamily="34" charset="0"/>
              </a:rPr>
              <a:t>METHOD 1</a:t>
            </a:r>
          </a:p>
        </p:txBody>
      </p:sp>
      <p:sp>
        <p:nvSpPr>
          <p:cNvPr id="63500" name="Text Box 12"/>
          <p:cNvSpPr txBox="1">
            <a:spLocks noChangeArrowheads="1"/>
          </p:cNvSpPr>
          <p:nvPr/>
        </p:nvSpPr>
        <p:spPr bwMode="auto">
          <a:xfrm>
            <a:off x="6321425" y="2436813"/>
            <a:ext cx="1477963" cy="457200"/>
          </a:xfrm>
          <a:prstGeom prst="rect">
            <a:avLst/>
          </a:prstGeom>
          <a:noFill/>
          <a:ln w="9525" algn="ctr">
            <a:noFill/>
            <a:miter lim="800000"/>
            <a:headEnd type="none" w="sm" len="sm"/>
            <a:tailEnd type="none" w="sm" len="sm"/>
          </a:ln>
          <a:effectLst/>
        </p:spPr>
        <p:txBody>
          <a:bodyPr wrap="none">
            <a:spAutoFit/>
          </a:bodyPr>
          <a:lstStyle/>
          <a:p>
            <a:r>
              <a:rPr lang="en-US" b="1" dirty="0">
                <a:solidFill>
                  <a:schemeClr val="tx1"/>
                </a:solidFill>
                <a:latin typeface="Arial Narrow" pitchFamily="34" charset="0"/>
              </a:rPr>
              <a:t>METHOD 2</a:t>
            </a:r>
          </a:p>
        </p:txBody>
      </p:sp>
    </p:spTree>
  </p:cSld>
  <p:clrMapOvr>
    <a:masterClrMapping/>
  </p:clrMapOvr>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0"/>
            <a:ext cx="7772400" cy="1143000"/>
          </a:xfrm>
        </p:spPr>
        <p:txBody>
          <a:bodyPr/>
          <a:lstStyle/>
          <a:p>
            <a:r>
              <a:rPr lang="en-US" b="1" dirty="0"/>
              <a:t>Crosstalk / Isolation</a:t>
            </a:r>
          </a:p>
        </p:txBody>
      </p:sp>
      <p:sp>
        <p:nvSpPr>
          <p:cNvPr id="65539" name="Rectangle 3"/>
          <p:cNvSpPr>
            <a:spLocks noGrp="1" noChangeArrowheads="1"/>
          </p:cNvSpPr>
          <p:nvPr>
            <p:ph type="body" sz="half" idx="1"/>
          </p:nvPr>
        </p:nvSpPr>
        <p:spPr>
          <a:xfrm>
            <a:off x="171450" y="1274763"/>
            <a:ext cx="4452938" cy="4351337"/>
          </a:xfrm>
        </p:spPr>
        <p:txBody>
          <a:bodyPr>
            <a:normAutofit fontScale="92500"/>
          </a:bodyPr>
          <a:lstStyle/>
          <a:p>
            <a:r>
              <a:rPr lang="en-US" sz="2800"/>
              <a:t>Crosstalk: When an unwanted signal is coupled from one circuit to another.</a:t>
            </a:r>
          </a:p>
          <a:p>
            <a:pPr lvl="1"/>
            <a:r>
              <a:rPr lang="en-US" sz="2400"/>
              <a:t>Example: Between 2 banks on switch module</a:t>
            </a:r>
          </a:p>
          <a:p>
            <a:pPr lvl="1"/>
            <a:endParaRPr lang="en-US" sz="2400"/>
          </a:p>
          <a:p>
            <a:r>
              <a:rPr lang="en-US" sz="2800"/>
              <a:t>Isolation: When an unwanted signal is coupled across an open circuit.</a:t>
            </a:r>
          </a:p>
          <a:p>
            <a:pPr lvl="1"/>
            <a:r>
              <a:rPr lang="en-US" sz="2400"/>
              <a:t>Example: open relay</a:t>
            </a:r>
          </a:p>
        </p:txBody>
      </p:sp>
      <p:sp>
        <p:nvSpPr>
          <p:cNvPr id="65540" name="AutoShape 4" descr="OpenRelayIso_MUX"/>
          <p:cNvSpPr>
            <a:spLocks noChangeAspect="1" noChangeArrowheads="1"/>
          </p:cNvSpPr>
          <p:nvPr/>
        </p:nvSpPr>
        <p:spPr bwMode="auto">
          <a:xfrm>
            <a:off x="168275" y="46038"/>
            <a:ext cx="304800" cy="304800"/>
          </a:xfrm>
          <a:prstGeom prst="rect">
            <a:avLst/>
          </a:prstGeom>
          <a:noFill/>
        </p:spPr>
        <p:txBody>
          <a:bodyPr/>
          <a:lstStyle/>
          <a:p>
            <a:endParaRPr lang="en-US"/>
          </a:p>
        </p:txBody>
      </p:sp>
      <p:sp>
        <p:nvSpPr>
          <p:cNvPr id="65541" name="AutoShape 5" descr="OpenRelayIso_MUX"/>
          <p:cNvSpPr>
            <a:spLocks noChangeAspect="1" noChangeArrowheads="1"/>
          </p:cNvSpPr>
          <p:nvPr/>
        </p:nvSpPr>
        <p:spPr bwMode="auto">
          <a:xfrm>
            <a:off x="168275" y="46038"/>
            <a:ext cx="304800" cy="304800"/>
          </a:xfrm>
          <a:prstGeom prst="rect">
            <a:avLst/>
          </a:prstGeom>
          <a:noFill/>
        </p:spPr>
        <p:txBody>
          <a:bodyPr/>
          <a:lstStyle/>
          <a:p>
            <a:endParaRPr lang="en-US"/>
          </a:p>
        </p:txBody>
      </p:sp>
      <p:sp>
        <p:nvSpPr>
          <p:cNvPr id="65542" name="AutoShape 6" descr="OpenRelayIso_MUX"/>
          <p:cNvSpPr>
            <a:spLocks noChangeAspect="1" noChangeArrowheads="1"/>
          </p:cNvSpPr>
          <p:nvPr/>
        </p:nvSpPr>
        <p:spPr bwMode="auto">
          <a:xfrm>
            <a:off x="168275" y="46038"/>
            <a:ext cx="304800" cy="304800"/>
          </a:xfrm>
          <a:prstGeom prst="rect">
            <a:avLst/>
          </a:prstGeom>
          <a:noFill/>
        </p:spPr>
        <p:txBody>
          <a:bodyPr/>
          <a:lstStyle/>
          <a:p>
            <a:endParaRPr lang="en-US"/>
          </a:p>
        </p:txBody>
      </p:sp>
      <p:sp>
        <p:nvSpPr>
          <p:cNvPr id="65543" name="AutoShape 7" descr="OpenRelayIso_MUX"/>
          <p:cNvSpPr>
            <a:spLocks noChangeAspect="1" noChangeArrowheads="1"/>
          </p:cNvSpPr>
          <p:nvPr/>
        </p:nvSpPr>
        <p:spPr bwMode="auto">
          <a:xfrm>
            <a:off x="168275" y="46038"/>
            <a:ext cx="304800" cy="304800"/>
          </a:xfrm>
          <a:prstGeom prst="rect">
            <a:avLst/>
          </a:prstGeom>
          <a:noFill/>
        </p:spPr>
        <p:txBody>
          <a:bodyPr/>
          <a:lstStyle/>
          <a:p>
            <a:endParaRPr lang="en-US"/>
          </a:p>
        </p:txBody>
      </p:sp>
      <p:grpSp>
        <p:nvGrpSpPr>
          <p:cNvPr id="2" name="Group 8"/>
          <p:cNvGrpSpPr>
            <a:grpSpLocks/>
          </p:cNvGrpSpPr>
          <p:nvPr/>
        </p:nvGrpSpPr>
        <p:grpSpPr bwMode="auto">
          <a:xfrm>
            <a:off x="5349875" y="1325563"/>
            <a:ext cx="3416300" cy="1892300"/>
            <a:chOff x="2959" y="978"/>
            <a:chExt cx="2152" cy="1192"/>
          </a:xfrm>
        </p:grpSpPr>
        <p:sp>
          <p:nvSpPr>
            <p:cNvPr id="65545" name="AutoShape 9"/>
            <p:cNvSpPr>
              <a:spLocks noChangeArrowheads="1"/>
            </p:cNvSpPr>
            <p:nvPr/>
          </p:nvSpPr>
          <p:spPr bwMode="auto">
            <a:xfrm>
              <a:off x="3360" y="978"/>
              <a:ext cx="877" cy="1192"/>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5546" name="Line 10"/>
            <p:cNvSpPr>
              <a:spLocks noChangeShapeType="1"/>
            </p:cNvSpPr>
            <p:nvPr/>
          </p:nvSpPr>
          <p:spPr bwMode="auto">
            <a:xfrm flipV="1">
              <a:off x="2959" y="1333"/>
              <a:ext cx="599" cy="0"/>
            </a:xfrm>
            <a:prstGeom prst="line">
              <a:avLst/>
            </a:prstGeom>
            <a:noFill/>
            <a:ln w="9525">
              <a:solidFill>
                <a:schemeClr val="tx1"/>
              </a:solidFill>
              <a:round/>
              <a:headEnd type="none" w="sm" len="sm"/>
              <a:tailEnd type="oval" w="lg" len="lg"/>
            </a:ln>
            <a:effectLst/>
          </p:spPr>
          <p:txBody>
            <a:bodyPr wrap="none" anchor="ctr"/>
            <a:lstStyle/>
            <a:p>
              <a:endParaRPr lang="en-US"/>
            </a:p>
          </p:txBody>
        </p:sp>
        <p:sp>
          <p:nvSpPr>
            <p:cNvPr id="65547" name="Line 11"/>
            <p:cNvSpPr>
              <a:spLocks noChangeShapeType="1"/>
            </p:cNvSpPr>
            <p:nvPr/>
          </p:nvSpPr>
          <p:spPr bwMode="auto">
            <a:xfrm flipV="1">
              <a:off x="4049" y="1319"/>
              <a:ext cx="591" cy="0"/>
            </a:xfrm>
            <a:prstGeom prst="line">
              <a:avLst/>
            </a:prstGeom>
            <a:noFill/>
            <a:ln w="9525">
              <a:solidFill>
                <a:schemeClr val="tx1"/>
              </a:solidFill>
              <a:round/>
              <a:headEnd type="oval" w="lg" len="lg"/>
              <a:tailEnd type="none" w="sm" len="sm"/>
            </a:ln>
            <a:effectLst/>
          </p:spPr>
          <p:txBody>
            <a:bodyPr wrap="none" anchor="ctr"/>
            <a:lstStyle/>
            <a:p>
              <a:endParaRPr lang="en-US"/>
            </a:p>
          </p:txBody>
        </p:sp>
        <p:sp>
          <p:nvSpPr>
            <p:cNvPr id="65548" name="Line 12"/>
            <p:cNvSpPr>
              <a:spLocks noChangeShapeType="1"/>
            </p:cNvSpPr>
            <p:nvPr/>
          </p:nvSpPr>
          <p:spPr bwMode="auto">
            <a:xfrm flipV="1">
              <a:off x="3590" y="1270"/>
              <a:ext cx="473" cy="63"/>
            </a:xfrm>
            <a:prstGeom prst="line">
              <a:avLst/>
            </a:prstGeom>
            <a:noFill/>
            <a:ln w="9525">
              <a:solidFill>
                <a:schemeClr val="tx1"/>
              </a:solidFill>
              <a:round/>
              <a:headEnd type="none" w="sm" len="sm"/>
              <a:tailEnd type="triangle" w="lg" len="lg"/>
            </a:ln>
            <a:effectLst/>
          </p:spPr>
          <p:txBody>
            <a:bodyPr wrap="none" anchor="ctr"/>
            <a:lstStyle/>
            <a:p>
              <a:endParaRPr lang="en-US"/>
            </a:p>
          </p:txBody>
        </p:sp>
        <p:grpSp>
          <p:nvGrpSpPr>
            <p:cNvPr id="3" name="Group 13"/>
            <p:cNvGrpSpPr>
              <a:grpSpLocks/>
            </p:cNvGrpSpPr>
            <p:nvPr/>
          </p:nvGrpSpPr>
          <p:grpSpPr bwMode="auto">
            <a:xfrm>
              <a:off x="3042" y="1112"/>
              <a:ext cx="240" cy="422"/>
              <a:chOff x="1152" y="1584"/>
              <a:chExt cx="1152" cy="1152"/>
            </a:xfrm>
          </p:grpSpPr>
          <p:sp>
            <p:nvSpPr>
              <p:cNvPr id="65550" name="Freeform 14"/>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65551" name="Freeform 15"/>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sp>
          <p:nvSpPr>
            <p:cNvPr id="65552" name="Line 16"/>
            <p:cNvSpPr>
              <a:spLocks noChangeShapeType="1"/>
            </p:cNvSpPr>
            <p:nvPr/>
          </p:nvSpPr>
          <p:spPr bwMode="auto">
            <a:xfrm flipV="1">
              <a:off x="2967" y="1869"/>
              <a:ext cx="591" cy="0"/>
            </a:xfrm>
            <a:prstGeom prst="line">
              <a:avLst/>
            </a:prstGeom>
            <a:noFill/>
            <a:ln w="9525">
              <a:solidFill>
                <a:schemeClr val="tx1"/>
              </a:solidFill>
              <a:round/>
              <a:headEnd type="none" w="sm" len="sm"/>
              <a:tailEnd type="oval" w="lg" len="lg"/>
            </a:ln>
            <a:effectLst/>
          </p:spPr>
          <p:txBody>
            <a:bodyPr wrap="none" anchor="ctr"/>
            <a:lstStyle/>
            <a:p>
              <a:endParaRPr lang="en-US"/>
            </a:p>
          </p:txBody>
        </p:sp>
        <p:sp>
          <p:nvSpPr>
            <p:cNvPr id="65553" name="Line 17"/>
            <p:cNvSpPr>
              <a:spLocks noChangeShapeType="1"/>
            </p:cNvSpPr>
            <p:nvPr/>
          </p:nvSpPr>
          <p:spPr bwMode="auto">
            <a:xfrm flipV="1">
              <a:off x="4049" y="1855"/>
              <a:ext cx="615" cy="0"/>
            </a:xfrm>
            <a:prstGeom prst="line">
              <a:avLst/>
            </a:prstGeom>
            <a:noFill/>
            <a:ln w="9525">
              <a:solidFill>
                <a:schemeClr val="tx1"/>
              </a:solidFill>
              <a:round/>
              <a:headEnd type="oval" w="lg" len="lg"/>
              <a:tailEnd type="none" w="sm" len="sm"/>
            </a:ln>
            <a:effectLst/>
          </p:spPr>
          <p:txBody>
            <a:bodyPr wrap="none" anchor="ctr"/>
            <a:lstStyle/>
            <a:p>
              <a:endParaRPr lang="en-US"/>
            </a:p>
          </p:txBody>
        </p:sp>
        <p:sp>
          <p:nvSpPr>
            <p:cNvPr id="65554" name="Line 18"/>
            <p:cNvSpPr>
              <a:spLocks noChangeShapeType="1"/>
            </p:cNvSpPr>
            <p:nvPr/>
          </p:nvSpPr>
          <p:spPr bwMode="auto">
            <a:xfrm flipV="1">
              <a:off x="3598" y="1712"/>
              <a:ext cx="450" cy="157"/>
            </a:xfrm>
            <a:prstGeom prst="line">
              <a:avLst/>
            </a:prstGeom>
            <a:noFill/>
            <a:ln w="9525">
              <a:solidFill>
                <a:schemeClr val="tx1"/>
              </a:solidFill>
              <a:round/>
              <a:headEnd type="none" w="sm" len="sm"/>
              <a:tailEnd type="triangle" w="lg" len="lg"/>
            </a:ln>
            <a:effectLst/>
          </p:spPr>
          <p:txBody>
            <a:bodyPr wrap="none" anchor="ctr"/>
            <a:lstStyle/>
            <a:p>
              <a:endParaRPr lang="en-US"/>
            </a:p>
          </p:txBody>
        </p:sp>
        <p:grpSp>
          <p:nvGrpSpPr>
            <p:cNvPr id="4" name="Group 19"/>
            <p:cNvGrpSpPr>
              <a:grpSpLocks/>
            </p:cNvGrpSpPr>
            <p:nvPr/>
          </p:nvGrpSpPr>
          <p:grpSpPr bwMode="auto">
            <a:xfrm>
              <a:off x="4314" y="1106"/>
              <a:ext cx="240" cy="422"/>
              <a:chOff x="1152" y="1584"/>
              <a:chExt cx="1152" cy="1152"/>
            </a:xfrm>
          </p:grpSpPr>
          <p:sp>
            <p:nvSpPr>
              <p:cNvPr id="65556" name="Freeform 20"/>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65557" name="Freeform 21"/>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grpSp>
          <p:nvGrpSpPr>
            <p:cNvPr id="5" name="Group 22"/>
            <p:cNvGrpSpPr>
              <a:grpSpLocks/>
            </p:cNvGrpSpPr>
            <p:nvPr/>
          </p:nvGrpSpPr>
          <p:grpSpPr bwMode="auto">
            <a:xfrm>
              <a:off x="4355" y="1776"/>
              <a:ext cx="185" cy="171"/>
              <a:chOff x="1152" y="1584"/>
              <a:chExt cx="1152" cy="1152"/>
            </a:xfrm>
          </p:grpSpPr>
          <p:sp>
            <p:nvSpPr>
              <p:cNvPr id="65559" name="Freeform 23"/>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65560" name="Freeform 24"/>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sp>
          <p:nvSpPr>
            <p:cNvPr id="65561" name="Text Box 25"/>
            <p:cNvSpPr txBox="1">
              <a:spLocks noChangeArrowheads="1"/>
            </p:cNvSpPr>
            <p:nvPr/>
          </p:nvSpPr>
          <p:spPr bwMode="auto">
            <a:xfrm>
              <a:off x="4629" y="1203"/>
              <a:ext cx="457" cy="231"/>
            </a:xfrm>
            <a:prstGeom prst="rect">
              <a:avLst/>
            </a:prstGeom>
            <a:noFill/>
            <a:ln w="9525" algn="ctr">
              <a:noFill/>
              <a:miter lim="800000"/>
              <a:headEnd type="none" w="sm" len="sm"/>
              <a:tailEnd type="none" w="sm" len="sm"/>
            </a:ln>
            <a:effectLst/>
          </p:spPr>
          <p:txBody>
            <a:bodyPr wrap="none">
              <a:spAutoFit/>
            </a:bodyPr>
            <a:lstStyle/>
            <a:p>
              <a:r>
                <a:rPr lang="en-US" sz="1800" b="1" dirty="0">
                  <a:solidFill>
                    <a:schemeClr val="tx1"/>
                  </a:solidFill>
                  <a:latin typeface="Arial Narrow" pitchFamily="34" charset="0"/>
                </a:rPr>
                <a:t>COM1</a:t>
              </a:r>
            </a:p>
          </p:txBody>
        </p:sp>
        <p:sp>
          <p:nvSpPr>
            <p:cNvPr id="65562" name="Text Box 26"/>
            <p:cNvSpPr txBox="1">
              <a:spLocks noChangeArrowheads="1"/>
            </p:cNvSpPr>
            <p:nvPr/>
          </p:nvSpPr>
          <p:spPr bwMode="auto">
            <a:xfrm>
              <a:off x="4654" y="1741"/>
              <a:ext cx="457" cy="231"/>
            </a:xfrm>
            <a:prstGeom prst="rect">
              <a:avLst/>
            </a:prstGeom>
            <a:noFill/>
            <a:ln w="9525" algn="ctr">
              <a:noFill/>
              <a:miter lim="800000"/>
              <a:headEnd type="none" w="sm" len="sm"/>
              <a:tailEnd type="none" w="sm" len="sm"/>
            </a:ln>
            <a:effectLst/>
          </p:spPr>
          <p:txBody>
            <a:bodyPr wrap="none">
              <a:spAutoFit/>
            </a:bodyPr>
            <a:lstStyle/>
            <a:p>
              <a:r>
                <a:rPr lang="en-US" sz="1800" b="1" dirty="0">
                  <a:solidFill>
                    <a:schemeClr val="tx1"/>
                  </a:solidFill>
                  <a:latin typeface="Arial Narrow" pitchFamily="34" charset="0"/>
                </a:rPr>
                <a:t>COM2</a:t>
              </a:r>
            </a:p>
          </p:txBody>
        </p:sp>
        <p:sp>
          <p:nvSpPr>
            <p:cNvPr id="65563" name="AutoShape 27"/>
            <p:cNvSpPr>
              <a:spLocks noChangeArrowheads="1"/>
            </p:cNvSpPr>
            <p:nvPr/>
          </p:nvSpPr>
          <p:spPr bwMode="auto">
            <a:xfrm>
              <a:off x="3511" y="1468"/>
              <a:ext cx="189" cy="237"/>
            </a:xfrm>
            <a:prstGeom prst="downArrow">
              <a:avLst>
                <a:gd name="adj1" fmla="val 50000"/>
                <a:gd name="adj2" fmla="val 31349"/>
              </a:avLst>
            </a:prstGeom>
            <a:solidFill>
              <a:schemeClr val="tx2"/>
            </a:solidFill>
            <a:ln w="9525" algn="ctr">
              <a:noFill/>
              <a:miter lim="800000"/>
              <a:headEnd type="none" w="sm" len="sm"/>
              <a:tailEnd type="none" w="sm" len="sm"/>
            </a:ln>
            <a:effectLst/>
          </p:spPr>
          <p:txBody>
            <a:bodyPr wrap="none" anchor="ctr"/>
            <a:lstStyle/>
            <a:p>
              <a:endParaRPr lang="en-US"/>
            </a:p>
          </p:txBody>
        </p:sp>
        <p:sp>
          <p:nvSpPr>
            <p:cNvPr id="65564" name="AutoShape 28"/>
            <p:cNvSpPr>
              <a:spLocks noChangeArrowheads="1"/>
            </p:cNvSpPr>
            <p:nvPr/>
          </p:nvSpPr>
          <p:spPr bwMode="auto">
            <a:xfrm>
              <a:off x="3710" y="1470"/>
              <a:ext cx="189" cy="237"/>
            </a:xfrm>
            <a:prstGeom prst="downArrow">
              <a:avLst>
                <a:gd name="adj1" fmla="val 50000"/>
                <a:gd name="adj2" fmla="val 31349"/>
              </a:avLst>
            </a:prstGeom>
            <a:solidFill>
              <a:schemeClr val="tx2"/>
            </a:solidFill>
            <a:ln w="9525" algn="ctr">
              <a:noFill/>
              <a:miter lim="800000"/>
              <a:headEnd type="none" w="sm" len="sm"/>
              <a:tailEnd type="none" w="sm" len="sm"/>
            </a:ln>
            <a:effectLst/>
          </p:spPr>
          <p:txBody>
            <a:bodyPr wrap="none" anchor="ctr"/>
            <a:lstStyle/>
            <a:p>
              <a:endParaRPr lang="en-US"/>
            </a:p>
          </p:txBody>
        </p:sp>
        <p:sp>
          <p:nvSpPr>
            <p:cNvPr id="65565" name="AutoShape 29"/>
            <p:cNvSpPr>
              <a:spLocks noChangeArrowheads="1"/>
            </p:cNvSpPr>
            <p:nvPr/>
          </p:nvSpPr>
          <p:spPr bwMode="auto">
            <a:xfrm>
              <a:off x="3910" y="1470"/>
              <a:ext cx="189" cy="237"/>
            </a:xfrm>
            <a:prstGeom prst="downArrow">
              <a:avLst>
                <a:gd name="adj1" fmla="val 50000"/>
                <a:gd name="adj2" fmla="val 31349"/>
              </a:avLst>
            </a:prstGeom>
            <a:solidFill>
              <a:schemeClr val="tx2"/>
            </a:solidFill>
            <a:ln w="9525" algn="ctr">
              <a:noFill/>
              <a:miter lim="800000"/>
              <a:headEnd type="none" w="sm" len="sm"/>
              <a:tailEnd type="none" w="sm" len="sm"/>
            </a:ln>
            <a:effectLst/>
          </p:spPr>
          <p:txBody>
            <a:bodyPr wrap="none" anchor="ctr"/>
            <a:lstStyle/>
            <a:p>
              <a:endParaRPr lang="en-US"/>
            </a:p>
          </p:txBody>
        </p:sp>
      </p:grpSp>
      <p:grpSp>
        <p:nvGrpSpPr>
          <p:cNvPr id="6" name="Group 30"/>
          <p:cNvGrpSpPr>
            <a:grpSpLocks/>
          </p:cNvGrpSpPr>
          <p:nvPr/>
        </p:nvGrpSpPr>
        <p:grpSpPr bwMode="auto">
          <a:xfrm>
            <a:off x="5395913" y="3963988"/>
            <a:ext cx="3376612" cy="1030287"/>
            <a:chOff x="2943" y="2561"/>
            <a:chExt cx="2127" cy="649"/>
          </a:xfrm>
        </p:grpSpPr>
        <p:sp>
          <p:nvSpPr>
            <p:cNvPr id="65567" name="AutoShape 31"/>
            <p:cNvSpPr>
              <a:spLocks noChangeArrowheads="1"/>
            </p:cNvSpPr>
            <p:nvPr/>
          </p:nvSpPr>
          <p:spPr bwMode="auto">
            <a:xfrm>
              <a:off x="3344" y="2561"/>
              <a:ext cx="877" cy="649"/>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5568" name="Line 32"/>
            <p:cNvSpPr>
              <a:spLocks noChangeShapeType="1"/>
            </p:cNvSpPr>
            <p:nvPr/>
          </p:nvSpPr>
          <p:spPr bwMode="auto">
            <a:xfrm flipV="1">
              <a:off x="2943" y="2893"/>
              <a:ext cx="599" cy="0"/>
            </a:xfrm>
            <a:prstGeom prst="line">
              <a:avLst/>
            </a:prstGeom>
            <a:noFill/>
            <a:ln w="9525">
              <a:solidFill>
                <a:schemeClr val="tx1"/>
              </a:solidFill>
              <a:round/>
              <a:headEnd type="none" w="sm" len="sm"/>
              <a:tailEnd type="oval" w="lg" len="lg"/>
            </a:ln>
            <a:effectLst/>
          </p:spPr>
          <p:txBody>
            <a:bodyPr wrap="none" anchor="ctr"/>
            <a:lstStyle/>
            <a:p>
              <a:endParaRPr lang="en-US"/>
            </a:p>
          </p:txBody>
        </p:sp>
        <p:sp>
          <p:nvSpPr>
            <p:cNvPr id="65569" name="Line 33"/>
            <p:cNvSpPr>
              <a:spLocks noChangeShapeType="1"/>
            </p:cNvSpPr>
            <p:nvPr/>
          </p:nvSpPr>
          <p:spPr bwMode="auto">
            <a:xfrm flipV="1">
              <a:off x="4033" y="2879"/>
              <a:ext cx="591" cy="0"/>
            </a:xfrm>
            <a:prstGeom prst="line">
              <a:avLst/>
            </a:prstGeom>
            <a:noFill/>
            <a:ln w="9525">
              <a:solidFill>
                <a:schemeClr val="tx1"/>
              </a:solidFill>
              <a:round/>
              <a:headEnd type="oval" w="lg" len="lg"/>
              <a:tailEnd type="none" w="sm" len="sm"/>
            </a:ln>
            <a:effectLst/>
          </p:spPr>
          <p:txBody>
            <a:bodyPr wrap="none" anchor="ctr"/>
            <a:lstStyle/>
            <a:p>
              <a:endParaRPr lang="en-US"/>
            </a:p>
          </p:txBody>
        </p:sp>
        <p:sp>
          <p:nvSpPr>
            <p:cNvPr id="65570" name="Line 34"/>
            <p:cNvSpPr>
              <a:spLocks noChangeShapeType="1"/>
            </p:cNvSpPr>
            <p:nvPr/>
          </p:nvSpPr>
          <p:spPr bwMode="auto">
            <a:xfrm flipV="1">
              <a:off x="3574" y="2735"/>
              <a:ext cx="331" cy="158"/>
            </a:xfrm>
            <a:prstGeom prst="line">
              <a:avLst/>
            </a:prstGeom>
            <a:noFill/>
            <a:ln w="9525">
              <a:solidFill>
                <a:schemeClr val="tx1"/>
              </a:solidFill>
              <a:round/>
              <a:headEnd type="none" w="sm" len="sm"/>
              <a:tailEnd type="triangle" w="lg" len="lg"/>
            </a:ln>
            <a:effectLst/>
          </p:spPr>
          <p:txBody>
            <a:bodyPr wrap="none" anchor="ctr"/>
            <a:lstStyle/>
            <a:p>
              <a:endParaRPr lang="en-US"/>
            </a:p>
          </p:txBody>
        </p:sp>
        <p:grpSp>
          <p:nvGrpSpPr>
            <p:cNvPr id="7" name="Group 35"/>
            <p:cNvGrpSpPr>
              <a:grpSpLocks/>
            </p:cNvGrpSpPr>
            <p:nvPr/>
          </p:nvGrpSpPr>
          <p:grpSpPr bwMode="auto">
            <a:xfrm>
              <a:off x="3026" y="2672"/>
              <a:ext cx="240" cy="422"/>
              <a:chOff x="1152" y="1584"/>
              <a:chExt cx="1152" cy="1152"/>
            </a:xfrm>
          </p:grpSpPr>
          <p:sp>
            <p:nvSpPr>
              <p:cNvPr id="65572" name="Freeform 36"/>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65573" name="Freeform 37"/>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sp>
          <p:nvSpPr>
            <p:cNvPr id="65574" name="Text Box 38"/>
            <p:cNvSpPr txBox="1">
              <a:spLocks noChangeArrowheads="1"/>
            </p:cNvSpPr>
            <p:nvPr/>
          </p:nvSpPr>
          <p:spPr bwMode="auto">
            <a:xfrm>
              <a:off x="4613" y="2763"/>
              <a:ext cx="457" cy="231"/>
            </a:xfrm>
            <a:prstGeom prst="rect">
              <a:avLst/>
            </a:prstGeom>
            <a:noFill/>
            <a:ln w="9525" algn="ctr">
              <a:noFill/>
              <a:miter lim="800000"/>
              <a:headEnd type="none" w="sm" len="sm"/>
              <a:tailEnd type="none" w="sm" len="sm"/>
            </a:ln>
            <a:effectLst/>
          </p:spPr>
          <p:txBody>
            <a:bodyPr wrap="none">
              <a:spAutoFit/>
            </a:bodyPr>
            <a:lstStyle/>
            <a:p>
              <a:r>
                <a:rPr lang="en-US" sz="1800" b="1" dirty="0">
                  <a:solidFill>
                    <a:schemeClr val="tx1"/>
                  </a:solidFill>
                  <a:latin typeface="Arial Narrow" pitchFamily="34" charset="0"/>
                </a:rPr>
                <a:t>COM1</a:t>
              </a:r>
            </a:p>
          </p:txBody>
        </p:sp>
        <p:grpSp>
          <p:nvGrpSpPr>
            <p:cNvPr id="8" name="Group 39"/>
            <p:cNvGrpSpPr>
              <a:grpSpLocks/>
            </p:cNvGrpSpPr>
            <p:nvPr/>
          </p:nvGrpSpPr>
          <p:grpSpPr bwMode="auto">
            <a:xfrm>
              <a:off x="4333" y="2788"/>
              <a:ext cx="185" cy="171"/>
              <a:chOff x="1152" y="1584"/>
              <a:chExt cx="1152" cy="1152"/>
            </a:xfrm>
          </p:grpSpPr>
          <p:sp>
            <p:nvSpPr>
              <p:cNvPr id="65576" name="Freeform 40"/>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65577" name="Freeform 41"/>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sp>
          <p:nvSpPr>
            <p:cNvPr id="65578" name="AutoShape 42"/>
            <p:cNvSpPr>
              <a:spLocks noChangeArrowheads="1"/>
            </p:cNvSpPr>
            <p:nvPr/>
          </p:nvSpPr>
          <p:spPr bwMode="auto">
            <a:xfrm rot="-5400000">
              <a:off x="3741" y="2779"/>
              <a:ext cx="189" cy="220"/>
            </a:xfrm>
            <a:prstGeom prst="downArrow">
              <a:avLst>
                <a:gd name="adj1" fmla="val 50000"/>
                <a:gd name="adj2" fmla="val 29101"/>
              </a:avLst>
            </a:prstGeom>
            <a:solidFill>
              <a:schemeClr val="tx2"/>
            </a:solidFill>
            <a:ln w="9525" algn="ctr">
              <a:noFill/>
              <a:miter lim="800000"/>
              <a:headEnd type="none" w="sm" len="sm"/>
              <a:tailEnd type="none" w="sm" len="sm"/>
            </a:ln>
            <a:effectLst/>
          </p:spPr>
          <p:txBody>
            <a:bodyPr wrap="none" anchor="ctr"/>
            <a:lstStyle/>
            <a:p>
              <a:endParaRPr lang="en-US"/>
            </a:p>
          </p:txBody>
        </p:sp>
      </p:grpSp>
      <p:sp>
        <p:nvSpPr>
          <p:cNvPr id="65579" name="Text Box 43"/>
          <p:cNvSpPr txBox="1">
            <a:spLocks noChangeArrowheads="1"/>
          </p:cNvSpPr>
          <p:nvPr/>
        </p:nvSpPr>
        <p:spPr bwMode="auto">
          <a:xfrm>
            <a:off x="5508625" y="5081588"/>
            <a:ext cx="2679700" cy="366712"/>
          </a:xfrm>
          <a:prstGeom prst="rect">
            <a:avLst/>
          </a:prstGeom>
          <a:noFill/>
          <a:ln w="9525" algn="ctr">
            <a:noFill/>
            <a:miter lim="800000"/>
            <a:headEnd type="none" w="sm" len="sm"/>
            <a:tailEnd type="none" w="sm" len="sm"/>
          </a:ln>
          <a:effectLst/>
        </p:spPr>
        <p:txBody>
          <a:bodyPr wrap="none">
            <a:spAutoFit/>
          </a:bodyPr>
          <a:lstStyle/>
          <a:p>
            <a:r>
              <a:rPr lang="en-US" sz="1800" b="0" dirty="0">
                <a:solidFill>
                  <a:schemeClr val="tx1"/>
                </a:solidFill>
                <a:latin typeface="Arial Narrow" pitchFamily="34" charset="0"/>
              </a:rPr>
              <a:t>Signal carried over open relay</a:t>
            </a:r>
          </a:p>
        </p:txBody>
      </p:sp>
      <p:sp>
        <p:nvSpPr>
          <p:cNvPr id="65580" name="Text Box 44"/>
          <p:cNvSpPr txBox="1">
            <a:spLocks noChangeArrowheads="1"/>
          </p:cNvSpPr>
          <p:nvPr/>
        </p:nvSpPr>
        <p:spPr bwMode="auto">
          <a:xfrm>
            <a:off x="4562475" y="3252788"/>
            <a:ext cx="4581525" cy="366712"/>
          </a:xfrm>
          <a:prstGeom prst="rect">
            <a:avLst/>
          </a:prstGeom>
          <a:noFill/>
          <a:ln w="9525" algn="ctr">
            <a:noFill/>
            <a:miter lim="800000"/>
            <a:headEnd type="none" w="sm" len="sm"/>
            <a:tailEnd type="none" w="sm" len="sm"/>
          </a:ln>
          <a:effectLst/>
        </p:spPr>
        <p:txBody>
          <a:bodyPr wrap="none">
            <a:spAutoFit/>
          </a:bodyPr>
          <a:lstStyle/>
          <a:p>
            <a:r>
              <a:rPr lang="en-US" sz="1800" b="0" dirty="0">
                <a:solidFill>
                  <a:schemeClr val="tx1"/>
                </a:solidFill>
                <a:latin typeface="Arial Narrow" pitchFamily="34" charset="0"/>
              </a:rPr>
              <a:t>Signal carried over between two independent circuits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8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53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79" grpId="0"/>
      <p:bldP spid="65580"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eft Arrow 194"/>
          <p:cNvSpPr/>
          <p:nvPr/>
        </p:nvSpPr>
        <p:spPr bwMode="auto">
          <a:xfrm>
            <a:off x="7216184" y="2271404"/>
            <a:ext cx="950494" cy="531757"/>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93" name="Right Arrow 192"/>
          <p:cNvSpPr/>
          <p:nvPr/>
        </p:nvSpPr>
        <p:spPr bwMode="auto">
          <a:xfrm>
            <a:off x="7300209" y="2877363"/>
            <a:ext cx="884420" cy="9069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67586" name="Rectangle 2"/>
          <p:cNvSpPr>
            <a:spLocks noChangeArrowheads="1"/>
          </p:cNvSpPr>
          <p:nvPr/>
        </p:nvSpPr>
        <p:spPr bwMode="auto">
          <a:xfrm>
            <a:off x="1098550" y="1174750"/>
            <a:ext cx="2689225" cy="2657475"/>
          </a:xfrm>
          <a:prstGeom prst="rect">
            <a:avLst/>
          </a:prstGeom>
          <a:solidFill>
            <a:srgbClr val="FF9900"/>
          </a:solidFill>
          <a:ln w="9525" algn="ctr">
            <a:noFill/>
            <a:miter lim="800000"/>
            <a:headEnd type="none" w="sm" len="sm"/>
            <a:tailEnd type="none" w="sm" len="sm"/>
          </a:ln>
          <a:effectLst/>
        </p:spPr>
        <p:txBody>
          <a:bodyPr wrap="none" anchor="ctr"/>
          <a:lstStyle/>
          <a:p>
            <a:endParaRPr lang="en-US"/>
          </a:p>
        </p:txBody>
      </p:sp>
      <p:sp>
        <p:nvSpPr>
          <p:cNvPr id="67587" name="AutoShape 3"/>
          <p:cNvSpPr>
            <a:spLocks noChangeArrowheads="1"/>
          </p:cNvSpPr>
          <p:nvPr/>
        </p:nvSpPr>
        <p:spPr bwMode="auto">
          <a:xfrm>
            <a:off x="168275" y="1122363"/>
            <a:ext cx="866775" cy="465137"/>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pPr algn="ctr"/>
            <a:r>
              <a:rPr lang="en-US" sz="1200" b="1" dirty="0">
                <a:solidFill>
                  <a:schemeClr val="tx1"/>
                </a:solidFill>
                <a:latin typeface="Arial Narrow" pitchFamily="34" charset="0"/>
              </a:rPr>
              <a:t>DUT 1 (50Ω)</a:t>
            </a:r>
          </a:p>
        </p:txBody>
      </p:sp>
      <p:sp>
        <p:nvSpPr>
          <p:cNvPr id="67588" name="AutoShape 4"/>
          <p:cNvSpPr>
            <a:spLocks noChangeArrowheads="1"/>
          </p:cNvSpPr>
          <p:nvPr/>
        </p:nvSpPr>
        <p:spPr bwMode="auto">
          <a:xfrm>
            <a:off x="3892550" y="2274888"/>
            <a:ext cx="866775" cy="465137"/>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pPr algn="ctr"/>
            <a:r>
              <a:rPr lang="en-US" b="1" dirty="0">
                <a:solidFill>
                  <a:schemeClr val="tx1"/>
                </a:solidFill>
                <a:latin typeface="Arial Narrow" pitchFamily="34" charset="0"/>
              </a:rPr>
              <a:t>RFSA</a:t>
            </a:r>
          </a:p>
        </p:txBody>
      </p:sp>
      <p:sp>
        <p:nvSpPr>
          <p:cNvPr id="67589" name="Oval 5"/>
          <p:cNvSpPr>
            <a:spLocks noChangeArrowheads="1"/>
          </p:cNvSpPr>
          <p:nvPr/>
        </p:nvSpPr>
        <p:spPr bwMode="auto">
          <a:xfrm>
            <a:off x="520700" y="1789113"/>
            <a:ext cx="101600" cy="123825"/>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590" name="Oval 6"/>
          <p:cNvSpPr>
            <a:spLocks noChangeArrowheads="1"/>
          </p:cNvSpPr>
          <p:nvPr/>
        </p:nvSpPr>
        <p:spPr bwMode="auto">
          <a:xfrm>
            <a:off x="520700" y="2090738"/>
            <a:ext cx="101600" cy="123825"/>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591" name="Oval 7"/>
          <p:cNvSpPr>
            <a:spLocks noChangeArrowheads="1"/>
          </p:cNvSpPr>
          <p:nvPr/>
        </p:nvSpPr>
        <p:spPr bwMode="auto">
          <a:xfrm>
            <a:off x="522288" y="2392363"/>
            <a:ext cx="101600" cy="125412"/>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592" name="Oval 8"/>
          <p:cNvSpPr>
            <a:spLocks noChangeArrowheads="1"/>
          </p:cNvSpPr>
          <p:nvPr/>
        </p:nvSpPr>
        <p:spPr bwMode="auto">
          <a:xfrm>
            <a:off x="520700" y="2716213"/>
            <a:ext cx="101600" cy="125412"/>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593" name="Oval 9"/>
          <p:cNvSpPr>
            <a:spLocks noChangeArrowheads="1"/>
          </p:cNvSpPr>
          <p:nvPr/>
        </p:nvSpPr>
        <p:spPr bwMode="auto">
          <a:xfrm>
            <a:off x="522288" y="3019425"/>
            <a:ext cx="101600" cy="125413"/>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594" name="AutoShape 10"/>
          <p:cNvSpPr>
            <a:spLocks noChangeArrowheads="1"/>
          </p:cNvSpPr>
          <p:nvPr/>
        </p:nvSpPr>
        <p:spPr bwMode="auto">
          <a:xfrm>
            <a:off x="163513" y="3346450"/>
            <a:ext cx="866775" cy="465138"/>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pPr algn="ctr"/>
            <a:r>
              <a:rPr lang="en-US" sz="1200" b="1" dirty="0">
                <a:solidFill>
                  <a:schemeClr val="tx1"/>
                </a:solidFill>
                <a:latin typeface="Arial Narrow" pitchFamily="34" charset="0"/>
              </a:rPr>
              <a:t>DUT 8 (50Ω)</a:t>
            </a:r>
          </a:p>
        </p:txBody>
      </p:sp>
      <p:sp>
        <p:nvSpPr>
          <p:cNvPr id="67595" name="Line 11"/>
          <p:cNvSpPr>
            <a:spLocks noChangeShapeType="1"/>
          </p:cNvSpPr>
          <p:nvPr/>
        </p:nvSpPr>
        <p:spPr bwMode="auto">
          <a:xfrm flipV="1">
            <a:off x="1914525" y="1938338"/>
            <a:ext cx="0" cy="166687"/>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596" name="Line 12"/>
          <p:cNvSpPr>
            <a:spLocks noChangeShapeType="1"/>
          </p:cNvSpPr>
          <p:nvPr/>
        </p:nvSpPr>
        <p:spPr bwMode="auto">
          <a:xfrm flipV="1">
            <a:off x="1922463" y="1508125"/>
            <a:ext cx="0" cy="15557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597" name="Line 13"/>
          <p:cNvSpPr>
            <a:spLocks noChangeShapeType="1"/>
          </p:cNvSpPr>
          <p:nvPr/>
        </p:nvSpPr>
        <p:spPr bwMode="auto">
          <a:xfrm flipV="1">
            <a:off x="1917700" y="3294063"/>
            <a:ext cx="0" cy="1619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598" name="Line 14"/>
          <p:cNvSpPr>
            <a:spLocks noChangeShapeType="1"/>
          </p:cNvSpPr>
          <p:nvPr/>
        </p:nvSpPr>
        <p:spPr bwMode="auto">
          <a:xfrm flipV="1">
            <a:off x="1922463" y="2857500"/>
            <a:ext cx="0" cy="165100"/>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2" name="Group 15"/>
          <p:cNvGrpSpPr>
            <a:grpSpLocks/>
          </p:cNvGrpSpPr>
          <p:nvPr/>
        </p:nvGrpSpPr>
        <p:grpSpPr bwMode="auto">
          <a:xfrm>
            <a:off x="3013075" y="2286000"/>
            <a:ext cx="877888" cy="457200"/>
            <a:chOff x="3347" y="1498"/>
            <a:chExt cx="701" cy="311"/>
          </a:xfrm>
        </p:grpSpPr>
        <p:sp>
          <p:nvSpPr>
            <p:cNvPr id="67600" name="AutoShape 16"/>
            <p:cNvSpPr>
              <a:spLocks noChangeArrowheads="1"/>
            </p:cNvSpPr>
            <p:nvPr/>
          </p:nvSpPr>
          <p:spPr bwMode="auto">
            <a:xfrm>
              <a:off x="3485" y="1498"/>
              <a:ext cx="423" cy="311"/>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7601" name="Line 17"/>
            <p:cNvSpPr>
              <a:spLocks noChangeShapeType="1"/>
            </p:cNvSpPr>
            <p:nvPr/>
          </p:nvSpPr>
          <p:spPr bwMode="auto">
            <a:xfrm>
              <a:off x="3347" y="1551"/>
              <a:ext cx="246"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02" name="Line 18"/>
            <p:cNvSpPr>
              <a:spLocks noChangeShapeType="1"/>
            </p:cNvSpPr>
            <p:nvPr/>
          </p:nvSpPr>
          <p:spPr bwMode="auto">
            <a:xfrm>
              <a:off x="3347" y="1736"/>
              <a:ext cx="251"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03" name="Line 19"/>
            <p:cNvSpPr>
              <a:spLocks noChangeShapeType="1"/>
            </p:cNvSpPr>
            <p:nvPr/>
          </p:nvSpPr>
          <p:spPr bwMode="auto">
            <a:xfrm>
              <a:off x="3832" y="1647"/>
              <a:ext cx="216"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04" name="Oval 20"/>
            <p:cNvSpPr>
              <a:spLocks noChangeArrowheads="1"/>
            </p:cNvSpPr>
            <p:nvPr/>
          </p:nvSpPr>
          <p:spPr bwMode="auto">
            <a:xfrm>
              <a:off x="3593" y="1535"/>
              <a:ext cx="39" cy="37"/>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05" name="Oval 21"/>
            <p:cNvSpPr>
              <a:spLocks noChangeArrowheads="1"/>
            </p:cNvSpPr>
            <p:nvPr/>
          </p:nvSpPr>
          <p:spPr bwMode="auto">
            <a:xfrm>
              <a:off x="3593" y="1717"/>
              <a:ext cx="39" cy="38"/>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06" name="Oval 22"/>
            <p:cNvSpPr>
              <a:spLocks noChangeArrowheads="1"/>
            </p:cNvSpPr>
            <p:nvPr/>
          </p:nvSpPr>
          <p:spPr bwMode="auto">
            <a:xfrm>
              <a:off x="3803" y="1630"/>
              <a:ext cx="39" cy="37"/>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607" name="Line 23"/>
            <p:cNvSpPr>
              <a:spLocks noChangeShapeType="1"/>
            </p:cNvSpPr>
            <p:nvPr/>
          </p:nvSpPr>
          <p:spPr bwMode="auto">
            <a:xfrm>
              <a:off x="3632" y="1556"/>
              <a:ext cx="185" cy="85"/>
            </a:xfrm>
            <a:prstGeom prst="line">
              <a:avLst/>
            </a:prstGeom>
            <a:noFill/>
            <a:ln w="9525">
              <a:solidFill>
                <a:schemeClr val="tx1"/>
              </a:solidFill>
              <a:round/>
              <a:headEnd type="none" w="sm" len="sm"/>
              <a:tailEnd type="none" w="sm" len="sm"/>
            </a:ln>
            <a:effectLst/>
          </p:spPr>
          <p:txBody>
            <a:bodyPr wrap="none" anchor="ctr"/>
            <a:lstStyle/>
            <a:p>
              <a:endParaRPr lang="en-US"/>
            </a:p>
          </p:txBody>
        </p:sp>
      </p:grpSp>
      <p:sp>
        <p:nvSpPr>
          <p:cNvPr id="67608" name="Line 24"/>
          <p:cNvSpPr>
            <a:spLocks noChangeShapeType="1"/>
          </p:cNvSpPr>
          <p:nvPr/>
        </p:nvSpPr>
        <p:spPr bwMode="auto">
          <a:xfrm>
            <a:off x="3008313" y="1801813"/>
            <a:ext cx="0" cy="55880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09" name="Line 25"/>
          <p:cNvSpPr>
            <a:spLocks noChangeShapeType="1"/>
          </p:cNvSpPr>
          <p:nvPr/>
        </p:nvSpPr>
        <p:spPr bwMode="auto">
          <a:xfrm>
            <a:off x="3008313" y="2635250"/>
            <a:ext cx="0" cy="52705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10" name="AutoShape 26"/>
          <p:cNvSpPr>
            <a:spLocks noChangeArrowheads="1"/>
          </p:cNvSpPr>
          <p:nvPr/>
        </p:nvSpPr>
        <p:spPr bwMode="auto">
          <a:xfrm>
            <a:off x="2293938" y="1587500"/>
            <a:ext cx="530225" cy="457200"/>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7611" name="Line 27"/>
          <p:cNvSpPr>
            <a:spLocks noChangeShapeType="1"/>
          </p:cNvSpPr>
          <p:nvPr/>
        </p:nvSpPr>
        <p:spPr bwMode="auto">
          <a:xfrm>
            <a:off x="1922463" y="1665288"/>
            <a:ext cx="506412"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12" name="Line 28"/>
          <p:cNvSpPr>
            <a:spLocks noChangeShapeType="1"/>
          </p:cNvSpPr>
          <p:nvPr/>
        </p:nvSpPr>
        <p:spPr bwMode="auto">
          <a:xfrm>
            <a:off x="1917700" y="1936750"/>
            <a:ext cx="51752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13" name="Line 29"/>
          <p:cNvSpPr>
            <a:spLocks noChangeShapeType="1"/>
          </p:cNvSpPr>
          <p:nvPr/>
        </p:nvSpPr>
        <p:spPr bwMode="auto">
          <a:xfrm>
            <a:off x="2728913" y="1806575"/>
            <a:ext cx="26987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14" name="Oval 30"/>
          <p:cNvSpPr>
            <a:spLocks noChangeArrowheads="1"/>
          </p:cNvSpPr>
          <p:nvPr/>
        </p:nvSpPr>
        <p:spPr bwMode="auto">
          <a:xfrm>
            <a:off x="2428875" y="1641475"/>
            <a:ext cx="49213" cy="53975"/>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15" name="Oval 31"/>
          <p:cNvSpPr>
            <a:spLocks noChangeArrowheads="1"/>
          </p:cNvSpPr>
          <p:nvPr/>
        </p:nvSpPr>
        <p:spPr bwMode="auto">
          <a:xfrm>
            <a:off x="2428875" y="1909763"/>
            <a:ext cx="49213" cy="55562"/>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16" name="Oval 32"/>
          <p:cNvSpPr>
            <a:spLocks noChangeArrowheads="1"/>
          </p:cNvSpPr>
          <p:nvPr/>
        </p:nvSpPr>
        <p:spPr bwMode="auto">
          <a:xfrm>
            <a:off x="2692400" y="1781175"/>
            <a:ext cx="49213" cy="53975"/>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617" name="Line 33"/>
          <p:cNvSpPr>
            <a:spLocks noChangeShapeType="1"/>
          </p:cNvSpPr>
          <p:nvPr/>
        </p:nvSpPr>
        <p:spPr bwMode="auto">
          <a:xfrm>
            <a:off x="2478088" y="1671638"/>
            <a:ext cx="231775" cy="125412"/>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18" name="AutoShape 34"/>
          <p:cNvSpPr>
            <a:spLocks noChangeArrowheads="1"/>
          </p:cNvSpPr>
          <p:nvPr/>
        </p:nvSpPr>
        <p:spPr bwMode="auto">
          <a:xfrm>
            <a:off x="2293938" y="2944813"/>
            <a:ext cx="530225" cy="457200"/>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7619" name="Line 35"/>
          <p:cNvSpPr>
            <a:spLocks noChangeShapeType="1"/>
          </p:cNvSpPr>
          <p:nvPr/>
        </p:nvSpPr>
        <p:spPr bwMode="auto">
          <a:xfrm>
            <a:off x="1922463" y="3022600"/>
            <a:ext cx="506412"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20" name="Line 36"/>
          <p:cNvSpPr>
            <a:spLocks noChangeShapeType="1"/>
          </p:cNvSpPr>
          <p:nvPr/>
        </p:nvSpPr>
        <p:spPr bwMode="auto">
          <a:xfrm>
            <a:off x="2120900" y="3294063"/>
            <a:ext cx="31432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21" name="Line 37"/>
          <p:cNvSpPr>
            <a:spLocks noChangeShapeType="1"/>
          </p:cNvSpPr>
          <p:nvPr/>
        </p:nvSpPr>
        <p:spPr bwMode="auto">
          <a:xfrm>
            <a:off x="2728913" y="3163888"/>
            <a:ext cx="26987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22" name="Oval 38"/>
          <p:cNvSpPr>
            <a:spLocks noChangeArrowheads="1"/>
          </p:cNvSpPr>
          <p:nvPr/>
        </p:nvSpPr>
        <p:spPr bwMode="auto">
          <a:xfrm>
            <a:off x="2428875" y="2998788"/>
            <a:ext cx="49213" cy="53975"/>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23" name="Oval 39"/>
          <p:cNvSpPr>
            <a:spLocks noChangeArrowheads="1"/>
          </p:cNvSpPr>
          <p:nvPr/>
        </p:nvSpPr>
        <p:spPr bwMode="auto">
          <a:xfrm>
            <a:off x="2428875" y="3265488"/>
            <a:ext cx="49213" cy="57150"/>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24" name="Oval 40"/>
          <p:cNvSpPr>
            <a:spLocks noChangeArrowheads="1"/>
          </p:cNvSpPr>
          <p:nvPr/>
        </p:nvSpPr>
        <p:spPr bwMode="auto">
          <a:xfrm>
            <a:off x="2692400" y="3138488"/>
            <a:ext cx="49213" cy="53975"/>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625" name="Line 41"/>
          <p:cNvSpPr>
            <a:spLocks noChangeShapeType="1"/>
          </p:cNvSpPr>
          <p:nvPr/>
        </p:nvSpPr>
        <p:spPr bwMode="auto">
          <a:xfrm>
            <a:off x="2478088" y="3028950"/>
            <a:ext cx="231775" cy="125413"/>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26" name="AutoShape 42"/>
          <p:cNvSpPr>
            <a:spLocks noChangeArrowheads="1"/>
          </p:cNvSpPr>
          <p:nvPr/>
        </p:nvSpPr>
        <p:spPr bwMode="auto">
          <a:xfrm>
            <a:off x="1212850" y="1285875"/>
            <a:ext cx="528638" cy="457200"/>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7627" name="Line 43"/>
          <p:cNvSpPr>
            <a:spLocks noChangeShapeType="1"/>
          </p:cNvSpPr>
          <p:nvPr/>
        </p:nvSpPr>
        <p:spPr bwMode="auto">
          <a:xfrm>
            <a:off x="1039813" y="1635125"/>
            <a:ext cx="31432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28" name="Line 44"/>
          <p:cNvSpPr>
            <a:spLocks noChangeShapeType="1"/>
          </p:cNvSpPr>
          <p:nvPr/>
        </p:nvSpPr>
        <p:spPr bwMode="auto">
          <a:xfrm>
            <a:off x="1647825" y="1504950"/>
            <a:ext cx="26987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29" name="Oval 45"/>
          <p:cNvSpPr>
            <a:spLocks noChangeArrowheads="1"/>
          </p:cNvSpPr>
          <p:nvPr/>
        </p:nvSpPr>
        <p:spPr bwMode="auto">
          <a:xfrm>
            <a:off x="1347788" y="1339850"/>
            <a:ext cx="49212" cy="53975"/>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30" name="Oval 46"/>
          <p:cNvSpPr>
            <a:spLocks noChangeArrowheads="1"/>
          </p:cNvSpPr>
          <p:nvPr/>
        </p:nvSpPr>
        <p:spPr bwMode="auto">
          <a:xfrm>
            <a:off x="1347788" y="1608138"/>
            <a:ext cx="49212" cy="55562"/>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31" name="Oval 47"/>
          <p:cNvSpPr>
            <a:spLocks noChangeArrowheads="1"/>
          </p:cNvSpPr>
          <p:nvPr/>
        </p:nvSpPr>
        <p:spPr bwMode="auto">
          <a:xfrm>
            <a:off x="1611313" y="1479550"/>
            <a:ext cx="47625" cy="53975"/>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632" name="Line 48"/>
          <p:cNvSpPr>
            <a:spLocks noChangeShapeType="1"/>
          </p:cNvSpPr>
          <p:nvPr/>
        </p:nvSpPr>
        <p:spPr bwMode="auto">
          <a:xfrm>
            <a:off x="1397000" y="1371600"/>
            <a:ext cx="231775" cy="1238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33" name="AutoShape 49"/>
          <p:cNvSpPr>
            <a:spLocks noChangeArrowheads="1"/>
          </p:cNvSpPr>
          <p:nvPr/>
        </p:nvSpPr>
        <p:spPr bwMode="auto">
          <a:xfrm>
            <a:off x="1203325" y="1885950"/>
            <a:ext cx="528638" cy="457200"/>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7634" name="Line 50"/>
          <p:cNvSpPr>
            <a:spLocks noChangeShapeType="1"/>
          </p:cNvSpPr>
          <p:nvPr/>
        </p:nvSpPr>
        <p:spPr bwMode="auto">
          <a:xfrm>
            <a:off x="1039813" y="1963738"/>
            <a:ext cx="298450"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35" name="Line 51"/>
          <p:cNvSpPr>
            <a:spLocks noChangeShapeType="1"/>
          </p:cNvSpPr>
          <p:nvPr/>
        </p:nvSpPr>
        <p:spPr bwMode="auto">
          <a:xfrm>
            <a:off x="1030288" y="2235200"/>
            <a:ext cx="31432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36" name="Line 52"/>
          <p:cNvSpPr>
            <a:spLocks noChangeShapeType="1"/>
          </p:cNvSpPr>
          <p:nvPr/>
        </p:nvSpPr>
        <p:spPr bwMode="auto">
          <a:xfrm>
            <a:off x="1636713" y="2105025"/>
            <a:ext cx="280987"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37" name="Oval 53"/>
          <p:cNvSpPr>
            <a:spLocks noChangeArrowheads="1"/>
          </p:cNvSpPr>
          <p:nvPr/>
        </p:nvSpPr>
        <p:spPr bwMode="auto">
          <a:xfrm>
            <a:off x="1338263" y="1939925"/>
            <a:ext cx="47625" cy="53975"/>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38" name="Oval 54"/>
          <p:cNvSpPr>
            <a:spLocks noChangeArrowheads="1"/>
          </p:cNvSpPr>
          <p:nvPr/>
        </p:nvSpPr>
        <p:spPr bwMode="auto">
          <a:xfrm>
            <a:off x="1338263" y="2208213"/>
            <a:ext cx="47625" cy="55562"/>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39" name="Oval 55"/>
          <p:cNvSpPr>
            <a:spLocks noChangeArrowheads="1"/>
          </p:cNvSpPr>
          <p:nvPr/>
        </p:nvSpPr>
        <p:spPr bwMode="auto">
          <a:xfrm>
            <a:off x="1600200" y="2079625"/>
            <a:ext cx="49213" cy="53975"/>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640" name="Line 56"/>
          <p:cNvSpPr>
            <a:spLocks noChangeShapeType="1"/>
          </p:cNvSpPr>
          <p:nvPr/>
        </p:nvSpPr>
        <p:spPr bwMode="auto">
          <a:xfrm>
            <a:off x="1385888" y="1970088"/>
            <a:ext cx="231775" cy="125412"/>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3" name="Group 57"/>
          <p:cNvGrpSpPr>
            <a:grpSpLocks/>
          </p:cNvGrpSpPr>
          <p:nvPr/>
        </p:nvGrpSpPr>
        <p:grpSpPr bwMode="auto">
          <a:xfrm>
            <a:off x="1039813" y="2638425"/>
            <a:ext cx="877887" cy="457200"/>
            <a:chOff x="474" y="773"/>
            <a:chExt cx="1280" cy="600"/>
          </a:xfrm>
        </p:grpSpPr>
        <p:sp>
          <p:nvSpPr>
            <p:cNvPr id="67642" name="AutoShape 58"/>
            <p:cNvSpPr>
              <a:spLocks noChangeArrowheads="1"/>
            </p:cNvSpPr>
            <p:nvPr/>
          </p:nvSpPr>
          <p:spPr bwMode="auto">
            <a:xfrm>
              <a:off x="726" y="773"/>
              <a:ext cx="773" cy="600"/>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7643" name="Line 59"/>
            <p:cNvSpPr>
              <a:spLocks noChangeShapeType="1"/>
            </p:cNvSpPr>
            <p:nvPr/>
          </p:nvSpPr>
          <p:spPr bwMode="auto">
            <a:xfrm>
              <a:off x="489" y="876"/>
              <a:ext cx="434"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44" name="Line 60"/>
            <p:cNvSpPr>
              <a:spLocks noChangeShapeType="1"/>
            </p:cNvSpPr>
            <p:nvPr/>
          </p:nvSpPr>
          <p:spPr bwMode="auto">
            <a:xfrm>
              <a:off x="474" y="1232"/>
              <a:ext cx="458"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45" name="Line 61"/>
            <p:cNvSpPr>
              <a:spLocks noChangeShapeType="1"/>
            </p:cNvSpPr>
            <p:nvPr/>
          </p:nvSpPr>
          <p:spPr bwMode="auto">
            <a:xfrm>
              <a:off x="1359" y="1060"/>
              <a:ext cx="39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46" name="Oval 62"/>
            <p:cNvSpPr>
              <a:spLocks noChangeArrowheads="1"/>
            </p:cNvSpPr>
            <p:nvPr/>
          </p:nvSpPr>
          <p:spPr bwMode="auto">
            <a:xfrm>
              <a:off x="923" y="844"/>
              <a:ext cx="71" cy="72"/>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47" name="Oval 63"/>
            <p:cNvSpPr>
              <a:spLocks noChangeArrowheads="1"/>
            </p:cNvSpPr>
            <p:nvPr/>
          </p:nvSpPr>
          <p:spPr bwMode="auto">
            <a:xfrm>
              <a:off x="923" y="1196"/>
              <a:ext cx="71" cy="72"/>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48" name="Oval 64"/>
            <p:cNvSpPr>
              <a:spLocks noChangeArrowheads="1"/>
            </p:cNvSpPr>
            <p:nvPr/>
          </p:nvSpPr>
          <p:spPr bwMode="auto">
            <a:xfrm>
              <a:off x="1307" y="1028"/>
              <a:ext cx="71" cy="72"/>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649" name="Line 65"/>
            <p:cNvSpPr>
              <a:spLocks noChangeShapeType="1"/>
            </p:cNvSpPr>
            <p:nvPr/>
          </p:nvSpPr>
          <p:spPr bwMode="auto">
            <a:xfrm>
              <a:off x="994" y="884"/>
              <a:ext cx="339" cy="165"/>
            </a:xfrm>
            <a:prstGeom prst="line">
              <a:avLst/>
            </a:prstGeom>
            <a:noFill/>
            <a:ln w="9525">
              <a:solidFill>
                <a:schemeClr val="tx1"/>
              </a:solidFill>
              <a:round/>
              <a:headEnd type="none" w="sm" len="sm"/>
              <a:tailEnd type="none" w="sm" len="sm"/>
            </a:ln>
            <a:effectLst/>
          </p:spPr>
          <p:txBody>
            <a:bodyPr wrap="none" anchor="ctr"/>
            <a:lstStyle/>
            <a:p>
              <a:endParaRPr lang="en-US"/>
            </a:p>
          </p:txBody>
        </p:sp>
      </p:grpSp>
      <p:sp>
        <p:nvSpPr>
          <p:cNvPr id="67650" name="AutoShape 66"/>
          <p:cNvSpPr>
            <a:spLocks noChangeArrowheads="1"/>
          </p:cNvSpPr>
          <p:nvPr/>
        </p:nvSpPr>
        <p:spPr bwMode="auto">
          <a:xfrm>
            <a:off x="1203325" y="3238500"/>
            <a:ext cx="528638" cy="457200"/>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7651" name="Line 67"/>
          <p:cNvSpPr>
            <a:spLocks noChangeShapeType="1"/>
          </p:cNvSpPr>
          <p:nvPr/>
        </p:nvSpPr>
        <p:spPr bwMode="auto">
          <a:xfrm>
            <a:off x="1039813" y="3316288"/>
            <a:ext cx="298450"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52" name="Line 68"/>
          <p:cNvSpPr>
            <a:spLocks noChangeShapeType="1"/>
          </p:cNvSpPr>
          <p:nvPr/>
        </p:nvSpPr>
        <p:spPr bwMode="auto">
          <a:xfrm>
            <a:off x="1030288" y="3587750"/>
            <a:ext cx="31432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53" name="Line 69"/>
          <p:cNvSpPr>
            <a:spLocks noChangeShapeType="1"/>
          </p:cNvSpPr>
          <p:nvPr/>
        </p:nvSpPr>
        <p:spPr bwMode="auto">
          <a:xfrm>
            <a:off x="1636713" y="3457575"/>
            <a:ext cx="277812"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54" name="Oval 70"/>
          <p:cNvSpPr>
            <a:spLocks noChangeArrowheads="1"/>
          </p:cNvSpPr>
          <p:nvPr/>
        </p:nvSpPr>
        <p:spPr bwMode="auto">
          <a:xfrm>
            <a:off x="1338263" y="3292475"/>
            <a:ext cx="47625" cy="53975"/>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55" name="Oval 71"/>
          <p:cNvSpPr>
            <a:spLocks noChangeArrowheads="1"/>
          </p:cNvSpPr>
          <p:nvPr/>
        </p:nvSpPr>
        <p:spPr bwMode="auto">
          <a:xfrm>
            <a:off x="1338263" y="3560763"/>
            <a:ext cx="47625" cy="55562"/>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7656" name="Oval 72"/>
          <p:cNvSpPr>
            <a:spLocks noChangeArrowheads="1"/>
          </p:cNvSpPr>
          <p:nvPr/>
        </p:nvSpPr>
        <p:spPr bwMode="auto">
          <a:xfrm>
            <a:off x="1600200" y="3432175"/>
            <a:ext cx="49213" cy="53975"/>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7657" name="Line 73"/>
          <p:cNvSpPr>
            <a:spLocks noChangeShapeType="1"/>
          </p:cNvSpPr>
          <p:nvPr/>
        </p:nvSpPr>
        <p:spPr bwMode="auto">
          <a:xfrm>
            <a:off x="1385888" y="3324225"/>
            <a:ext cx="231775" cy="1238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58" name="Line 74"/>
          <p:cNvSpPr>
            <a:spLocks noChangeShapeType="1"/>
          </p:cNvSpPr>
          <p:nvPr/>
        </p:nvSpPr>
        <p:spPr bwMode="auto">
          <a:xfrm>
            <a:off x="1917700" y="3294063"/>
            <a:ext cx="25082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7659" name="Line 75"/>
          <p:cNvSpPr>
            <a:spLocks noChangeShapeType="1"/>
          </p:cNvSpPr>
          <p:nvPr/>
        </p:nvSpPr>
        <p:spPr bwMode="auto">
          <a:xfrm flipH="1">
            <a:off x="1039813" y="1362075"/>
            <a:ext cx="311150"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4" name="Group 76"/>
          <p:cNvGrpSpPr>
            <a:grpSpLocks/>
          </p:cNvGrpSpPr>
          <p:nvPr/>
        </p:nvGrpSpPr>
        <p:grpSpPr bwMode="auto">
          <a:xfrm>
            <a:off x="1033463" y="1357313"/>
            <a:ext cx="2859087" cy="1166812"/>
            <a:chOff x="2587" y="183"/>
            <a:chExt cx="1801" cy="735"/>
          </a:xfrm>
        </p:grpSpPr>
        <p:sp>
          <p:nvSpPr>
            <p:cNvPr id="67661" name="Line 77"/>
            <p:cNvSpPr>
              <a:spLocks noChangeShapeType="1"/>
            </p:cNvSpPr>
            <p:nvPr/>
          </p:nvSpPr>
          <p:spPr bwMode="auto">
            <a:xfrm flipV="1">
              <a:off x="3147" y="260"/>
              <a:ext cx="0" cy="117"/>
            </a:xfrm>
            <a:prstGeom prst="line">
              <a:avLst/>
            </a:prstGeom>
            <a:noFill/>
            <a:ln w="50800">
              <a:solidFill>
                <a:schemeClr val="tx2"/>
              </a:solidFill>
              <a:round/>
              <a:headEnd type="none" w="sm" len="sm"/>
              <a:tailEnd type="none" w="sm" len="sm"/>
            </a:ln>
            <a:effectLst/>
          </p:spPr>
          <p:txBody>
            <a:bodyPr wrap="none" anchor="ctr"/>
            <a:lstStyle/>
            <a:p>
              <a:endParaRPr lang="en-US"/>
            </a:p>
          </p:txBody>
        </p:sp>
        <p:grpSp>
          <p:nvGrpSpPr>
            <p:cNvPr id="5" name="Group 78"/>
            <p:cNvGrpSpPr>
              <a:grpSpLocks/>
            </p:cNvGrpSpPr>
            <p:nvPr/>
          </p:nvGrpSpPr>
          <p:grpSpPr bwMode="auto">
            <a:xfrm>
              <a:off x="2587" y="183"/>
              <a:ext cx="1801" cy="735"/>
              <a:chOff x="1286" y="867"/>
              <a:chExt cx="2284" cy="793"/>
            </a:xfrm>
          </p:grpSpPr>
          <p:sp>
            <p:nvSpPr>
              <p:cNvPr id="67663" name="Line 79"/>
              <p:cNvSpPr>
                <a:spLocks noChangeShapeType="1"/>
              </p:cNvSpPr>
              <p:nvPr/>
            </p:nvSpPr>
            <p:spPr bwMode="auto">
              <a:xfrm>
                <a:off x="1981" y="1075"/>
                <a:ext cx="425"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7664" name="Line 80"/>
              <p:cNvSpPr>
                <a:spLocks noChangeShapeType="1"/>
              </p:cNvSpPr>
              <p:nvPr/>
            </p:nvSpPr>
            <p:spPr bwMode="auto">
              <a:xfrm>
                <a:off x="1542" y="867"/>
                <a:ext cx="244" cy="102"/>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7665" name="Line 81"/>
              <p:cNvSpPr>
                <a:spLocks noChangeShapeType="1"/>
              </p:cNvSpPr>
              <p:nvPr/>
            </p:nvSpPr>
            <p:spPr bwMode="auto">
              <a:xfrm flipV="1">
                <a:off x="1764" y="966"/>
                <a:ext cx="240"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7666" name="Line 82"/>
              <p:cNvSpPr>
                <a:spLocks noChangeShapeType="1"/>
              </p:cNvSpPr>
              <p:nvPr/>
            </p:nvSpPr>
            <p:spPr bwMode="auto">
              <a:xfrm flipH="1">
                <a:off x="1286" y="872"/>
                <a:ext cx="289"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7667" name="Line 83"/>
              <p:cNvSpPr>
                <a:spLocks noChangeShapeType="1"/>
              </p:cNvSpPr>
              <p:nvPr/>
            </p:nvSpPr>
            <p:spPr bwMode="auto">
              <a:xfrm>
                <a:off x="2404" y="1072"/>
                <a:ext cx="243" cy="108"/>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7668" name="Line 84"/>
              <p:cNvSpPr>
                <a:spLocks noChangeShapeType="1"/>
              </p:cNvSpPr>
              <p:nvPr/>
            </p:nvSpPr>
            <p:spPr bwMode="auto">
              <a:xfrm flipV="1">
                <a:off x="2634" y="1176"/>
                <a:ext cx="240"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7669" name="Line 85"/>
              <p:cNvSpPr>
                <a:spLocks noChangeShapeType="1"/>
              </p:cNvSpPr>
              <p:nvPr/>
            </p:nvSpPr>
            <p:spPr bwMode="auto">
              <a:xfrm flipV="1">
                <a:off x="2860" y="1160"/>
                <a:ext cx="6" cy="387"/>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7670" name="Line 86"/>
              <p:cNvSpPr>
                <a:spLocks noChangeShapeType="1"/>
              </p:cNvSpPr>
              <p:nvPr/>
            </p:nvSpPr>
            <p:spPr bwMode="auto">
              <a:xfrm>
                <a:off x="2845" y="1555"/>
                <a:ext cx="287"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7671" name="Line 87"/>
              <p:cNvSpPr>
                <a:spLocks noChangeShapeType="1"/>
              </p:cNvSpPr>
              <p:nvPr/>
            </p:nvSpPr>
            <p:spPr bwMode="auto">
              <a:xfrm>
                <a:off x="3124" y="1552"/>
                <a:ext cx="243" cy="108"/>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7672" name="Line 88"/>
              <p:cNvSpPr>
                <a:spLocks noChangeShapeType="1"/>
              </p:cNvSpPr>
              <p:nvPr/>
            </p:nvSpPr>
            <p:spPr bwMode="auto">
              <a:xfrm flipV="1">
                <a:off x="3339" y="1656"/>
                <a:ext cx="231" cy="0"/>
              </a:xfrm>
              <a:prstGeom prst="line">
                <a:avLst/>
              </a:prstGeom>
              <a:noFill/>
              <a:ln w="50800">
                <a:solidFill>
                  <a:schemeClr val="tx2"/>
                </a:solidFill>
                <a:round/>
                <a:headEnd type="none" w="sm" len="sm"/>
                <a:tailEnd type="none" w="sm" len="sm"/>
              </a:ln>
              <a:effectLst/>
            </p:spPr>
            <p:txBody>
              <a:bodyPr wrap="none" anchor="ctr"/>
              <a:lstStyle/>
              <a:p>
                <a:endParaRPr lang="en-US"/>
              </a:p>
            </p:txBody>
          </p:sp>
        </p:grpSp>
      </p:grpSp>
      <p:sp>
        <p:nvSpPr>
          <p:cNvPr id="67673" name="Rectangle 89"/>
          <p:cNvSpPr>
            <a:spLocks noGrp="1" noChangeArrowheads="1"/>
          </p:cNvSpPr>
          <p:nvPr>
            <p:ph type="title"/>
          </p:nvPr>
        </p:nvSpPr>
        <p:spPr>
          <a:xfrm>
            <a:off x="0" y="0"/>
            <a:ext cx="7772400" cy="1143000"/>
          </a:xfrm>
        </p:spPr>
        <p:txBody>
          <a:bodyPr/>
          <a:lstStyle/>
          <a:p>
            <a:r>
              <a:rPr lang="en-US" b="1" dirty="0"/>
              <a:t>Termination</a:t>
            </a:r>
          </a:p>
        </p:txBody>
      </p:sp>
      <p:sp>
        <p:nvSpPr>
          <p:cNvPr id="67674" name="Rectangle 90"/>
          <p:cNvSpPr>
            <a:spLocks noGrp="1" noChangeArrowheads="1"/>
          </p:cNvSpPr>
          <p:nvPr>
            <p:ph idx="1"/>
          </p:nvPr>
        </p:nvSpPr>
        <p:spPr>
          <a:xfrm>
            <a:off x="532064" y="4663576"/>
            <a:ext cx="8407400" cy="1562100"/>
          </a:xfrm>
        </p:spPr>
        <p:txBody>
          <a:bodyPr>
            <a:normAutofit fontScale="92500" lnSpcReduction="10000"/>
          </a:bodyPr>
          <a:lstStyle/>
          <a:p>
            <a:pPr>
              <a:lnSpc>
                <a:spcPct val="90000"/>
              </a:lnSpc>
            </a:pPr>
            <a:r>
              <a:rPr lang="en-US" sz="2400" dirty="0"/>
              <a:t>In the case of DUT1, the entire signal route has a characteristic impedance of 50Ω</a:t>
            </a:r>
          </a:p>
          <a:p>
            <a:pPr>
              <a:lnSpc>
                <a:spcPct val="90000"/>
              </a:lnSpc>
            </a:pPr>
            <a:r>
              <a:rPr lang="en-US" sz="2400" dirty="0"/>
              <a:t>In the case of DUT8, the open relay causes a break in the 50Ω characteristic impedance of the circuit which results in reflections</a:t>
            </a:r>
          </a:p>
        </p:txBody>
      </p:sp>
      <p:sp>
        <p:nvSpPr>
          <p:cNvPr id="67675" name="Text Box 91"/>
          <p:cNvSpPr txBox="1">
            <a:spLocks noChangeArrowheads="1"/>
          </p:cNvSpPr>
          <p:nvPr/>
        </p:nvSpPr>
        <p:spPr bwMode="auto">
          <a:xfrm>
            <a:off x="6454775" y="327025"/>
            <a:ext cx="1887538" cy="304800"/>
          </a:xfrm>
          <a:prstGeom prst="rect">
            <a:avLst/>
          </a:prstGeom>
          <a:noFill/>
          <a:ln w="9525" algn="ctr">
            <a:noFill/>
            <a:miter lim="800000"/>
            <a:headEnd/>
            <a:tailEnd/>
          </a:ln>
          <a:effectLst/>
        </p:spPr>
        <p:txBody>
          <a:bodyPr>
            <a:spAutoFit/>
          </a:bodyPr>
          <a:lstStyle/>
          <a:p>
            <a:pPr algn="ctr">
              <a:spcBef>
                <a:spcPct val="50000"/>
              </a:spcBef>
            </a:pPr>
            <a:r>
              <a:rPr lang="en-US" sz="1400" dirty="0">
                <a:solidFill>
                  <a:schemeClr val="tx1"/>
                </a:solidFill>
                <a:latin typeface="Arial Narrow" pitchFamily="34" charset="0"/>
              </a:rPr>
              <a:t>50</a:t>
            </a:r>
            <a:r>
              <a:rPr lang="en-US" sz="1400" dirty="0">
                <a:solidFill>
                  <a:schemeClr val="tx1"/>
                </a:solidFill>
                <a:latin typeface="Symbol" pitchFamily="18" charset="2"/>
              </a:rPr>
              <a:t>W </a:t>
            </a:r>
            <a:r>
              <a:rPr lang="en-US" sz="1400" dirty="0">
                <a:solidFill>
                  <a:schemeClr val="tx1"/>
                </a:solidFill>
                <a:latin typeface="Arial Narrow" pitchFamily="34" charset="0"/>
              </a:rPr>
              <a:t>Transmission Line</a:t>
            </a:r>
            <a:endParaRPr lang="en-US" sz="1400" dirty="0">
              <a:solidFill>
                <a:schemeClr val="tx1"/>
              </a:solidFill>
              <a:latin typeface="Symbol" pitchFamily="18" charset="2"/>
            </a:endParaRPr>
          </a:p>
        </p:txBody>
      </p:sp>
      <p:sp>
        <p:nvSpPr>
          <p:cNvPr id="67676" name="Line 92"/>
          <p:cNvSpPr>
            <a:spLocks noChangeShapeType="1"/>
          </p:cNvSpPr>
          <p:nvPr/>
        </p:nvSpPr>
        <p:spPr bwMode="auto">
          <a:xfrm flipH="1">
            <a:off x="1033463" y="3575050"/>
            <a:ext cx="361950" cy="0"/>
          </a:xfrm>
          <a:prstGeom prst="line">
            <a:avLst/>
          </a:prstGeom>
          <a:noFill/>
          <a:ln w="50800">
            <a:solidFill>
              <a:schemeClr val="tx2"/>
            </a:solidFill>
            <a:round/>
            <a:headEnd type="none" w="sm" len="sm"/>
            <a:tailEnd type="none" w="sm" len="sm"/>
          </a:ln>
          <a:effectLst/>
        </p:spPr>
        <p:txBody>
          <a:bodyPr wrap="none" anchor="ctr"/>
          <a:lstStyle/>
          <a:p>
            <a:endParaRPr lang="en-US"/>
          </a:p>
        </p:txBody>
      </p:sp>
      <p:grpSp>
        <p:nvGrpSpPr>
          <p:cNvPr id="6" name="Group 93"/>
          <p:cNvGrpSpPr>
            <a:grpSpLocks/>
          </p:cNvGrpSpPr>
          <p:nvPr/>
        </p:nvGrpSpPr>
        <p:grpSpPr bwMode="auto">
          <a:xfrm>
            <a:off x="5788025" y="466725"/>
            <a:ext cx="3051175" cy="1717675"/>
            <a:chOff x="3646" y="294"/>
            <a:chExt cx="1922" cy="1082"/>
          </a:xfrm>
        </p:grpSpPr>
        <p:sp>
          <p:nvSpPr>
            <p:cNvPr id="67678" name="Oval 94"/>
            <p:cNvSpPr>
              <a:spLocks noChangeArrowheads="1"/>
            </p:cNvSpPr>
            <p:nvPr/>
          </p:nvSpPr>
          <p:spPr bwMode="auto">
            <a:xfrm>
              <a:off x="3727" y="782"/>
              <a:ext cx="199" cy="217"/>
            </a:xfrm>
            <a:prstGeom prst="ellipse">
              <a:avLst/>
            </a:prstGeom>
            <a:noFill/>
            <a:ln w="9525" algn="ctr">
              <a:solidFill>
                <a:schemeClr val="tx1"/>
              </a:solidFill>
              <a:round/>
              <a:headEnd/>
              <a:tailEnd/>
            </a:ln>
            <a:effectLst/>
          </p:spPr>
          <p:txBody>
            <a:bodyPr wrap="none" anchor="ctr"/>
            <a:lstStyle/>
            <a:p>
              <a:endParaRPr lang="en-US"/>
            </a:p>
          </p:txBody>
        </p:sp>
        <p:sp>
          <p:nvSpPr>
            <p:cNvPr id="67679" name="Freeform 95"/>
            <p:cNvSpPr>
              <a:spLocks/>
            </p:cNvSpPr>
            <p:nvPr/>
          </p:nvSpPr>
          <p:spPr bwMode="auto">
            <a:xfrm>
              <a:off x="3783" y="824"/>
              <a:ext cx="85" cy="144"/>
            </a:xfrm>
            <a:custGeom>
              <a:avLst/>
              <a:gdLst/>
              <a:ahLst/>
              <a:cxnLst>
                <a:cxn ang="0">
                  <a:pos x="0" y="112"/>
                </a:cxn>
                <a:cxn ang="0">
                  <a:pos x="48" y="16"/>
                </a:cxn>
                <a:cxn ang="0">
                  <a:pos x="96" y="208"/>
                </a:cxn>
                <a:cxn ang="0">
                  <a:pos x="144" y="112"/>
                </a:cxn>
              </a:cxnLst>
              <a:rect l="0" t="0" r="r" b="b"/>
              <a:pathLst>
                <a:path w="144" h="224">
                  <a:moveTo>
                    <a:pt x="0" y="112"/>
                  </a:moveTo>
                  <a:cubicBezTo>
                    <a:pt x="16" y="56"/>
                    <a:pt x="32" y="0"/>
                    <a:pt x="48" y="16"/>
                  </a:cubicBezTo>
                  <a:cubicBezTo>
                    <a:pt x="64" y="32"/>
                    <a:pt x="80" y="192"/>
                    <a:pt x="96" y="208"/>
                  </a:cubicBezTo>
                  <a:cubicBezTo>
                    <a:pt x="112" y="224"/>
                    <a:pt x="136" y="128"/>
                    <a:pt x="144" y="112"/>
                  </a:cubicBezTo>
                </a:path>
              </a:pathLst>
            </a:custGeom>
            <a:noFill/>
            <a:ln w="9525" cap="flat" cmpd="sng">
              <a:solidFill>
                <a:schemeClr val="tx1"/>
              </a:solidFill>
              <a:prstDash val="solid"/>
              <a:round/>
              <a:headEnd/>
              <a:tailEnd/>
            </a:ln>
            <a:effectLst/>
          </p:spPr>
          <p:txBody>
            <a:bodyPr wrap="none" anchor="ctr"/>
            <a:lstStyle/>
            <a:p>
              <a:endParaRPr lang="en-US"/>
            </a:p>
          </p:txBody>
        </p:sp>
        <p:grpSp>
          <p:nvGrpSpPr>
            <p:cNvPr id="7" name="Group 96"/>
            <p:cNvGrpSpPr>
              <a:grpSpLocks/>
            </p:cNvGrpSpPr>
            <p:nvPr/>
          </p:nvGrpSpPr>
          <p:grpSpPr bwMode="auto">
            <a:xfrm>
              <a:off x="3897" y="659"/>
              <a:ext cx="170" cy="62"/>
              <a:chOff x="1104" y="1632"/>
              <a:chExt cx="576" cy="192"/>
            </a:xfrm>
          </p:grpSpPr>
          <p:sp>
            <p:nvSpPr>
              <p:cNvPr id="67681" name="Line 97"/>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7682" name="Line 98"/>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7683" name="Line 99"/>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7684" name="Line 100"/>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7685" name="Line 101"/>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7686" name="Line 102"/>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7687" name="Line 103"/>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7688" name="Line 104"/>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7689" name="Line 105"/>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7690" name="Line 106"/>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7691" name="Line 107"/>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7692" name="Line 108"/>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7693" name="Line 109"/>
            <p:cNvSpPr>
              <a:spLocks noChangeShapeType="1"/>
            </p:cNvSpPr>
            <p:nvPr/>
          </p:nvSpPr>
          <p:spPr bwMode="auto">
            <a:xfrm flipH="1">
              <a:off x="4067" y="690"/>
              <a:ext cx="551" cy="0"/>
            </a:xfrm>
            <a:prstGeom prst="line">
              <a:avLst/>
            </a:prstGeom>
            <a:noFill/>
            <a:ln w="9525">
              <a:solidFill>
                <a:schemeClr val="tx1"/>
              </a:solidFill>
              <a:round/>
              <a:headEnd/>
              <a:tailEnd/>
            </a:ln>
            <a:effectLst/>
          </p:spPr>
          <p:txBody>
            <a:bodyPr wrap="none" anchor="ctr"/>
            <a:lstStyle/>
            <a:p>
              <a:endParaRPr lang="en-US"/>
            </a:p>
          </p:txBody>
        </p:sp>
        <p:sp>
          <p:nvSpPr>
            <p:cNvPr id="67694" name="Line 110"/>
            <p:cNvSpPr>
              <a:spLocks noChangeShapeType="1"/>
            </p:cNvSpPr>
            <p:nvPr/>
          </p:nvSpPr>
          <p:spPr bwMode="auto">
            <a:xfrm flipH="1">
              <a:off x="4964" y="690"/>
              <a:ext cx="279" cy="0"/>
            </a:xfrm>
            <a:prstGeom prst="line">
              <a:avLst/>
            </a:prstGeom>
            <a:noFill/>
            <a:ln w="9525">
              <a:solidFill>
                <a:schemeClr val="tx1"/>
              </a:solidFill>
              <a:round/>
              <a:headEnd/>
              <a:tailEnd/>
            </a:ln>
            <a:effectLst/>
          </p:spPr>
          <p:txBody>
            <a:bodyPr wrap="none" anchor="ctr"/>
            <a:lstStyle/>
            <a:p>
              <a:endParaRPr lang="en-US"/>
            </a:p>
          </p:txBody>
        </p:sp>
        <p:grpSp>
          <p:nvGrpSpPr>
            <p:cNvPr id="8" name="Group 111"/>
            <p:cNvGrpSpPr>
              <a:grpSpLocks/>
            </p:cNvGrpSpPr>
            <p:nvPr/>
          </p:nvGrpSpPr>
          <p:grpSpPr bwMode="auto">
            <a:xfrm rot="-5400000">
              <a:off x="5144" y="910"/>
              <a:ext cx="185" cy="56"/>
              <a:chOff x="1104" y="1632"/>
              <a:chExt cx="576" cy="192"/>
            </a:xfrm>
          </p:grpSpPr>
          <p:sp>
            <p:nvSpPr>
              <p:cNvPr id="67696" name="Line 112"/>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7697" name="Line 113"/>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7698" name="Line 114"/>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7699" name="Line 115"/>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7700" name="Line 116"/>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7701" name="Line 117"/>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7702" name="Line 118"/>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7703" name="Line 119"/>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7704" name="Line 120"/>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7705" name="Line 121"/>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7706" name="Line 122"/>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7707" name="Line 123"/>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7708" name="Line 124"/>
            <p:cNvSpPr>
              <a:spLocks noChangeShapeType="1"/>
            </p:cNvSpPr>
            <p:nvPr/>
          </p:nvSpPr>
          <p:spPr bwMode="auto">
            <a:xfrm flipV="1">
              <a:off x="5237" y="690"/>
              <a:ext cx="0" cy="155"/>
            </a:xfrm>
            <a:prstGeom prst="line">
              <a:avLst/>
            </a:prstGeom>
            <a:noFill/>
            <a:ln w="9525">
              <a:solidFill>
                <a:schemeClr val="tx1"/>
              </a:solidFill>
              <a:round/>
              <a:headEnd/>
              <a:tailEnd/>
            </a:ln>
            <a:effectLst/>
          </p:spPr>
          <p:txBody>
            <a:bodyPr wrap="none" anchor="ctr"/>
            <a:lstStyle/>
            <a:p>
              <a:endParaRPr lang="en-US"/>
            </a:p>
          </p:txBody>
        </p:sp>
        <p:sp>
          <p:nvSpPr>
            <p:cNvPr id="67709" name="Line 125"/>
            <p:cNvSpPr>
              <a:spLocks noChangeShapeType="1"/>
            </p:cNvSpPr>
            <p:nvPr/>
          </p:nvSpPr>
          <p:spPr bwMode="auto">
            <a:xfrm>
              <a:off x="5237" y="1030"/>
              <a:ext cx="0" cy="216"/>
            </a:xfrm>
            <a:prstGeom prst="line">
              <a:avLst/>
            </a:prstGeom>
            <a:noFill/>
            <a:ln w="9525">
              <a:solidFill>
                <a:schemeClr val="tx1"/>
              </a:solidFill>
              <a:round/>
              <a:headEnd/>
              <a:tailEnd/>
            </a:ln>
            <a:effectLst/>
          </p:spPr>
          <p:txBody>
            <a:bodyPr wrap="none" anchor="ctr"/>
            <a:lstStyle/>
            <a:p>
              <a:endParaRPr lang="en-US"/>
            </a:p>
          </p:txBody>
        </p:sp>
        <p:sp>
          <p:nvSpPr>
            <p:cNvPr id="67710" name="Line 126"/>
            <p:cNvSpPr>
              <a:spLocks noChangeShapeType="1"/>
            </p:cNvSpPr>
            <p:nvPr/>
          </p:nvSpPr>
          <p:spPr bwMode="auto">
            <a:xfrm flipH="1">
              <a:off x="3811" y="1246"/>
              <a:ext cx="1426" cy="0"/>
            </a:xfrm>
            <a:prstGeom prst="line">
              <a:avLst/>
            </a:prstGeom>
            <a:noFill/>
            <a:ln w="9525">
              <a:solidFill>
                <a:schemeClr val="tx1"/>
              </a:solidFill>
              <a:round/>
              <a:headEnd/>
              <a:tailEnd/>
            </a:ln>
            <a:effectLst/>
          </p:spPr>
          <p:txBody>
            <a:bodyPr wrap="none" anchor="ctr"/>
            <a:lstStyle/>
            <a:p>
              <a:endParaRPr lang="en-US"/>
            </a:p>
          </p:txBody>
        </p:sp>
        <p:sp>
          <p:nvSpPr>
            <p:cNvPr id="67711" name="Line 127"/>
            <p:cNvSpPr>
              <a:spLocks noChangeShapeType="1"/>
            </p:cNvSpPr>
            <p:nvPr/>
          </p:nvSpPr>
          <p:spPr bwMode="auto">
            <a:xfrm flipH="1">
              <a:off x="3811" y="690"/>
              <a:ext cx="86" cy="0"/>
            </a:xfrm>
            <a:prstGeom prst="line">
              <a:avLst/>
            </a:prstGeom>
            <a:noFill/>
            <a:ln w="9525">
              <a:solidFill>
                <a:schemeClr val="tx1"/>
              </a:solidFill>
              <a:round/>
              <a:headEnd/>
              <a:tailEnd/>
            </a:ln>
            <a:effectLst/>
          </p:spPr>
          <p:txBody>
            <a:bodyPr wrap="none" anchor="ctr"/>
            <a:lstStyle/>
            <a:p>
              <a:endParaRPr lang="en-US"/>
            </a:p>
          </p:txBody>
        </p:sp>
        <p:sp>
          <p:nvSpPr>
            <p:cNvPr id="67712" name="Line 128"/>
            <p:cNvSpPr>
              <a:spLocks noChangeShapeType="1"/>
            </p:cNvSpPr>
            <p:nvPr/>
          </p:nvSpPr>
          <p:spPr bwMode="auto">
            <a:xfrm>
              <a:off x="3811" y="690"/>
              <a:ext cx="0" cy="92"/>
            </a:xfrm>
            <a:prstGeom prst="line">
              <a:avLst/>
            </a:prstGeom>
            <a:noFill/>
            <a:ln w="9525">
              <a:solidFill>
                <a:schemeClr val="tx1"/>
              </a:solidFill>
              <a:round/>
              <a:headEnd/>
              <a:tailEnd/>
            </a:ln>
            <a:effectLst/>
          </p:spPr>
          <p:txBody>
            <a:bodyPr wrap="none" anchor="ctr"/>
            <a:lstStyle/>
            <a:p>
              <a:endParaRPr lang="en-US"/>
            </a:p>
          </p:txBody>
        </p:sp>
        <p:sp>
          <p:nvSpPr>
            <p:cNvPr id="67713" name="Line 129"/>
            <p:cNvSpPr>
              <a:spLocks noChangeShapeType="1"/>
            </p:cNvSpPr>
            <p:nvPr/>
          </p:nvSpPr>
          <p:spPr bwMode="auto">
            <a:xfrm flipV="1">
              <a:off x="3811" y="999"/>
              <a:ext cx="0" cy="247"/>
            </a:xfrm>
            <a:prstGeom prst="line">
              <a:avLst/>
            </a:prstGeom>
            <a:noFill/>
            <a:ln w="9525">
              <a:solidFill>
                <a:schemeClr val="tx1"/>
              </a:solidFill>
              <a:round/>
              <a:headEnd/>
              <a:tailEnd/>
            </a:ln>
            <a:effectLst/>
          </p:spPr>
          <p:txBody>
            <a:bodyPr wrap="none" anchor="ctr"/>
            <a:lstStyle/>
            <a:p>
              <a:endParaRPr lang="en-US"/>
            </a:p>
          </p:txBody>
        </p:sp>
        <p:sp>
          <p:nvSpPr>
            <p:cNvPr id="67714" name="Text Box 130"/>
            <p:cNvSpPr txBox="1">
              <a:spLocks noChangeArrowheads="1"/>
            </p:cNvSpPr>
            <p:nvPr/>
          </p:nvSpPr>
          <p:spPr bwMode="auto">
            <a:xfrm>
              <a:off x="3834" y="501"/>
              <a:ext cx="313" cy="192"/>
            </a:xfrm>
            <a:prstGeom prst="rect">
              <a:avLst/>
            </a:prstGeom>
            <a:noFill/>
            <a:ln w="9525" algn="ctr">
              <a:noFill/>
              <a:miter lim="800000"/>
              <a:headEnd/>
              <a:tailEnd/>
            </a:ln>
            <a:effectLst/>
          </p:spPr>
          <p:txBody>
            <a:bodyPr>
              <a:spAutoFit/>
            </a:bodyPr>
            <a:lstStyle/>
            <a:p>
              <a:pPr algn="ctr">
                <a:spcBef>
                  <a:spcPct val="50000"/>
                </a:spcBef>
              </a:pPr>
              <a:r>
                <a:rPr lang="en-US" sz="1400" dirty="0">
                  <a:solidFill>
                    <a:schemeClr val="tx1"/>
                  </a:solidFill>
                  <a:latin typeface="Arial Narrow" pitchFamily="34" charset="0"/>
                </a:rPr>
                <a:t>50</a:t>
              </a:r>
              <a:r>
                <a:rPr lang="en-US" sz="1400" dirty="0">
                  <a:solidFill>
                    <a:schemeClr val="tx1"/>
                  </a:solidFill>
                  <a:latin typeface="Symbol" pitchFamily="18" charset="2"/>
                </a:rPr>
                <a:t>W</a:t>
              </a:r>
            </a:p>
          </p:txBody>
        </p:sp>
        <p:sp>
          <p:nvSpPr>
            <p:cNvPr id="67715" name="Text Box 131"/>
            <p:cNvSpPr txBox="1">
              <a:spLocks noChangeArrowheads="1"/>
            </p:cNvSpPr>
            <p:nvPr/>
          </p:nvSpPr>
          <p:spPr bwMode="auto">
            <a:xfrm>
              <a:off x="5203" y="838"/>
              <a:ext cx="313" cy="192"/>
            </a:xfrm>
            <a:prstGeom prst="rect">
              <a:avLst/>
            </a:prstGeom>
            <a:noFill/>
            <a:ln w="9525" algn="ctr">
              <a:noFill/>
              <a:miter lim="800000"/>
              <a:headEnd/>
              <a:tailEnd/>
            </a:ln>
            <a:effectLst/>
          </p:spPr>
          <p:txBody>
            <a:bodyPr>
              <a:spAutoFit/>
            </a:bodyPr>
            <a:lstStyle/>
            <a:p>
              <a:pPr algn="ctr">
                <a:spcBef>
                  <a:spcPct val="50000"/>
                </a:spcBef>
              </a:pPr>
              <a:r>
                <a:rPr lang="en-US" sz="1400" dirty="0">
                  <a:solidFill>
                    <a:schemeClr val="tx1"/>
                  </a:solidFill>
                  <a:latin typeface="Arial Narrow" pitchFamily="34" charset="0"/>
                </a:rPr>
                <a:t>50</a:t>
              </a:r>
              <a:r>
                <a:rPr lang="en-US" sz="1400" dirty="0">
                  <a:solidFill>
                    <a:schemeClr val="tx1"/>
                  </a:solidFill>
                  <a:latin typeface="Symbol" pitchFamily="18" charset="2"/>
                </a:rPr>
                <a:t>W</a:t>
              </a:r>
            </a:p>
          </p:txBody>
        </p:sp>
        <p:sp>
          <p:nvSpPr>
            <p:cNvPr id="67716" name="Rectangle 132"/>
            <p:cNvSpPr>
              <a:spLocks noChangeArrowheads="1"/>
            </p:cNvSpPr>
            <p:nvPr/>
          </p:nvSpPr>
          <p:spPr bwMode="auto">
            <a:xfrm>
              <a:off x="3670" y="503"/>
              <a:ext cx="437" cy="833"/>
            </a:xfrm>
            <a:prstGeom prst="rect">
              <a:avLst/>
            </a:prstGeom>
            <a:noFill/>
            <a:ln w="9525" algn="ctr">
              <a:solidFill>
                <a:schemeClr val="bg2"/>
              </a:solidFill>
              <a:prstDash val="dash"/>
              <a:miter lim="800000"/>
              <a:headEnd/>
              <a:tailEnd/>
            </a:ln>
            <a:effectLst/>
          </p:spPr>
          <p:txBody>
            <a:bodyPr anchor="ctr">
              <a:spAutoFit/>
            </a:bodyPr>
            <a:lstStyle/>
            <a:p>
              <a:endParaRPr lang="en-US"/>
            </a:p>
          </p:txBody>
        </p:sp>
        <p:sp>
          <p:nvSpPr>
            <p:cNvPr id="67717" name="Rectangle 133"/>
            <p:cNvSpPr>
              <a:spLocks noChangeArrowheads="1"/>
            </p:cNvSpPr>
            <p:nvPr/>
          </p:nvSpPr>
          <p:spPr bwMode="auto">
            <a:xfrm>
              <a:off x="5137" y="542"/>
              <a:ext cx="338" cy="834"/>
            </a:xfrm>
            <a:prstGeom prst="rect">
              <a:avLst/>
            </a:prstGeom>
            <a:noFill/>
            <a:ln w="9525" algn="ctr">
              <a:solidFill>
                <a:schemeClr val="bg2"/>
              </a:solidFill>
              <a:prstDash val="dash"/>
              <a:miter lim="800000"/>
              <a:headEnd/>
              <a:tailEnd/>
            </a:ln>
            <a:effectLst/>
          </p:spPr>
          <p:txBody>
            <a:bodyPr anchor="ctr">
              <a:spAutoFit/>
            </a:bodyPr>
            <a:lstStyle/>
            <a:p>
              <a:endParaRPr lang="en-US"/>
            </a:p>
          </p:txBody>
        </p:sp>
        <p:sp>
          <p:nvSpPr>
            <p:cNvPr id="67718" name="Text Box 134"/>
            <p:cNvSpPr txBox="1">
              <a:spLocks noChangeArrowheads="1"/>
            </p:cNvSpPr>
            <p:nvPr/>
          </p:nvSpPr>
          <p:spPr bwMode="auto">
            <a:xfrm>
              <a:off x="3646" y="301"/>
              <a:ext cx="484" cy="231"/>
            </a:xfrm>
            <a:prstGeom prst="rect">
              <a:avLst/>
            </a:prstGeom>
            <a:noFill/>
            <a:ln w="9525" algn="ctr">
              <a:noFill/>
              <a:miter lim="800000"/>
              <a:headEnd/>
              <a:tailEnd/>
            </a:ln>
            <a:effectLst/>
          </p:spPr>
          <p:txBody>
            <a:bodyPr>
              <a:spAutoFit/>
            </a:bodyPr>
            <a:lstStyle/>
            <a:p>
              <a:pPr algn="ctr">
                <a:spcBef>
                  <a:spcPct val="50000"/>
                </a:spcBef>
              </a:pPr>
              <a:r>
                <a:rPr lang="en-US" sz="1800" b="1" dirty="0">
                  <a:solidFill>
                    <a:schemeClr val="tx1"/>
                  </a:solidFill>
                  <a:latin typeface="Arial Narrow" pitchFamily="34" charset="0"/>
                </a:rPr>
                <a:t>DUT1</a:t>
              </a:r>
              <a:endParaRPr lang="en-US" sz="1800" b="1" dirty="0">
                <a:solidFill>
                  <a:schemeClr val="tx1"/>
                </a:solidFill>
                <a:latin typeface="Symbol" pitchFamily="18" charset="2"/>
              </a:endParaRPr>
            </a:p>
          </p:txBody>
        </p:sp>
        <p:sp>
          <p:nvSpPr>
            <p:cNvPr id="67719" name="Text Box 135"/>
            <p:cNvSpPr txBox="1">
              <a:spLocks noChangeArrowheads="1"/>
            </p:cNvSpPr>
            <p:nvPr/>
          </p:nvSpPr>
          <p:spPr bwMode="auto">
            <a:xfrm>
              <a:off x="5084" y="294"/>
              <a:ext cx="484" cy="231"/>
            </a:xfrm>
            <a:prstGeom prst="rect">
              <a:avLst/>
            </a:prstGeom>
            <a:noFill/>
            <a:ln w="9525" algn="ctr">
              <a:noFill/>
              <a:miter lim="800000"/>
              <a:headEnd/>
              <a:tailEnd/>
            </a:ln>
            <a:effectLst/>
          </p:spPr>
          <p:txBody>
            <a:bodyPr>
              <a:spAutoFit/>
            </a:bodyPr>
            <a:lstStyle/>
            <a:p>
              <a:pPr algn="ctr">
                <a:spcBef>
                  <a:spcPct val="50000"/>
                </a:spcBef>
              </a:pPr>
              <a:r>
                <a:rPr lang="en-US" sz="1800" b="1" dirty="0">
                  <a:solidFill>
                    <a:schemeClr val="tx1"/>
                  </a:solidFill>
                  <a:latin typeface="Arial Narrow" pitchFamily="34" charset="0"/>
                </a:rPr>
                <a:t>Load</a:t>
              </a:r>
              <a:endParaRPr lang="en-US" sz="1800" b="1" dirty="0">
                <a:solidFill>
                  <a:schemeClr val="tx1"/>
                </a:solidFill>
                <a:latin typeface="Symbol" pitchFamily="18" charset="2"/>
              </a:endParaRPr>
            </a:p>
          </p:txBody>
        </p:sp>
        <p:sp>
          <p:nvSpPr>
            <p:cNvPr id="67720" name="Text Box 136"/>
            <p:cNvSpPr txBox="1">
              <a:spLocks noChangeArrowheads="1"/>
            </p:cNvSpPr>
            <p:nvPr/>
          </p:nvSpPr>
          <p:spPr bwMode="auto">
            <a:xfrm>
              <a:off x="4492" y="405"/>
              <a:ext cx="562" cy="192"/>
            </a:xfrm>
            <a:prstGeom prst="rect">
              <a:avLst/>
            </a:prstGeom>
            <a:noFill/>
            <a:ln w="9525" algn="ctr">
              <a:noFill/>
              <a:miter lim="800000"/>
              <a:headEnd/>
              <a:tailEnd/>
            </a:ln>
            <a:effectLst/>
          </p:spPr>
          <p:txBody>
            <a:bodyPr>
              <a:spAutoFit/>
            </a:bodyPr>
            <a:lstStyle/>
            <a:p>
              <a:pPr algn="ctr">
                <a:spcBef>
                  <a:spcPct val="50000"/>
                </a:spcBef>
              </a:pPr>
              <a:r>
                <a:rPr lang="en-US" sz="1400" dirty="0" err="1">
                  <a:solidFill>
                    <a:schemeClr val="tx1"/>
                  </a:solidFill>
                  <a:latin typeface="Arial Narrow" pitchFamily="34" charset="0"/>
                </a:rPr>
                <a:t>Z</a:t>
              </a:r>
              <a:r>
                <a:rPr lang="en-US" sz="1400" baseline="-25000" dirty="0" err="1">
                  <a:solidFill>
                    <a:schemeClr val="tx1"/>
                  </a:solidFill>
                  <a:latin typeface="Arial Narrow" pitchFamily="34" charset="0"/>
                </a:rPr>
                <a:t>o</a:t>
              </a:r>
              <a:r>
                <a:rPr lang="en-US" sz="1400" dirty="0">
                  <a:solidFill>
                    <a:schemeClr val="tx1"/>
                  </a:solidFill>
                  <a:latin typeface="Arial Narrow" pitchFamily="34" charset="0"/>
                </a:rPr>
                <a:t>=50</a:t>
              </a:r>
              <a:r>
                <a:rPr lang="en-US" sz="1400" dirty="0">
                  <a:solidFill>
                    <a:schemeClr val="tx1"/>
                  </a:solidFill>
                  <a:latin typeface="Symbol" pitchFamily="18" charset="2"/>
                </a:rPr>
                <a:t>W</a:t>
              </a:r>
            </a:p>
          </p:txBody>
        </p:sp>
        <p:sp>
          <p:nvSpPr>
            <p:cNvPr id="67721" name="Oval 137"/>
            <p:cNvSpPr>
              <a:spLocks noChangeArrowheads="1"/>
            </p:cNvSpPr>
            <p:nvPr/>
          </p:nvSpPr>
          <p:spPr bwMode="auto">
            <a:xfrm>
              <a:off x="4473" y="402"/>
              <a:ext cx="583" cy="455"/>
            </a:xfrm>
            <a:prstGeom prst="ellipse">
              <a:avLst/>
            </a:prstGeom>
            <a:noFill/>
            <a:ln w="12700" algn="ctr">
              <a:solidFill>
                <a:srgbClr val="FF0000"/>
              </a:solidFill>
              <a:prstDash val="dash"/>
              <a:round/>
              <a:headEnd type="none" w="sm" len="sm"/>
              <a:tailEnd type="none" w="sm" len="sm"/>
            </a:ln>
            <a:effectLst/>
          </p:spPr>
          <p:txBody>
            <a:bodyPr wrap="none" anchor="ctr"/>
            <a:lstStyle/>
            <a:p>
              <a:endParaRPr lang="en-US"/>
            </a:p>
          </p:txBody>
        </p:sp>
        <p:grpSp>
          <p:nvGrpSpPr>
            <p:cNvPr id="9" name="Group 138"/>
            <p:cNvGrpSpPr>
              <a:grpSpLocks/>
            </p:cNvGrpSpPr>
            <p:nvPr/>
          </p:nvGrpSpPr>
          <p:grpSpPr bwMode="auto">
            <a:xfrm>
              <a:off x="4250" y="612"/>
              <a:ext cx="156" cy="157"/>
              <a:chOff x="1152" y="1584"/>
              <a:chExt cx="1152" cy="1152"/>
            </a:xfrm>
          </p:grpSpPr>
          <p:sp>
            <p:nvSpPr>
              <p:cNvPr id="67723" name="Freeform 139"/>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67724" name="Freeform 140"/>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sp>
          <p:nvSpPr>
            <p:cNvPr id="67725" name="AutoShape 141"/>
            <p:cNvSpPr>
              <a:spLocks noChangeArrowheads="1"/>
            </p:cNvSpPr>
            <p:nvPr/>
          </p:nvSpPr>
          <p:spPr bwMode="auto">
            <a:xfrm rot="-5400000">
              <a:off x="4673" y="485"/>
              <a:ext cx="181" cy="408"/>
            </a:xfrm>
            <a:prstGeom prst="can">
              <a:avLst>
                <a:gd name="adj" fmla="val 56354"/>
              </a:avLst>
            </a:prstGeom>
            <a:noFill/>
            <a:ln w="9525">
              <a:solidFill>
                <a:schemeClr val="tx1"/>
              </a:solidFill>
              <a:round/>
              <a:headEnd/>
              <a:tailEnd/>
            </a:ln>
            <a:effectLst/>
          </p:spPr>
          <p:txBody>
            <a:bodyPr vert="eaVert" wrap="none" anchor="ctr"/>
            <a:lstStyle/>
            <a:p>
              <a:pPr algn="r"/>
              <a:endParaRPr lang="en-US" b="1">
                <a:solidFill>
                  <a:schemeClr val="bg1"/>
                </a:solidFill>
                <a:latin typeface="Arial Narrow" pitchFamily="34" charset="0"/>
              </a:endParaRPr>
            </a:p>
          </p:txBody>
        </p:sp>
      </p:grpSp>
      <p:grpSp>
        <p:nvGrpSpPr>
          <p:cNvPr id="10" name="Group 142"/>
          <p:cNvGrpSpPr>
            <a:grpSpLocks/>
          </p:cNvGrpSpPr>
          <p:nvPr/>
        </p:nvGrpSpPr>
        <p:grpSpPr bwMode="auto">
          <a:xfrm>
            <a:off x="5737225" y="2697838"/>
            <a:ext cx="2943225" cy="2193062"/>
            <a:chOff x="3614" y="1605"/>
            <a:chExt cx="1854" cy="1071"/>
          </a:xfrm>
        </p:grpSpPr>
        <p:sp>
          <p:nvSpPr>
            <p:cNvPr id="67727" name="Oval 143"/>
            <p:cNvSpPr>
              <a:spLocks noChangeArrowheads="1"/>
            </p:cNvSpPr>
            <p:nvPr/>
          </p:nvSpPr>
          <p:spPr bwMode="auto">
            <a:xfrm>
              <a:off x="3695" y="2086"/>
              <a:ext cx="199" cy="217"/>
            </a:xfrm>
            <a:prstGeom prst="ellipse">
              <a:avLst/>
            </a:prstGeom>
            <a:noFill/>
            <a:ln w="9525" algn="ctr">
              <a:solidFill>
                <a:schemeClr val="tx1"/>
              </a:solidFill>
              <a:round/>
              <a:headEnd/>
              <a:tailEnd/>
            </a:ln>
            <a:effectLst/>
          </p:spPr>
          <p:txBody>
            <a:bodyPr wrap="none" anchor="ctr"/>
            <a:lstStyle/>
            <a:p>
              <a:endParaRPr lang="en-US"/>
            </a:p>
          </p:txBody>
        </p:sp>
        <p:sp>
          <p:nvSpPr>
            <p:cNvPr id="67728" name="Freeform 144"/>
            <p:cNvSpPr>
              <a:spLocks/>
            </p:cNvSpPr>
            <p:nvPr/>
          </p:nvSpPr>
          <p:spPr bwMode="auto">
            <a:xfrm>
              <a:off x="3751" y="2128"/>
              <a:ext cx="85" cy="144"/>
            </a:xfrm>
            <a:custGeom>
              <a:avLst/>
              <a:gdLst/>
              <a:ahLst/>
              <a:cxnLst>
                <a:cxn ang="0">
                  <a:pos x="0" y="112"/>
                </a:cxn>
                <a:cxn ang="0">
                  <a:pos x="48" y="16"/>
                </a:cxn>
                <a:cxn ang="0">
                  <a:pos x="96" y="208"/>
                </a:cxn>
                <a:cxn ang="0">
                  <a:pos x="144" y="112"/>
                </a:cxn>
              </a:cxnLst>
              <a:rect l="0" t="0" r="r" b="b"/>
              <a:pathLst>
                <a:path w="144" h="224">
                  <a:moveTo>
                    <a:pt x="0" y="112"/>
                  </a:moveTo>
                  <a:cubicBezTo>
                    <a:pt x="16" y="56"/>
                    <a:pt x="32" y="0"/>
                    <a:pt x="48" y="16"/>
                  </a:cubicBezTo>
                  <a:cubicBezTo>
                    <a:pt x="64" y="32"/>
                    <a:pt x="80" y="192"/>
                    <a:pt x="96" y="208"/>
                  </a:cubicBezTo>
                  <a:cubicBezTo>
                    <a:pt x="112" y="224"/>
                    <a:pt x="136" y="128"/>
                    <a:pt x="144" y="112"/>
                  </a:cubicBezTo>
                </a:path>
              </a:pathLst>
            </a:custGeom>
            <a:noFill/>
            <a:ln w="9525" cap="flat" cmpd="sng">
              <a:solidFill>
                <a:schemeClr val="tx1"/>
              </a:solidFill>
              <a:prstDash val="solid"/>
              <a:round/>
              <a:headEnd/>
              <a:tailEnd/>
            </a:ln>
            <a:effectLst/>
          </p:spPr>
          <p:txBody>
            <a:bodyPr wrap="none" anchor="ctr"/>
            <a:lstStyle/>
            <a:p>
              <a:endParaRPr lang="en-US"/>
            </a:p>
          </p:txBody>
        </p:sp>
        <p:grpSp>
          <p:nvGrpSpPr>
            <p:cNvPr id="11" name="Group 145"/>
            <p:cNvGrpSpPr>
              <a:grpSpLocks/>
            </p:cNvGrpSpPr>
            <p:nvPr/>
          </p:nvGrpSpPr>
          <p:grpSpPr bwMode="auto">
            <a:xfrm>
              <a:off x="3865" y="1963"/>
              <a:ext cx="170" cy="62"/>
              <a:chOff x="1104" y="1632"/>
              <a:chExt cx="576" cy="192"/>
            </a:xfrm>
          </p:grpSpPr>
          <p:sp>
            <p:nvSpPr>
              <p:cNvPr id="67730" name="Line 146"/>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7731" name="Line 147"/>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7732" name="Line 148"/>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7733" name="Line 149"/>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7734" name="Line 150"/>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7735" name="Line 151"/>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7736" name="Line 152"/>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7737" name="Line 153"/>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7738" name="Line 154"/>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7739" name="Line 155"/>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7740" name="Line 156"/>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7741" name="Line 157"/>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7742" name="Line 158"/>
            <p:cNvSpPr>
              <a:spLocks noChangeShapeType="1"/>
            </p:cNvSpPr>
            <p:nvPr/>
          </p:nvSpPr>
          <p:spPr bwMode="auto">
            <a:xfrm flipH="1">
              <a:off x="4035" y="1994"/>
              <a:ext cx="295" cy="0"/>
            </a:xfrm>
            <a:prstGeom prst="line">
              <a:avLst/>
            </a:prstGeom>
            <a:noFill/>
            <a:ln w="9525">
              <a:solidFill>
                <a:schemeClr val="tx1"/>
              </a:solidFill>
              <a:round/>
              <a:headEnd/>
              <a:tailEnd/>
            </a:ln>
            <a:effectLst/>
          </p:spPr>
          <p:txBody>
            <a:bodyPr wrap="none" anchor="ctr"/>
            <a:lstStyle/>
            <a:p>
              <a:endParaRPr lang="en-US"/>
            </a:p>
          </p:txBody>
        </p:sp>
        <p:sp>
          <p:nvSpPr>
            <p:cNvPr id="67743" name="Line 159"/>
            <p:cNvSpPr>
              <a:spLocks noChangeShapeType="1"/>
            </p:cNvSpPr>
            <p:nvPr/>
          </p:nvSpPr>
          <p:spPr bwMode="auto">
            <a:xfrm flipH="1">
              <a:off x="4676" y="1994"/>
              <a:ext cx="527" cy="0"/>
            </a:xfrm>
            <a:prstGeom prst="line">
              <a:avLst/>
            </a:prstGeom>
            <a:noFill/>
            <a:ln w="9525">
              <a:solidFill>
                <a:schemeClr val="tx1"/>
              </a:solidFill>
              <a:round/>
              <a:headEnd/>
              <a:tailEnd/>
            </a:ln>
            <a:effectLst/>
          </p:spPr>
          <p:txBody>
            <a:bodyPr wrap="none" anchor="ctr"/>
            <a:lstStyle/>
            <a:p>
              <a:endParaRPr lang="en-US"/>
            </a:p>
          </p:txBody>
        </p:sp>
        <p:grpSp>
          <p:nvGrpSpPr>
            <p:cNvPr id="12" name="Group 160"/>
            <p:cNvGrpSpPr>
              <a:grpSpLocks/>
            </p:cNvGrpSpPr>
            <p:nvPr/>
          </p:nvGrpSpPr>
          <p:grpSpPr bwMode="auto">
            <a:xfrm rot="-5400000">
              <a:off x="5112" y="2214"/>
              <a:ext cx="185" cy="56"/>
              <a:chOff x="1104" y="1632"/>
              <a:chExt cx="576" cy="192"/>
            </a:xfrm>
          </p:grpSpPr>
          <p:sp>
            <p:nvSpPr>
              <p:cNvPr id="67745" name="Line 161"/>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7746" name="Line 162"/>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7747" name="Line 163"/>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7748" name="Line 164"/>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7749" name="Line 165"/>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7750" name="Line 166"/>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7751" name="Line 167"/>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7752" name="Line 168"/>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7753" name="Line 169"/>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7754" name="Line 170"/>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7755" name="Line 171"/>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7756" name="Line 172"/>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7757" name="Line 173"/>
            <p:cNvSpPr>
              <a:spLocks noChangeShapeType="1"/>
            </p:cNvSpPr>
            <p:nvPr/>
          </p:nvSpPr>
          <p:spPr bwMode="auto">
            <a:xfrm flipV="1">
              <a:off x="5205" y="1994"/>
              <a:ext cx="0" cy="155"/>
            </a:xfrm>
            <a:prstGeom prst="line">
              <a:avLst/>
            </a:prstGeom>
            <a:noFill/>
            <a:ln w="9525">
              <a:solidFill>
                <a:schemeClr val="tx1"/>
              </a:solidFill>
              <a:prstDash val="dashDot"/>
              <a:round/>
              <a:headEnd/>
              <a:tailEnd type="oval" w="med" len="med"/>
            </a:ln>
            <a:effectLst/>
          </p:spPr>
          <p:txBody>
            <a:bodyPr wrap="none" anchor="ctr"/>
            <a:lstStyle/>
            <a:p>
              <a:endParaRPr lang="en-US"/>
            </a:p>
          </p:txBody>
        </p:sp>
        <p:sp>
          <p:nvSpPr>
            <p:cNvPr id="67758" name="Line 174"/>
            <p:cNvSpPr>
              <a:spLocks noChangeShapeType="1"/>
            </p:cNvSpPr>
            <p:nvPr/>
          </p:nvSpPr>
          <p:spPr bwMode="auto">
            <a:xfrm>
              <a:off x="5205" y="2334"/>
              <a:ext cx="0" cy="216"/>
            </a:xfrm>
            <a:prstGeom prst="line">
              <a:avLst/>
            </a:prstGeom>
            <a:noFill/>
            <a:ln w="9525">
              <a:solidFill>
                <a:schemeClr val="tx1"/>
              </a:solidFill>
              <a:prstDash val="dashDot"/>
              <a:round/>
              <a:headEnd/>
              <a:tailEnd type="oval" w="med" len="med"/>
            </a:ln>
            <a:effectLst/>
          </p:spPr>
          <p:txBody>
            <a:bodyPr wrap="none" anchor="ctr"/>
            <a:lstStyle/>
            <a:p>
              <a:endParaRPr lang="en-US"/>
            </a:p>
          </p:txBody>
        </p:sp>
        <p:sp>
          <p:nvSpPr>
            <p:cNvPr id="67759" name="Line 175"/>
            <p:cNvSpPr>
              <a:spLocks noChangeShapeType="1"/>
            </p:cNvSpPr>
            <p:nvPr/>
          </p:nvSpPr>
          <p:spPr bwMode="auto">
            <a:xfrm flipH="1">
              <a:off x="3779" y="2550"/>
              <a:ext cx="1426" cy="0"/>
            </a:xfrm>
            <a:prstGeom prst="line">
              <a:avLst/>
            </a:prstGeom>
            <a:noFill/>
            <a:ln w="9525">
              <a:solidFill>
                <a:schemeClr val="tx1"/>
              </a:solidFill>
              <a:round/>
              <a:headEnd/>
              <a:tailEnd/>
            </a:ln>
            <a:effectLst/>
          </p:spPr>
          <p:txBody>
            <a:bodyPr wrap="none" anchor="ctr"/>
            <a:lstStyle/>
            <a:p>
              <a:endParaRPr lang="en-US"/>
            </a:p>
          </p:txBody>
        </p:sp>
        <p:sp>
          <p:nvSpPr>
            <p:cNvPr id="67760" name="Line 176"/>
            <p:cNvSpPr>
              <a:spLocks noChangeShapeType="1"/>
            </p:cNvSpPr>
            <p:nvPr/>
          </p:nvSpPr>
          <p:spPr bwMode="auto">
            <a:xfrm flipH="1">
              <a:off x="3779" y="1994"/>
              <a:ext cx="86" cy="0"/>
            </a:xfrm>
            <a:prstGeom prst="line">
              <a:avLst/>
            </a:prstGeom>
            <a:noFill/>
            <a:ln w="9525">
              <a:solidFill>
                <a:schemeClr val="tx1"/>
              </a:solidFill>
              <a:round/>
              <a:headEnd/>
              <a:tailEnd/>
            </a:ln>
            <a:effectLst/>
          </p:spPr>
          <p:txBody>
            <a:bodyPr wrap="none" anchor="ctr"/>
            <a:lstStyle/>
            <a:p>
              <a:endParaRPr lang="en-US"/>
            </a:p>
          </p:txBody>
        </p:sp>
        <p:sp>
          <p:nvSpPr>
            <p:cNvPr id="67761" name="Line 177"/>
            <p:cNvSpPr>
              <a:spLocks noChangeShapeType="1"/>
            </p:cNvSpPr>
            <p:nvPr/>
          </p:nvSpPr>
          <p:spPr bwMode="auto">
            <a:xfrm>
              <a:off x="3779" y="1994"/>
              <a:ext cx="0" cy="92"/>
            </a:xfrm>
            <a:prstGeom prst="line">
              <a:avLst/>
            </a:prstGeom>
            <a:noFill/>
            <a:ln w="9525">
              <a:solidFill>
                <a:schemeClr val="tx1"/>
              </a:solidFill>
              <a:round/>
              <a:headEnd/>
              <a:tailEnd/>
            </a:ln>
            <a:effectLst/>
          </p:spPr>
          <p:txBody>
            <a:bodyPr wrap="none" anchor="ctr"/>
            <a:lstStyle/>
            <a:p>
              <a:endParaRPr lang="en-US"/>
            </a:p>
          </p:txBody>
        </p:sp>
        <p:sp>
          <p:nvSpPr>
            <p:cNvPr id="67762" name="Line 178"/>
            <p:cNvSpPr>
              <a:spLocks noChangeShapeType="1"/>
            </p:cNvSpPr>
            <p:nvPr/>
          </p:nvSpPr>
          <p:spPr bwMode="auto">
            <a:xfrm flipV="1">
              <a:off x="3779" y="2303"/>
              <a:ext cx="0" cy="247"/>
            </a:xfrm>
            <a:prstGeom prst="line">
              <a:avLst/>
            </a:prstGeom>
            <a:noFill/>
            <a:ln w="9525">
              <a:solidFill>
                <a:schemeClr val="tx1"/>
              </a:solidFill>
              <a:round/>
              <a:headEnd/>
              <a:tailEnd/>
            </a:ln>
            <a:effectLst/>
          </p:spPr>
          <p:txBody>
            <a:bodyPr wrap="none" anchor="ctr"/>
            <a:lstStyle/>
            <a:p>
              <a:endParaRPr lang="en-US"/>
            </a:p>
          </p:txBody>
        </p:sp>
        <p:sp>
          <p:nvSpPr>
            <p:cNvPr id="67763" name="Text Box 179"/>
            <p:cNvSpPr txBox="1">
              <a:spLocks noChangeArrowheads="1"/>
            </p:cNvSpPr>
            <p:nvPr/>
          </p:nvSpPr>
          <p:spPr bwMode="auto">
            <a:xfrm>
              <a:off x="3802" y="1805"/>
              <a:ext cx="313" cy="192"/>
            </a:xfrm>
            <a:prstGeom prst="rect">
              <a:avLst/>
            </a:prstGeom>
            <a:noFill/>
            <a:ln w="9525" algn="ctr">
              <a:noFill/>
              <a:miter lim="800000"/>
              <a:headEnd/>
              <a:tailEnd/>
            </a:ln>
            <a:effectLst/>
          </p:spPr>
          <p:txBody>
            <a:bodyPr>
              <a:spAutoFit/>
            </a:bodyPr>
            <a:lstStyle/>
            <a:p>
              <a:pPr algn="ctr">
                <a:spcBef>
                  <a:spcPct val="50000"/>
                </a:spcBef>
              </a:pPr>
              <a:r>
                <a:rPr lang="en-US" sz="1400" dirty="0">
                  <a:solidFill>
                    <a:schemeClr val="tx1"/>
                  </a:solidFill>
                  <a:latin typeface="Arial Narrow" pitchFamily="34" charset="0"/>
                </a:rPr>
                <a:t>50</a:t>
              </a:r>
              <a:r>
                <a:rPr lang="en-US" sz="1400" dirty="0">
                  <a:solidFill>
                    <a:schemeClr val="tx1"/>
                  </a:solidFill>
                  <a:latin typeface="Symbol" pitchFamily="18" charset="2"/>
                </a:rPr>
                <a:t>W</a:t>
              </a:r>
            </a:p>
          </p:txBody>
        </p:sp>
        <p:sp>
          <p:nvSpPr>
            <p:cNvPr id="67764" name="Rectangle 180"/>
            <p:cNvSpPr>
              <a:spLocks noChangeArrowheads="1"/>
            </p:cNvSpPr>
            <p:nvPr/>
          </p:nvSpPr>
          <p:spPr bwMode="auto">
            <a:xfrm>
              <a:off x="3638" y="1807"/>
              <a:ext cx="437" cy="833"/>
            </a:xfrm>
            <a:prstGeom prst="rect">
              <a:avLst/>
            </a:prstGeom>
            <a:noFill/>
            <a:ln w="9525" algn="ctr">
              <a:solidFill>
                <a:schemeClr val="bg2"/>
              </a:solidFill>
              <a:prstDash val="dash"/>
              <a:miter lim="800000"/>
              <a:headEnd/>
              <a:tailEnd/>
            </a:ln>
            <a:effectLst/>
          </p:spPr>
          <p:txBody>
            <a:bodyPr anchor="ctr">
              <a:spAutoFit/>
            </a:bodyPr>
            <a:lstStyle/>
            <a:p>
              <a:endParaRPr lang="en-US"/>
            </a:p>
          </p:txBody>
        </p:sp>
        <p:sp>
          <p:nvSpPr>
            <p:cNvPr id="67765" name="Text Box 181"/>
            <p:cNvSpPr txBox="1">
              <a:spLocks noChangeArrowheads="1"/>
            </p:cNvSpPr>
            <p:nvPr/>
          </p:nvSpPr>
          <p:spPr bwMode="auto">
            <a:xfrm>
              <a:off x="3614" y="1605"/>
              <a:ext cx="484" cy="231"/>
            </a:xfrm>
            <a:prstGeom prst="rect">
              <a:avLst/>
            </a:prstGeom>
            <a:noFill/>
            <a:ln w="9525" algn="ctr">
              <a:noFill/>
              <a:miter lim="800000"/>
              <a:headEnd/>
              <a:tailEnd/>
            </a:ln>
            <a:effectLst/>
          </p:spPr>
          <p:txBody>
            <a:bodyPr>
              <a:spAutoFit/>
            </a:bodyPr>
            <a:lstStyle/>
            <a:p>
              <a:pPr algn="ctr">
                <a:spcBef>
                  <a:spcPct val="50000"/>
                </a:spcBef>
              </a:pPr>
              <a:r>
                <a:rPr lang="en-US" sz="1800" b="1" dirty="0">
                  <a:solidFill>
                    <a:schemeClr val="tx1"/>
                  </a:solidFill>
                  <a:latin typeface="Arial Narrow" pitchFamily="34" charset="0"/>
                </a:rPr>
                <a:t>DUT8</a:t>
              </a:r>
              <a:endParaRPr lang="en-US" sz="1800" b="1" dirty="0">
                <a:solidFill>
                  <a:schemeClr val="tx1"/>
                </a:solidFill>
                <a:latin typeface="Symbol" pitchFamily="18" charset="2"/>
              </a:endParaRPr>
            </a:p>
          </p:txBody>
        </p:sp>
        <p:sp>
          <p:nvSpPr>
            <p:cNvPr id="67766" name="Text Box 182"/>
            <p:cNvSpPr txBox="1">
              <a:spLocks noChangeArrowheads="1"/>
            </p:cNvSpPr>
            <p:nvPr/>
          </p:nvSpPr>
          <p:spPr bwMode="auto">
            <a:xfrm>
              <a:off x="5154" y="2144"/>
              <a:ext cx="314" cy="192"/>
            </a:xfrm>
            <a:prstGeom prst="rect">
              <a:avLst/>
            </a:prstGeom>
            <a:noFill/>
            <a:ln w="9525" algn="ctr">
              <a:noFill/>
              <a:miter lim="800000"/>
              <a:headEnd/>
              <a:tailEnd/>
            </a:ln>
            <a:effectLst/>
          </p:spPr>
          <p:txBody>
            <a:bodyPr>
              <a:spAutoFit/>
            </a:bodyPr>
            <a:lstStyle/>
            <a:p>
              <a:pPr algn="ctr">
                <a:spcBef>
                  <a:spcPct val="50000"/>
                </a:spcBef>
              </a:pPr>
              <a:r>
                <a:rPr lang="en-US" sz="1400" dirty="0" err="1">
                  <a:solidFill>
                    <a:schemeClr val="tx1"/>
                  </a:solidFill>
                  <a:latin typeface="Arial Narrow" pitchFamily="34" charset="0"/>
                </a:rPr>
                <a:t>R</a:t>
              </a:r>
              <a:r>
                <a:rPr lang="en-US" sz="1400" baseline="-25000" dirty="0" err="1">
                  <a:solidFill>
                    <a:schemeClr val="tx1"/>
                  </a:solidFill>
                  <a:latin typeface="Arial Narrow" pitchFamily="34" charset="0"/>
                </a:rPr>
                <a:t>Air</a:t>
              </a:r>
              <a:endParaRPr lang="en-US" sz="1400" baseline="-25000" dirty="0">
                <a:solidFill>
                  <a:schemeClr val="tx1"/>
                </a:solidFill>
                <a:latin typeface="Symbol" pitchFamily="18" charset="2"/>
              </a:endParaRPr>
            </a:p>
          </p:txBody>
        </p:sp>
        <p:sp>
          <p:nvSpPr>
            <p:cNvPr id="67767" name="Oval 183"/>
            <p:cNvSpPr>
              <a:spLocks noChangeArrowheads="1"/>
            </p:cNvSpPr>
            <p:nvPr/>
          </p:nvSpPr>
          <p:spPr bwMode="auto">
            <a:xfrm>
              <a:off x="5020" y="2064"/>
              <a:ext cx="375" cy="423"/>
            </a:xfrm>
            <a:prstGeom prst="ellipse">
              <a:avLst/>
            </a:prstGeom>
            <a:noFill/>
            <a:ln w="12700" algn="ctr">
              <a:solidFill>
                <a:srgbClr val="FF0000"/>
              </a:solidFill>
              <a:prstDash val="dash"/>
              <a:round/>
              <a:headEnd type="none" w="sm" len="sm"/>
              <a:tailEnd type="none" w="sm" len="sm"/>
            </a:ln>
            <a:effectLst/>
          </p:spPr>
          <p:txBody>
            <a:bodyPr wrap="none" anchor="ctr"/>
            <a:lstStyle/>
            <a:p>
              <a:endParaRPr lang="en-US"/>
            </a:p>
          </p:txBody>
        </p:sp>
        <p:grpSp>
          <p:nvGrpSpPr>
            <p:cNvPr id="13" name="Group 184"/>
            <p:cNvGrpSpPr>
              <a:grpSpLocks/>
            </p:cNvGrpSpPr>
            <p:nvPr/>
          </p:nvGrpSpPr>
          <p:grpSpPr bwMode="auto">
            <a:xfrm>
              <a:off x="4802" y="1764"/>
              <a:ext cx="236" cy="461"/>
              <a:chOff x="1152" y="1584"/>
              <a:chExt cx="1152" cy="1152"/>
            </a:xfrm>
          </p:grpSpPr>
          <p:sp>
            <p:nvSpPr>
              <p:cNvPr id="67769" name="Freeform 185"/>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67770" name="Freeform 186"/>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sp>
          <p:nvSpPr>
            <p:cNvPr id="67771" name="Text Box 187"/>
            <p:cNvSpPr txBox="1">
              <a:spLocks noChangeArrowheads="1"/>
            </p:cNvSpPr>
            <p:nvPr/>
          </p:nvSpPr>
          <p:spPr bwMode="auto">
            <a:xfrm>
              <a:off x="4093" y="2075"/>
              <a:ext cx="900" cy="601"/>
            </a:xfrm>
            <a:prstGeom prst="rect">
              <a:avLst/>
            </a:prstGeom>
            <a:noFill/>
            <a:ln w="9525" algn="ctr">
              <a:noFill/>
              <a:miter lim="800000"/>
              <a:headEnd/>
              <a:tailEnd/>
            </a:ln>
            <a:effectLst/>
          </p:spPr>
          <p:txBody>
            <a:bodyPr>
              <a:spAutoFit/>
            </a:bodyPr>
            <a:lstStyle/>
            <a:p>
              <a:pPr algn="ctr">
                <a:spcBef>
                  <a:spcPct val="50000"/>
                </a:spcBef>
              </a:pPr>
              <a:r>
                <a:rPr lang="en-US" sz="1400" dirty="0">
                  <a:solidFill>
                    <a:schemeClr val="tx1"/>
                  </a:solidFill>
                  <a:latin typeface="Arial Narrow" pitchFamily="34" charset="0"/>
                </a:rPr>
                <a:t>Medium change causes </a:t>
              </a:r>
              <a:r>
                <a:rPr lang="en-US" sz="1400" dirty="0" smtClean="0">
                  <a:solidFill>
                    <a:schemeClr val="tx1"/>
                  </a:solidFill>
                  <a:latin typeface="Arial Narrow" pitchFamily="34" charset="0"/>
                </a:rPr>
                <a:t> the majority of the signal to reflect</a:t>
              </a:r>
              <a:endParaRPr lang="en-US" sz="1400" dirty="0">
                <a:solidFill>
                  <a:schemeClr val="tx1"/>
                </a:solidFill>
                <a:latin typeface="Symbol" pitchFamily="18" charset="2"/>
              </a:endParaRPr>
            </a:p>
          </p:txBody>
        </p:sp>
        <p:sp>
          <p:nvSpPr>
            <p:cNvPr id="67772" name="AutoShape 188"/>
            <p:cNvSpPr>
              <a:spLocks noChangeArrowheads="1"/>
            </p:cNvSpPr>
            <p:nvPr/>
          </p:nvSpPr>
          <p:spPr bwMode="auto">
            <a:xfrm rot="-5400000">
              <a:off x="4385" y="1789"/>
              <a:ext cx="181" cy="408"/>
            </a:xfrm>
            <a:prstGeom prst="can">
              <a:avLst>
                <a:gd name="adj" fmla="val 56354"/>
              </a:avLst>
            </a:prstGeom>
            <a:noFill/>
            <a:ln w="9525">
              <a:solidFill>
                <a:schemeClr val="tx1"/>
              </a:solidFill>
              <a:round/>
              <a:headEnd/>
              <a:tailEnd/>
            </a:ln>
            <a:effectLst/>
          </p:spPr>
          <p:txBody>
            <a:bodyPr vert="eaVert" wrap="none" anchor="ctr"/>
            <a:lstStyle/>
            <a:p>
              <a:pPr algn="r"/>
              <a:endParaRPr lang="en-US" b="1">
                <a:solidFill>
                  <a:schemeClr val="bg1"/>
                </a:solidFill>
                <a:latin typeface="Arial Narrow" pitchFamily="34" charset="0"/>
              </a:endParaRPr>
            </a:p>
          </p:txBody>
        </p:sp>
      </p:grpSp>
      <p:sp>
        <p:nvSpPr>
          <p:cNvPr id="67773" name="Text Box 189"/>
          <p:cNvSpPr txBox="1">
            <a:spLocks noChangeArrowheads="1"/>
          </p:cNvSpPr>
          <p:nvPr/>
        </p:nvSpPr>
        <p:spPr bwMode="auto">
          <a:xfrm>
            <a:off x="6648449" y="3007320"/>
            <a:ext cx="892175" cy="304800"/>
          </a:xfrm>
          <a:prstGeom prst="rect">
            <a:avLst/>
          </a:prstGeom>
          <a:noFill/>
          <a:ln w="9525" algn="ctr">
            <a:noFill/>
            <a:miter lim="800000"/>
            <a:headEnd/>
            <a:tailEnd/>
          </a:ln>
          <a:effectLst/>
        </p:spPr>
        <p:txBody>
          <a:bodyPr>
            <a:spAutoFit/>
          </a:bodyPr>
          <a:lstStyle/>
          <a:p>
            <a:pPr algn="ctr">
              <a:spcBef>
                <a:spcPct val="50000"/>
              </a:spcBef>
            </a:pPr>
            <a:r>
              <a:rPr lang="en-US" sz="1400" dirty="0" err="1">
                <a:solidFill>
                  <a:schemeClr val="tx1"/>
                </a:solidFill>
                <a:latin typeface="Arial Narrow" pitchFamily="34" charset="0"/>
              </a:rPr>
              <a:t>Z</a:t>
            </a:r>
            <a:r>
              <a:rPr lang="en-US" sz="1400" baseline="-25000" dirty="0" err="1">
                <a:solidFill>
                  <a:schemeClr val="tx1"/>
                </a:solidFill>
                <a:latin typeface="Arial Narrow" pitchFamily="34" charset="0"/>
              </a:rPr>
              <a:t>o</a:t>
            </a:r>
            <a:r>
              <a:rPr lang="en-US" sz="1400" dirty="0">
                <a:solidFill>
                  <a:schemeClr val="tx1"/>
                </a:solidFill>
                <a:latin typeface="Arial Narrow" pitchFamily="34" charset="0"/>
              </a:rPr>
              <a:t>=50</a:t>
            </a:r>
            <a:r>
              <a:rPr lang="en-US" sz="1400" dirty="0">
                <a:solidFill>
                  <a:schemeClr val="tx1"/>
                </a:solidFill>
                <a:latin typeface="Symbol" pitchFamily="18" charset="2"/>
              </a:rPr>
              <a:t>W</a:t>
            </a:r>
          </a:p>
        </p:txBody>
      </p:sp>
      <p:sp>
        <p:nvSpPr>
          <p:cNvPr id="67774" name="AutoShape 190"/>
          <p:cNvSpPr>
            <a:spLocks noChangeArrowheads="1"/>
          </p:cNvSpPr>
          <p:nvPr/>
        </p:nvSpPr>
        <p:spPr bwMode="auto">
          <a:xfrm>
            <a:off x="4876800" y="2286000"/>
            <a:ext cx="800100" cy="444500"/>
          </a:xfrm>
          <a:prstGeom prst="notchedRightArrow">
            <a:avLst>
              <a:gd name="adj1" fmla="val 50000"/>
              <a:gd name="adj2" fmla="val 45000"/>
            </a:avLst>
          </a:prstGeom>
          <a:solidFill>
            <a:schemeClr val="tx2"/>
          </a:solidFill>
          <a:ln w="9525" algn="ctr">
            <a:solidFill>
              <a:schemeClr val="tx2"/>
            </a:solidFill>
            <a:miter lim="800000"/>
            <a:headEnd type="none" w="sm" len="sm"/>
            <a:tailEnd type="none" w="sm" len="sm"/>
          </a:ln>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0"/>
                                  </p:stCondLst>
                                  <p:childTnLst>
                                    <p:set>
                                      <p:cBhvr>
                                        <p:cTn id="9" dur="1" fill="hold">
                                          <p:stCondLst>
                                            <p:cond delay="0"/>
                                          </p:stCondLst>
                                        </p:cTn>
                                        <p:tgtEl>
                                          <p:spTgt spid="67774"/>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grpId="0" nodeType="afterEffect">
                                  <p:stCondLst>
                                    <p:cond delay="0"/>
                                  </p:stCondLst>
                                  <p:childTnLst>
                                    <p:set>
                                      <p:cBhvr>
                                        <p:cTn id="12" dur="1" fill="hold">
                                          <p:stCondLst>
                                            <p:cond delay="0"/>
                                          </p:stCondLst>
                                        </p:cTn>
                                        <p:tgtEl>
                                          <p:spTgt spid="676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67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6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7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674">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193" grpId="0" animBg="1"/>
      <p:bldP spid="67675" grpId="0"/>
      <p:bldP spid="67676" grpId="0" animBg="1"/>
      <p:bldP spid="67773" grpId="0"/>
      <p:bldP spid="67774"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0" y="0"/>
            <a:ext cx="7772400" cy="914400"/>
          </a:xfrm>
        </p:spPr>
        <p:txBody>
          <a:bodyPr/>
          <a:lstStyle/>
          <a:p>
            <a:r>
              <a:rPr lang="en-US" b="1" dirty="0" smtClean="0"/>
              <a:t>Termination (cont)</a:t>
            </a:r>
            <a:endParaRPr lang="en-US" b="1" dirty="0"/>
          </a:p>
        </p:txBody>
      </p:sp>
      <p:sp>
        <p:nvSpPr>
          <p:cNvPr id="68754" name="Rectangle 146"/>
          <p:cNvSpPr>
            <a:spLocks noGrp="1" noChangeArrowheads="1"/>
          </p:cNvSpPr>
          <p:nvPr>
            <p:ph idx="1"/>
          </p:nvPr>
        </p:nvSpPr>
        <p:spPr>
          <a:xfrm>
            <a:off x="965200" y="4991100"/>
            <a:ext cx="7772400" cy="1181100"/>
          </a:xfrm>
          <a:noFill/>
          <a:ln/>
        </p:spPr>
        <p:txBody>
          <a:bodyPr/>
          <a:lstStyle/>
          <a:p>
            <a:pPr>
              <a:lnSpc>
                <a:spcPct val="80000"/>
              </a:lnSpc>
            </a:pPr>
            <a:r>
              <a:rPr lang="en-US" sz="2800"/>
              <a:t>Termination is VERY crucial when the DUT is:</a:t>
            </a:r>
          </a:p>
          <a:p>
            <a:pPr lvl="1">
              <a:lnSpc>
                <a:spcPct val="80000"/>
              </a:lnSpc>
            </a:pPr>
            <a:r>
              <a:rPr lang="en-US" sz="2400"/>
              <a:t>Continuously generating signal</a:t>
            </a:r>
          </a:p>
          <a:p>
            <a:pPr lvl="1">
              <a:lnSpc>
                <a:spcPct val="80000"/>
              </a:lnSpc>
            </a:pPr>
            <a:r>
              <a:rPr lang="en-US" sz="2400"/>
              <a:t>Sensitive to signal reflections</a:t>
            </a:r>
          </a:p>
        </p:txBody>
      </p:sp>
      <p:sp>
        <p:nvSpPr>
          <p:cNvPr id="68611" name="Rectangle 3"/>
          <p:cNvSpPr>
            <a:spLocks noChangeArrowheads="1"/>
          </p:cNvSpPr>
          <p:nvPr/>
        </p:nvSpPr>
        <p:spPr bwMode="auto">
          <a:xfrm>
            <a:off x="1123950" y="1149350"/>
            <a:ext cx="2701925" cy="3673475"/>
          </a:xfrm>
          <a:prstGeom prst="rect">
            <a:avLst/>
          </a:prstGeom>
          <a:solidFill>
            <a:srgbClr val="FF9900"/>
          </a:solidFill>
          <a:ln w="9525" algn="ctr">
            <a:noFill/>
            <a:miter lim="800000"/>
            <a:headEnd type="none" w="sm" len="sm"/>
            <a:tailEnd type="none" w="sm" len="sm"/>
          </a:ln>
          <a:effectLst/>
        </p:spPr>
        <p:txBody>
          <a:bodyPr wrap="none" anchor="ctr"/>
          <a:lstStyle/>
          <a:p>
            <a:endParaRPr lang="en-US"/>
          </a:p>
        </p:txBody>
      </p:sp>
      <p:sp>
        <p:nvSpPr>
          <p:cNvPr id="68612" name="AutoShape 4"/>
          <p:cNvSpPr>
            <a:spLocks noChangeArrowheads="1"/>
          </p:cNvSpPr>
          <p:nvPr/>
        </p:nvSpPr>
        <p:spPr bwMode="auto">
          <a:xfrm>
            <a:off x="165100" y="1236663"/>
            <a:ext cx="866775" cy="465137"/>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pPr algn="ctr"/>
            <a:r>
              <a:rPr lang="en-US" sz="1200" b="1" dirty="0">
                <a:solidFill>
                  <a:schemeClr val="tx1"/>
                </a:solidFill>
                <a:latin typeface="Arial Narrow" pitchFamily="34" charset="0"/>
              </a:rPr>
              <a:t>DUT 1 (50Ω)</a:t>
            </a:r>
          </a:p>
        </p:txBody>
      </p:sp>
      <p:sp>
        <p:nvSpPr>
          <p:cNvPr id="68613" name="AutoShape 5"/>
          <p:cNvSpPr>
            <a:spLocks noChangeArrowheads="1"/>
          </p:cNvSpPr>
          <p:nvPr/>
        </p:nvSpPr>
        <p:spPr bwMode="auto">
          <a:xfrm>
            <a:off x="3943350" y="2478088"/>
            <a:ext cx="866775" cy="465137"/>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pPr algn="ctr"/>
            <a:r>
              <a:rPr lang="en-US" b="1" dirty="0">
                <a:solidFill>
                  <a:schemeClr val="tx1"/>
                </a:solidFill>
                <a:latin typeface="Arial Narrow" pitchFamily="34" charset="0"/>
              </a:rPr>
              <a:t>RFSA</a:t>
            </a:r>
          </a:p>
        </p:txBody>
      </p:sp>
      <p:sp>
        <p:nvSpPr>
          <p:cNvPr id="68614" name="AutoShape 6"/>
          <p:cNvSpPr>
            <a:spLocks noChangeArrowheads="1"/>
          </p:cNvSpPr>
          <p:nvPr/>
        </p:nvSpPr>
        <p:spPr bwMode="auto">
          <a:xfrm>
            <a:off x="180975" y="3883025"/>
            <a:ext cx="866775" cy="465138"/>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pPr algn="ctr"/>
            <a:r>
              <a:rPr lang="en-US" sz="1200" b="1" dirty="0">
                <a:solidFill>
                  <a:schemeClr val="tx1"/>
                </a:solidFill>
                <a:latin typeface="Arial Narrow" pitchFamily="34" charset="0"/>
              </a:rPr>
              <a:t>DUT 4 (50Ω)</a:t>
            </a:r>
          </a:p>
        </p:txBody>
      </p:sp>
      <p:sp>
        <p:nvSpPr>
          <p:cNvPr id="68615" name="Line 7"/>
          <p:cNvSpPr>
            <a:spLocks noChangeShapeType="1"/>
          </p:cNvSpPr>
          <p:nvPr/>
        </p:nvSpPr>
        <p:spPr bwMode="auto">
          <a:xfrm flipV="1">
            <a:off x="2206625" y="1935163"/>
            <a:ext cx="0" cy="30797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16" name="Line 8"/>
          <p:cNvSpPr>
            <a:spLocks noChangeShapeType="1"/>
          </p:cNvSpPr>
          <p:nvPr/>
        </p:nvSpPr>
        <p:spPr bwMode="auto">
          <a:xfrm flipV="1">
            <a:off x="2200275" y="1355725"/>
            <a:ext cx="0" cy="303213"/>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2" name="Group 9"/>
          <p:cNvGrpSpPr>
            <a:grpSpLocks/>
          </p:cNvGrpSpPr>
          <p:nvPr/>
        </p:nvGrpSpPr>
        <p:grpSpPr bwMode="auto">
          <a:xfrm>
            <a:off x="3068638" y="2486025"/>
            <a:ext cx="877887" cy="457200"/>
            <a:chOff x="3347" y="1498"/>
            <a:chExt cx="701" cy="311"/>
          </a:xfrm>
        </p:grpSpPr>
        <p:sp>
          <p:nvSpPr>
            <p:cNvPr id="68618" name="AutoShape 10"/>
            <p:cNvSpPr>
              <a:spLocks noChangeArrowheads="1"/>
            </p:cNvSpPr>
            <p:nvPr/>
          </p:nvSpPr>
          <p:spPr bwMode="auto">
            <a:xfrm>
              <a:off x="3485" y="1498"/>
              <a:ext cx="423" cy="311"/>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8619" name="Line 11"/>
            <p:cNvSpPr>
              <a:spLocks noChangeShapeType="1"/>
            </p:cNvSpPr>
            <p:nvPr/>
          </p:nvSpPr>
          <p:spPr bwMode="auto">
            <a:xfrm>
              <a:off x="3347" y="1551"/>
              <a:ext cx="246"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20" name="Line 12"/>
            <p:cNvSpPr>
              <a:spLocks noChangeShapeType="1"/>
            </p:cNvSpPr>
            <p:nvPr/>
          </p:nvSpPr>
          <p:spPr bwMode="auto">
            <a:xfrm>
              <a:off x="3347" y="1736"/>
              <a:ext cx="251"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21" name="Line 13"/>
            <p:cNvSpPr>
              <a:spLocks noChangeShapeType="1"/>
            </p:cNvSpPr>
            <p:nvPr/>
          </p:nvSpPr>
          <p:spPr bwMode="auto">
            <a:xfrm>
              <a:off x="3832" y="1647"/>
              <a:ext cx="216"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22" name="Oval 14"/>
            <p:cNvSpPr>
              <a:spLocks noChangeArrowheads="1"/>
            </p:cNvSpPr>
            <p:nvPr/>
          </p:nvSpPr>
          <p:spPr bwMode="auto">
            <a:xfrm>
              <a:off x="3593" y="1535"/>
              <a:ext cx="39" cy="37"/>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623" name="Oval 15"/>
            <p:cNvSpPr>
              <a:spLocks noChangeArrowheads="1"/>
            </p:cNvSpPr>
            <p:nvPr/>
          </p:nvSpPr>
          <p:spPr bwMode="auto">
            <a:xfrm>
              <a:off x="3593" y="1717"/>
              <a:ext cx="39" cy="38"/>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624" name="Oval 16"/>
            <p:cNvSpPr>
              <a:spLocks noChangeArrowheads="1"/>
            </p:cNvSpPr>
            <p:nvPr/>
          </p:nvSpPr>
          <p:spPr bwMode="auto">
            <a:xfrm>
              <a:off x="3803" y="1630"/>
              <a:ext cx="39" cy="37"/>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8625" name="Line 17"/>
            <p:cNvSpPr>
              <a:spLocks noChangeShapeType="1"/>
            </p:cNvSpPr>
            <p:nvPr/>
          </p:nvSpPr>
          <p:spPr bwMode="auto">
            <a:xfrm>
              <a:off x="3632" y="1556"/>
              <a:ext cx="185" cy="85"/>
            </a:xfrm>
            <a:prstGeom prst="line">
              <a:avLst/>
            </a:prstGeom>
            <a:noFill/>
            <a:ln w="9525">
              <a:solidFill>
                <a:schemeClr val="tx1"/>
              </a:solidFill>
              <a:round/>
              <a:headEnd type="none" w="sm" len="sm"/>
              <a:tailEnd type="none" w="sm" len="sm"/>
            </a:ln>
            <a:effectLst/>
          </p:spPr>
          <p:txBody>
            <a:bodyPr wrap="none" anchor="ctr"/>
            <a:lstStyle/>
            <a:p>
              <a:endParaRPr lang="en-US"/>
            </a:p>
          </p:txBody>
        </p:sp>
      </p:grpSp>
      <p:sp>
        <p:nvSpPr>
          <p:cNvPr id="68626" name="Line 18"/>
          <p:cNvSpPr>
            <a:spLocks noChangeShapeType="1"/>
          </p:cNvSpPr>
          <p:nvPr/>
        </p:nvSpPr>
        <p:spPr bwMode="auto">
          <a:xfrm flipH="1">
            <a:off x="3063875" y="1804988"/>
            <a:ext cx="0" cy="763587"/>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27" name="Line 19"/>
          <p:cNvSpPr>
            <a:spLocks noChangeShapeType="1"/>
          </p:cNvSpPr>
          <p:nvPr/>
        </p:nvSpPr>
        <p:spPr bwMode="auto">
          <a:xfrm>
            <a:off x="3068638" y="2835275"/>
            <a:ext cx="0" cy="7461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28" name="AutoShape 20"/>
          <p:cNvSpPr>
            <a:spLocks noChangeArrowheads="1"/>
          </p:cNvSpPr>
          <p:nvPr/>
        </p:nvSpPr>
        <p:spPr bwMode="auto">
          <a:xfrm rot="10800000">
            <a:off x="1225550" y="1243013"/>
            <a:ext cx="528638" cy="457200"/>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8629" name="Line 21"/>
          <p:cNvSpPr>
            <a:spLocks noChangeShapeType="1"/>
          </p:cNvSpPr>
          <p:nvPr/>
        </p:nvSpPr>
        <p:spPr bwMode="auto">
          <a:xfrm rot="10800000">
            <a:off x="1614488" y="1350963"/>
            <a:ext cx="585787"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30" name="Line 22"/>
          <p:cNvSpPr>
            <a:spLocks noChangeShapeType="1"/>
          </p:cNvSpPr>
          <p:nvPr/>
        </p:nvSpPr>
        <p:spPr bwMode="auto">
          <a:xfrm rot="10800000">
            <a:off x="1050925" y="1481138"/>
            <a:ext cx="26987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31" name="Oval 23"/>
          <p:cNvSpPr>
            <a:spLocks noChangeArrowheads="1"/>
          </p:cNvSpPr>
          <p:nvPr/>
        </p:nvSpPr>
        <p:spPr bwMode="auto">
          <a:xfrm rot="10800000">
            <a:off x="1570038" y="1592263"/>
            <a:ext cx="49212" cy="53975"/>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632" name="Oval 24"/>
          <p:cNvSpPr>
            <a:spLocks noChangeArrowheads="1"/>
          </p:cNvSpPr>
          <p:nvPr/>
        </p:nvSpPr>
        <p:spPr bwMode="auto">
          <a:xfrm rot="10800000">
            <a:off x="1570038" y="1320800"/>
            <a:ext cx="49212" cy="55563"/>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633" name="Oval 25"/>
          <p:cNvSpPr>
            <a:spLocks noChangeArrowheads="1"/>
          </p:cNvSpPr>
          <p:nvPr/>
        </p:nvSpPr>
        <p:spPr bwMode="auto">
          <a:xfrm rot="10800000">
            <a:off x="1309688" y="1452563"/>
            <a:ext cx="47625" cy="53975"/>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8634" name="Line 26"/>
          <p:cNvSpPr>
            <a:spLocks noChangeShapeType="1"/>
          </p:cNvSpPr>
          <p:nvPr/>
        </p:nvSpPr>
        <p:spPr bwMode="auto">
          <a:xfrm rot="10800000" flipV="1">
            <a:off x="1330325" y="1358900"/>
            <a:ext cx="239713" cy="12700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35" name="Line 27"/>
          <p:cNvSpPr>
            <a:spLocks noChangeShapeType="1"/>
          </p:cNvSpPr>
          <p:nvPr/>
        </p:nvSpPr>
        <p:spPr bwMode="auto">
          <a:xfrm rot="10800000" flipH="1">
            <a:off x="1617663" y="1624013"/>
            <a:ext cx="311150"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3" name="Group 28"/>
          <p:cNvGrpSpPr>
            <a:grpSpLocks/>
          </p:cNvGrpSpPr>
          <p:nvPr/>
        </p:nvGrpSpPr>
        <p:grpSpPr bwMode="auto">
          <a:xfrm rot="-5400000">
            <a:off x="1783556" y="1799432"/>
            <a:ext cx="293687" cy="88900"/>
            <a:chOff x="1104" y="1632"/>
            <a:chExt cx="576" cy="192"/>
          </a:xfrm>
        </p:grpSpPr>
        <p:sp>
          <p:nvSpPr>
            <p:cNvPr id="68637" name="Line 29"/>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8638" name="Line 30"/>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8639" name="Line 31"/>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8640" name="Line 32"/>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8641" name="Line 33"/>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8642" name="Line 34"/>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8643" name="Line 35"/>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8644" name="Line 36"/>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8645" name="Line 37"/>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8646" name="Line 38"/>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8647" name="Line 39"/>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8648" name="Line 40"/>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8649" name="Line 41"/>
          <p:cNvSpPr>
            <a:spLocks noChangeShapeType="1"/>
          </p:cNvSpPr>
          <p:nvPr/>
        </p:nvSpPr>
        <p:spPr bwMode="auto">
          <a:xfrm>
            <a:off x="1928813" y="1624013"/>
            <a:ext cx="0" cy="730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50" name="Line 42"/>
          <p:cNvSpPr>
            <a:spLocks noChangeShapeType="1"/>
          </p:cNvSpPr>
          <p:nvPr/>
        </p:nvSpPr>
        <p:spPr bwMode="auto">
          <a:xfrm>
            <a:off x="1930400" y="1992313"/>
            <a:ext cx="0" cy="730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51" name="Line 43"/>
          <p:cNvSpPr>
            <a:spLocks noChangeShapeType="1"/>
          </p:cNvSpPr>
          <p:nvPr/>
        </p:nvSpPr>
        <p:spPr bwMode="auto">
          <a:xfrm>
            <a:off x="1879600" y="2103438"/>
            <a:ext cx="101600"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52" name="Line 44"/>
          <p:cNvSpPr>
            <a:spLocks noChangeShapeType="1"/>
          </p:cNvSpPr>
          <p:nvPr/>
        </p:nvSpPr>
        <p:spPr bwMode="auto">
          <a:xfrm>
            <a:off x="1862138" y="2071688"/>
            <a:ext cx="14287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53" name="Line 45"/>
          <p:cNvSpPr>
            <a:spLocks noChangeShapeType="1"/>
          </p:cNvSpPr>
          <p:nvPr/>
        </p:nvSpPr>
        <p:spPr bwMode="auto">
          <a:xfrm>
            <a:off x="1916113" y="2135188"/>
            <a:ext cx="33337"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54" name="AutoShape 46"/>
          <p:cNvSpPr>
            <a:spLocks noChangeArrowheads="1"/>
          </p:cNvSpPr>
          <p:nvPr/>
        </p:nvSpPr>
        <p:spPr bwMode="auto">
          <a:xfrm rot="10800000">
            <a:off x="1225550" y="2136775"/>
            <a:ext cx="528638" cy="457200"/>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8655" name="Line 47"/>
          <p:cNvSpPr>
            <a:spLocks noChangeShapeType="1"/>
          </p:cNvSpPr>
          <p:nvPr/>
        </p:nvSpPr>
        <p:spPr bwMode="auto">
          <a:xfrm rot="10800000" flipV="1">
            <a:off x="1614488" y="2243138"/>
            <a:ext cx="592137" cy="1587"/>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56" name="Line 48"/>
          <p:cNvSpPr>
            <a:spLocks noChangeShapeType="1"/>
          </p:cNvSpPr>
          <p:nvPr/>
        </p:nvSpPr>
        <p:spPr bwMode="auto">
          <a:xfrm rot="10800000">
            <a:off x="1050925" y="2374900"/>
            <a:ext cx="26987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57" name="Oval 49"/>
          <p:cNvSpPr>
            <a:spLocks noChangeArrowheads="1"/>
          </p:cNvSpPr>
          <p:nvPr/>
        </p:nvSpPr>
        <p:spPr bwMode="auto">
          <a:xfrm rot="10800000">
            <a:off x="1570038" y="2486025"/>
            <a:ext cx="49212" cy="53975"/>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658" name="Oval 50"/>
          <p:cNvSpPr>
            <a:spLocks noChangeArrowheads="1"/>
          </p:cNvSpPr>
          <p:nvPr/>
        </p:nvSpPr>
        <p:spPr bwMode="auto">
          <a:xfrm rot="10800000">
            <a:off x="1570038" y="2214563"/>
            <a:ext cx="49212" cy="55562"/>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659" name="Oval 51"/>
          <p:cNvSpPr>
            <a:spLocks noChangeArrowheads="1"/>
          </p:cNvSpPr>
          <p:nvPr/>
        </p:nvSpPr>
        <p:spPr bwMode="auto">
          <a:xfrm rot="10800000">
            <a:off x="1309688" y="2346325"/>
            <a:ext cx="47625" cy="53975"/>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8660" name="Line 52"/>
          <p:cNvSpPr>
            <a:spLocks noChangeShapeType="1"/>
          </p:cNvSpPr>
          <p:nvPr/>
        </p:nvSpPr>
        <p:spPr bwMode="auto">
          <a:xfrm rot="10800000">
            <a:off x="1311275" y="2366963"/>
            <a:ext cx="258763" cy="125412"/>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61" name="Line 53"/>
          <p:cNvSpPr>
            <a:spLocks noChangeShapeType="1"/>
          </p:cNvSpPr>
          <p:nvPr/>
        </p:nvSpPr>
        <p:spPr bwMode="auto">
          <a:xfrm rot="10800000" flipH="1">
            <a:off x="1617663" y="2517775"/>
            <a:ext cx="311150"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4" name="Group 54"/>
          <p:cNvGrpSpPr>
            <a:grpSpLocks/>
          </p:cNvGrpSpPr>
          <p:nvPr/>
        </p:nvGrpSpPr>
        <p:grpSpPr bwMode="auto">
          <a:xfrm rot="-5400000">
            <a:off x="1783556" y="2693194"/>
            <a:ext cx="293688" cy="88900"/>
            <a:chOff x="1104" y="1632"/>
            <a:chExt cx="576" cy="192"/>
          </a:xfrm>
        </p:grpSpPr>
        <p:sp>
          <p:nvSpPr>
            <p:cNvPr id="68663" name="Line 55"/>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8664" name="Line 56"/>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8665" name="Line 57"/>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8666" name="Line 58"/>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8667" name="Line 59"/>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8668" name="Line 60"/>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8669" name="Line 61"/>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8670" name="Line 62"/>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8671" name="Line 63"/>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8672" name="Line 64"/>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8673" name="Line 65"/>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8674" name="Line 66"/>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8675" name="Line 67"/>
          <p:cNvSpPr>
            <a:spLocks noChangeShapeType="1"/>
          </p:cNvSpPr>
          <p:nvPr/>
        </p:nvSpPr>
        <p:spPr bwMode="auto">
          <a:xfrm>
            <a:off x="1928813" y="2517775"/>
            <a:ext cx="0" cy="730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76" name="Line 68"/>
          <p:cNvSpPr>
            <a:spLocks noChangeShapeType="1"/>
          </p:cNvSpPr>
          <p:nvPr/>
        </p:nvSpPr>
        <p:spPr bwMode="auto">
          <a:xfrm>
            <a:off x="1930400" y="2886075"/>
            <a:ext cx="0" cy="730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77" name="Line 69"/>
          <p:cNvSpPr>
            <a:spLocks noChangeShapeType="1"/>
          </p:cNvSpPr>
          <p:nvPr/>
        </p:nvSpPr>
        <p:spPr bwMode="auto">
          <a:xfrm>
            <a:off x="1879600" y="2997200"/>
            <a:ext cx="101600"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78" name="Line 70"/>
          <p:cNvSpPr>
            <a:spLocks noChangeShapeType="1"/>
          </p:cNvSpPr>
          <p:nvPr/>
        </p:nvSpPr>
        <p:spPr bwMode="auto">
          <a:xfrm>
            <a:off x="1862138" y="2965450"/>
            <a:ext cx="14287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79" name="Line 71"/>
          <p:cNvSpPr>
            <a:spLocks noChangeShapeType="1"/>
          </p:cNvSpPr>
          <p:nvPr/>
        </p:nvSpPr>
        <p:spPr bwMode="auto">
          <a:xfrm>
            <a:off x="1916113" y="3028950"/>
            <a:ext cx="33337"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80" name="AutoShape 72"/>
          <p:cNvSpPr>
            <a:spLocks noChangeArrowheads="1"/>
          </p:cNvSpPr>
          <p:nvPr/>
        </p:nvSpPr>
        <p:spPr bwMode="auto">
          <a:xfrm rot="10800000">
            <a:off x="1225550" y="3038475"/>
            <a:ext cx="528638" cy="457200"/>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8681" name="Line 73"/>
          <p:cNvSpPr>
            <a:spLocks noChangeShapeType="1"/>
          </p:cNvSpPr>
          <p:nvPr/>
        </p:nvSpPr>
        <p:spPr bwMode="auto">
          <a:xfrm rot="10800000" flipV="1">
            <a:off x="1614488" y="3146425"/>
            <a:ext cx="590550"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82" name="Line 74"/>
          <p:cNvSpPr>
            <a:spLocks noChangeShapeType="1"/>
          </p:cNvSpPr>
          <p:nvPr/>
        </p:nvSpPr>
        <p:spPr bwMode="auto">
          <a:xfrm rot="10800000">
            <a:off x="1050925" y="3276600"/>
            <a:ext cx="26987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83" name="Oval 75"/>
          <p:cNvSpPr>
            <a:spLocks noChangeArrowheads="1"/>
          </p:cNvSpPr>
          <p:nvPr/>
        </p:nvSpPr>
        <p:spPr bwMode="auto">
          <a:xfrm rot="10800000">
            <a:off x="1570038" y="3387725"/>
            <a:ext cx="49212" cy="53975"/>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684" name="Oval 76"/>
          <p:cNvSpPr>
            <a:spLocks noChangeArrowheads="1"/>
          </p:cNvSpPr>
          <p:nvPr/>
        </p:nvSpPr>
        <p:spPr bwMode="auto">
          <a:xfrm rot="10800000">
            <a:off x="1570038" y="3116263"/>
            <a:ext cx="49212" cy="55562"/>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685" name="Oval 77"/>
          <p:cNvSpPr>
            <a:spLocks noChangeArrowheads="1"/>
          </p:cNvSpPr>
          <p:nvPr/>
        </p:nvSpPr>
        <p:spPr bwMode="auto">
          <a:xfrm rot="10800000">
            <a:off x="1309688" y="3248025"/>
            <a:ext cx="47625" cy="53975"/>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8686" name="Line 78"/>
          <p:cNvSpPr>
            <a:spLocks noChangeShapeType="1"/>
          </p:cNvSpPr>
          <p:nvPr/>
        </p:nvSpPr>
        <p:spPr bwMode="auto">
          <a:xfrm rot="10800000">
            <a:off x="1311275" y="3268663"/>
            <a:ext cx="258763" cy="125412"/>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687" name="Line 79"/>
          <p:cNvSpPr>
            <a:spLocks noChangeShapeType="1"/>
          </p:cNvSpPr>
          <p:nvPr/>
        </p:nvSpPr>
        <p:spPr bwMode="auto">
          <a:xfrm rot="10800000" flipH="1">
            <a:off x="1617663" y="3419475"/>
            <a:ext cx="311150"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5" name="Group 80"/>
          <p:cNvGrpSpPr>
            <a:grpSpLocks/>
          </p:cNvGrpSpPr>
          <p:nvPr/>
        </p:nvGrpSpPr>
        <p:grpSpPr bwMode="auto">
          <a:xfrm rot="-5400000">
            <a:off x="1783556" y="3594894"/>
            <a:ext cx="293688" cy="88900"/>
            <a:chOff x="1104" y="1632"/>
            <a:chExt cx="576" cy="192"/>
          </a:xfrm>
        </p:grpSpPr>
        <p:sp>
          <p:nvSpPr>
            <p:cNvPr id="68689" name="Line 81"/>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8690" name="Line 82"/>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8691" name="Line 83"/>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8692" name="Line 84"/>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8693" name="Line 85"/>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8694" name="Line 86"/>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8695" name="Line 87"/>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8696" name="Line 88"/>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8697" name="Line 89"/>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8698" name="Line 90"/>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8699" name="Line 91"/>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8700" name="Line 92"/>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8701" name="Line 93"/>
          <p:cNvSpPr>
            <a:spLocks noChangeShapeType="1"/>
          </p:cNvSpPr>
          <p:nvPr/>
        </p:nvSpPr>
        <p:spPr bwMode="auto">
          <a:xfrm>
            <a:off x="1928813" y="3419475"/>
            <a:ext cx="0" cy="730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02" name="Line 94"/>
          <p:cNvSpPr>
            <a:spLocks noChangeShapeType="1"/>
          </p:cNvSpPr>
          <p:nvPr/>
        </p:nvSpPr>
        <p:spPr bwMode="auto">
          <a:xfrm>
            <a:off x="1930400" y="3787775"/>
            <a:ext cx="0" cy="730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03" name="Line 95"/>
          <p:cNvSpPr>
            <a:spLocks noChangeShapeType="1"/>
          </p:cNvSpPr>
          <p:nvPr/>
        </p:nvSpPr>
        <p:spPr bwMode="auto">
          <a:xfrm>
            <a:off x="1879600" y="3898900"/>
            <a:ext cx="101600"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04" name="Line 96"/>
          <p:cNvSpPr>
            <a:spLocks noChangeShapeType="1"/>
          </p:cNvSpPr>
          <p:nvPr/>
        </p:nvSpPr>
        <p:spPr bwMode="auto">
          <a:xfrm>
            <a:off x="1862138" y="3867150"/>
            <a:ext cx="14287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05" name="Line 97"/>
          <p:cNvSpPr>
            <a:spLocks noChangeShapeType="1"/>
          </p:cNvSpPr>
          <p:nvPr/>
        </p:nvSpPr>
        <p:spPr bwMode="auto">
          <a:xfrm>
            <a:off x="1916113" y="3930650"/>
            <a:ext cx="33337"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06" name="AutoShape 98"/>
          <p:cNvSpPr>
            <a:spLocks noChangeArrowheads="1"/>
          </p:cNvSpPr>
          <p:nvPr/>
        </p:nvSpPr>
        <p:spPr bwMode="auto">
          <a:xfrm rot="10800000">
            <a:off x="1225550" y="3883025"/>
            <a:ext cx="528638" cy="457200"/>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8707" name="Line 99"/>
          <p:cNvSpPr>
            <a:spLocks noChangeShapeType="1"/>
          </p:cNvSpPr>
          <p:nvPr/>
        </p:nvSpPr>
        <p:spPr bwMode="auto">
          <a:xfrm rot="10800000" flipV="1">
            <a:off x="1614488" y="3990975"/>
            <a:ext cx="595312"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08" name="Line 100"/>
          <p:cNvSpPr>
            <a:spLocks noChangeShapeType="1"/>
          </p:cNvSpPr>
          <p:nvPr/>
        </p:nvSpPr>
        <p:spPr bwMode="auto">
          <a:xfrm rot="10800000">
            <a:off x="1050925" y="4121150"/>
            <a:ext cx="26987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09" name="Oval 101"/>
          <p:cNvSpPr>
            <a:spLocks noChangeArrowheads="1"/>
          </p:cNvSpPr>
          <p:nvPr/>
        </p:nvSpPr>
        <p:spPr bwMode="auto">
          <a:xfrm rot="10800000">
            <a:off x="1570038" y="4232275"/>
            <a:ext cx="49212" cy="53975"/>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710" name="Oval 102"/>
          <p:cNvSpPr>
            <a:spLocks noChangeArrowheads="1"/>
          </p:cNvSpPr>
          <p:nvPr/>
        </p:nvSpPr>
        <p:spPr bwMode="auto">
          <a:xfrm rot="10800000">
            <a:off x="1570038" y="3960813"/>
            <a:ext cx="49212" cy="55562"/>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711" name="Oval 103"/>
          <p:cNvSpPr>
            <a:spLocks noChangeArrowheads="1"/>
          </p:cNvSpPr>
          <p:nvPr/>
        </p:nvSpPr>
        <p:spPr bwMode="auto">
          <a:xfrm rot="10800000">
            <a:off x="1309688" y="4092575"/>
            <a:ext cx="47625" cy="53975"/>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8712" name="Line 104"/>
          <p:cNvSpPr>
            <a:spLocks noChangeShapeType="1"/>
          </p:cNvSpPr>
          <p:nvPr/>
        </p:nvSpPr>
        <p:spPr bwMode="auto">
          <a:xfrm rot="10800000">
            <a:off x="1311275" y="4113213"/>
            <a:ext cx="258763" cy="125412"/>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13" name="Line 105"/>
          <p:cNvSpPr>
            <a:spLocks noChangeShapeType="1"/>
          </p:cNvSpPr>
          <p:nvPr/>
        </p:nvSpPr>
        <p:spPr bwMode="auto">
          <a:xfrm rot="10800000" flipH="1">
            <a:off x="1617663" y="4264025"/>
            <a:ext cx="311150"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6" name="Group 106"/>
          <p:cNvGrpSpPr>
            <a:grpSpLocks/>
          </p:cNvGrpSpPr>
          <p:nvPr/>
        </p:nvGrpSpPr>
        <p:grpSpPr bwMode="auto">
          <a:xfrm rot="-5400000">
            <a:off x="1783556" y="4439444"/>
            <a:ext cx="293688" cy="88900"/>
            <a:chOff x="1104" y="1632"/>
            <a:chExt cx="576" cy="192"/>
          </a:xfrm>
        </p:grpSpPr>
        <p:sp>
          <p:nvSpPr>
            <p:cNvPr id="68715" name="Line 107"/>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8716" name="Line 108"/>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8717" name="Line 109"/>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8718" name="Line 110"/>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8719" name="Line 111"/>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8720" name="Line 112"/>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8721" name="Line 113"/>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8722" name="Line 114"/>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8723" name="Line 115"/>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8724" name="Line 116"/>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8725" name="Line 117"/>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8726" name="Line 118"/>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8727" name="Line 119"/>
          <p:cNvSpPr>
            <a:spLocks noChangeShapeType="1"/>
          </p:cNvSpPr>
          <p:nvPr/>
        </p:nvSpPr>
        <p:spPr bwMode="auto">
          <a:xfrm>
            <a:off x="1928813" y="4264025"/>
            <a:ext cx="0" cy="730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28" name="Line 120"/>
          <p:cNvSpPr>
            <a:spLocks noChangeShapeType="1"/>
          </p:cNvSpPr>
          <p:nvPr/>
        </p:nvSpPr>
        <p:spPr bwMode="auto">
          <a:xfrm>
            <a:off x="1930400" y="4632325"/>
            <a:ext cx="0" cy="7302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29" name="Line 121"/>
          <p:cNvSpPr>
            <a:spLocks noChangeShapeType="1"/>
          </p:cNvSpPr>
          <p:nvPr/>
        </p:nvSpPr>
        <p:spPr bwMode="auto">
          <a:xfrm>
            <a:off x="1879600" y="4743450"/>
            <a:ext cx="101600"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30" name="Line 122"/>
          <p:cNvSpPr>
            <a:spLocks noChangeShapeType="1"/>
          </p:cNvSpPr>
          <p:nvPr/>
        </p:nvSpPr>
        <p:spPr bwMode="auto">
          <a:xfrm>
            <a:off x="1862138" y="4711700"/>
            <a:ext cx="142875"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31" name="Line 123"/>
          <p:cNvSpPr>
            <a:spLocks noChangeShapeType="1"/>
          </p:cNvSpPr>
          <p:nvPr/>
        </p:nvSpPr>
        <p:spPr bwMode="auto">
          <a:xfrm>
            <a:off x="1916113" y="4775200"/>
            <a:ext cx="33337"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7" name="Group 124"/>
          <p:cNvGrpSpPr>
            <a:grpSpLocks/>
          </p:cNvGrpSpPr>
          <p:nvPr/>
        </p:nvGrpSpPr>
        <p:grpSpPr bwMode="auto">
          <a:xfrm>
            <a:off x="2208213" y="1584325"/>
            <a:ext cx="857250" cy="457200"/>
            <a:chOff x="1669" y="1424"/>
            <a:chExt cx="540" cy="288"/>
          </a:xfrm>
        </p:grpSpPr>
        <p:sp>
          <p:nvSpPr>
            <p:cNvPr id="68733" name="Line 125"/>
            <p:cNvSpPr>
              <a:spLocks noChangeShapeType="1"/>
            </p:cNvSpPr>
            <p:nvPr/>
          </p:nvSpPr>
          <p:spPr bwMode="auto">
            <a:xfrm flipV="1">
              <a:off x="1838" y="1533"/>
              <a:ext cx="0" cy="10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34" name="AutoShape 126"/>
            <p:cNvSpPr>
              <a:spLocks noChangeArrowheads="1"/>
            </p:cNvSpPr>
            <p:nvPr/>
          </p:nvSpPr>
          <p:spPr bwMode="auto">
            <a:xfrm>
              <a:off x="1765" y="1424"/>
              <a:ext cx="334" cy="288"/>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8735" name="Line 127"/>
            <p:cNvSpPr>
              <a:spLocks noChangeShapeType="1"/>
            </p:cNvSpPr>
            <p:nvPr/>
          </p:nvSpPr>
          <p:spPr bwMode="auto">
            <a:xfrm>
              <a:off x="2039" y="1562"/>
              <a:ext cx="170"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36" name="Oval 128"/>
            <p:cNvSpPr>
              <a:spLocks noChangeArrowheads="1"/>
            </p:cNvSpPr>
            <p:nvPr/>
          </p:nvSpPr>
          <p:spPr bwMode="auto">
            <a:xfrm>
              <a:off x="1850" y="1458"/>
              <a:ext cx="31" cy="34"/>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737" name="Oval 129"/>
            <p:cNvSpPr>
              <a:spLocks noChangeArrowheads="1"/>
            </p:cNvSpPr>
            <p:nvPr/>
          </p:nvSpPr>
          <p:spPr bwMode="auto">
            <a:xfrm>
              <a:off x="1850" y="1627"/>
              <a:ext cx="31" cy="35"/>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738" name="Oval 130"/>
            <p:cNvSpPr>
              <a:spLocks noChangeArrowheads="1"/>
            </p:cNvSpPr>
            <p:nvPr/>
          </p:nvSpPr>
          <p:spPr bwMode="auto">
            <a:xfrm>
              <a:off x="2016" y="1546"/>
              <a:ext cx="31" cy="34"/>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8739" name="Line 131"/>
            <p:cNvSpPr>
              <a:spLocks noChangeShapeType="1"/>
            </p:cNvSpPr>
            <p:nvPr/>
          </p:nvSpPr>
          <p:spPr bwMode="auto">
            <a:xfrm>
              <a:off x="1881" y="1477"/>
              <a:ext cx="146" cy="79"/>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40" name="Line 132"/>
            <p:cNvSpPr>
              <a:spLocks noChangeShapeType="1"/>
            </p:cNvSpPr>
            <p:nvPr/>
          </p:nvSpPr>
          <p:spPr bwMode="auto">
            <a:xfrm>
              <a:off x="1669" y="1644"/>
              <a:ext cx="177"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41" name="Line 133"/>
            <p:cNvSpPr>
              <a:spLocks noChangeShapeType="1"/>
            </p:cNvSpPr>
            <p:nvPr/>
          </p:nvSpPr>
          <p:spPr bwMode="auto">
            <a:xfrm>
              <a:off x="1669" y="1473"/>
              <a:ext cx="177"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sp>
        <p:nvSpPr>
          <p:cNvPr id="68742" name="Line 134"/>
          <p:cNvSpPr>
            <a:spLocks noChangeShapeType="1"/>
          </p:cNvSpPr>
          <p:nvPr/>
        </p:nvSpPr>
        <p:spPr bwMode="auto">
          <a:xfrm flipV="1">
            <a:off x="2211388" y="3716338"/>
            <a:ext cx="0" cy="26987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43" name="Line 135"/>
          <p:cNvSpPr>
            <a:spLocks noChangeShapeType="1"/>
          </p:cNvSpPr>
          <p:nvPr/>
        </p:nvSpPr>
        <p:spPr bwMode="auto">
          <a:xfrm flipV="1">
            <a:off x="2205038" y="3146425"/>
            <a:ext cx="0" cy="293688"/>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8" name="Group 136"/>
          <p:cNvGrpSpPr>
            <a:grpSpLocks/>
          </p:cNvGrpSpPr>
          <p:nvPr/>
        </p:nvGrpSpPr>
        <p:grpSpPr bwMode="auto">
          <a:xfrm>
            <a:off x="2212975" y="3365500"/>
            <a:ext cx="857250" cy="457200"/>
            <a:chOff x="1669" y="1424"/>
            <a:chExt cx="540" cy="288"/>
          </a:xfrm>
        </p:grpSpPr>
        <p:sp>
          <p:nvSpPr>
            <p:cNvPr id="68745" name="Line 137"/>
            <p:cNvSpPr>
              <a:spLocks noChangeShapeType="1"/>
            </p:cNvSpPr>
            <p:nvPr/>
          </p:nvSpPr>
          <p:spPr bwMode="auto">
            <a:xfrm flipV="1">
              <a:off x="1838" y="1533"/>
              <a:ext cx="0" cy="105"/>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46" name="AutoShape 138"/>
            <p:cNvSpPr>
              <a:spLocks noChangeArrowheads="1"/>
            </p:cNvSpPr>
            <p:nvPr/>
          </p:nvSpPr>
          <p:spPr bwMode="auto">
            <a:xfrm>
              <a:off x="1765" y="1424"/>
              <a:ext cx="334" cy="288"/>
            </a:xfrm>
            <a:prstGeom prst="roundRect">
              <a:avLst>
                <a:gd name="adj" fmla="val 16667"/>
              </a:avLst>
            </a:prstGeom>
            <a:solidFill>
              <a:schemeClr val="accent1"/>
            </a:solidFill>
            <a:ln w="9525" algn="ctr">
              <a:solidFill>
                <a:schemeClr val="tx1"/>
              </a:solidFill>
              <a:round/>
              <a:headEnd type="none" w="sm" len="sm"/>
              <a:tailEnd type="none" w="sm" len="sm"/>
            </a:ln>
            <a:effectLst/>
          </p:spPr>
          <p:txBody>
            <a:bodyPr wrap="none" anchor="ctr"/>
            <a:lstStyle/>
            <a:p>
              <a:endParaRPr lang="en-US"/>
            </a:p>
          </p:txBody>
        </p:sp>
        <p:sp>
          <p:nvSpPr>
            <p:cNvPr id="68747" name="Line 139"/>
            <p:cNvSpPr>
              <a:spLocks noChangeShapeType="1"/>
            </p:cNvSpPr>
            <p:nvPr/>
          </p:nvSpPr>
          <p:spPr bwMode="auto">
            <a:xfrm>
              <a:off x="2039" y="1562"/>
              <a:ext cx="170"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48" name="Oval 140"/>
            <p:cNvSpPr>
              <a:spLocks noChangeArrowheads="1"/>
            </p:cNvSpPr>
            <p:nvPr/>
          </p:nvSpPr>
          <p:spPr bwMode="auto">
            <a:xfrm>
              <a:off x="1850" y="1458"/>
              <a:ext cx="31" cy="34"/>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749" name="Oval 141"/>
            <p:cNvSpPr>
              <a:spLocks noChangeArrowheads="1"/>
            </p:cNvSpPr>
            <p:nvPr/>
          </p:nvSpPr>
          <p:spPr bwMode="auto">
            <a:xfrm>
              <a:off x="1850" y="1627"/>
              <a:ext cx="31" cy="35"/>
            </a:xfrm>
            <a:prstGeom prst="ellipse">
              <a:avLst/>
            </a:prstGeom>
            <a:solidFill>
              <a:schemeClr val="bg1"/>
            </a:solidFill>
            <a:ln w="9525" algn="ctr">
              <a:solidFill>
                <a:schemeClr val="tx1"/>
              </a:solidFill>
              <a:round/>
              <a:headEnd type="none" w="sm" len="sm"/>
              <a:tailEnd type="none" w="sm" len="sm"/>
            </a:ln>
            <a:effectLst/>
          </p:spPr>
          <p:txBody>
            <a:bodyPr wrap="none" anchor="ctr"/>
            <a:lstStyle/>
            <a:p>
              <a:endParaRPr lang="en-US"/>
            </a:p>
          </p:txBody>
        </p:sp>
        <p:sp>
          <p:nvSpPr>
            <p:cNvPr id="68750" name="Oval 142"/>
            <p:cNvSpPr>
              <a:spLocks noChangeArrowheads="1"/>
            </p:cNvSpPr>
            <p:nvPr/>
          </p:nvSpPr>
          <p:spPr bwMode="auto">
            <a:xfrm>
              <a:off x="2016" y="1546"/>
              <a:ext cx="31" cy="34"/>
            </a:xfrm>
            <a:prstGeom prst="ellipse">
              <a:avLst/>
            </a:prstGeom>
            <a:solidFill>
              <a:schemeClr val="tx1"/>
            </a:solidFill>
            <a:ln w="9525" algn="ctr">
              <a:solidFill>
                <a:schemeClr val="tx1"/>
              </a:solidFill>
              <a:round/>
              <a:headEnd type="none" w="sm" len="sm"/>
              <a:tailEnd type="none" w="sm" len="sm"/>
            </a:ln>
            <a:effectLst/>
          </p:spPr>
          <p:txBody>
            <a:bodyPr wrap="none" anchor="ctr"/>
            <a:lstStyle/>
            <a:p>
              <a:endParaRPr lang="en-US"/>
            </a:p>
          </p:txBody>
        </p:sp>
        <p:sp>
          <p:nvSpPr>
            <p:cNvPr id="68751" name="Line 143"/>
            <p:cNvSpPr>
              <a:spLocks noChangeShapeType="1"/>
            </p:cNvSpPr>
            <p:nvPr/>
          </p:nvSpPr>
          <p:spPr bwMode="auto">
            <a:xfrm>
              <a:off x="1881" y="1477"/>
              <a:ext cx="146" cy="79"/>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52" name="Line 144"/>
            <p:cNvSpPr>
              <a:spLocks noChangeShapeType="1"/>
            </p:cNvSpPr>
            <p:nvPr/>
          </p:nvSpPr>
          <p:spPr bwMode="auto">
            <a:xfrm>
              <a:off x="1669" y="1644"/>
              <a:ext cx="177"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753" name="Line 145"/>
            <p:cNvSpPr>
              <a:spLocks noChangeShapeType="1"/>
            </p:cNvSpPr>
            <p:nvPr/>
          </p:nvSpPr>
          <p:spPr bwMode="auto">
            <a:xfrm>
              <a:off x="1669" y="1473"/>
              <a:ext cx="177"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grpSp>
        <p:nvGrpSpPr>
          <p:cNvPr id="9" name="Group 147"/>
          <p:cNvGrpSpPr>
            <a:grpSpLocks/>
          </p:cNvGrpSpPr>
          <p:nvPr/>
        </p:nvGrpSpPr>
        <p:grpSpPr bwMode="auto">
          <a:xfrm>
            <a:off x="1033463" y="1312863"/>
            <a:ext cx="2921000" cy="1406525"/>
            <a:chOff x="651" y="827"/>
            <a:chExt cx="1840" cy="886"/>
          </a:xfrm>
        </p:grpSpPr>
        <p:sp>
          <p:nvSpPr>
            <p:cNvPr id="68756" name="Line 148"/>
            <p:cNvSpPr>
              <a:spLocks noChangeShapeType="1"/>
            </p:cNvSpPr>
            <p:nvPr/>
          </p:nvSpPr>
          <p:spPr bwMode="auto">
            <a:xfrm flipH="1" flipV="1">
              <a:off x="1927" y="1120"/>
              <a:ext cx="4" cy="501"/>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57" name="Line 149"/>
            <p:cNvSpPr>
              <a:spLocks noChangeShapeType="1"/>
            </p:cNvSpPr>
            <p:nvPr/>
          </p:nvSpPr>
          <p:spPr bwMode="auto">
            <a:xfrm>
              <a:off x="1025" y="843"/>
              <a:ext cx="359"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58" name="Line 150"/>
            <p:cNvSpPr>
              <a:spLocks noChangeShapeType="1"/>
            </p:cNvSpPr>
            <p:nvPr/>
          </p:nvSpPr>
          <p:spPr bwMode="auto">
            <a:xfrm flipV="1">
              <a:off x="845" y="839"/>
              <a:ext cx="192" cy="95"/>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59" name="Line 151"/>
            <p:cNvSpPr>
              <a:spLocks noChangeShapeType="1"/>
            </p:cNvSpPr>
            <p:nvPr/>
          </p:nvSpPr>
          <p:spPr bwMode="auto">
            <a:xfrm flipH="1">
              <a:off x="651" y="932"/>
              <a:ext cx="204"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60" name="Line 152"/>
            <p:cNvSpPr>
              <a:spLocks noChangeShapeType="1"/>
            </p:cNvSpPr>
            <p:nvPr/>
          </p:nvSpPr>
          <p:spPr bwMode="auto">
            <a:xfrm>
              <a:off x="1585" y="1045"/>
              <a:ext cx="171" cy="92"/>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61" name="Line 153"/>
            <p:cNvSpPr>
              <a:spLocks noChangeShapeType="1"/>
            </p:cNvSpPr>
            <p:nvPr/>
          </p:nvSpPr>
          <p:spPr bwMode="auto">
            <a:xfrm flipV="1">
              <a:off x="1366" y="1045"/>
              <a:ext cx="225"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62" name="Line 154"/>
            <p:cNvSpPr>
              <a:spLocks noChangeShapeType="1"/>
            </p:cNvSpPr>
            <p:nvPr/>
          </p:nvSpPr>
          <p:spPr bwMode="auto">
            <a:xfrm flipV="1">
              <a:off x="1380" y="827"/>
              <a:ext cx="1" cy="23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63" name="Line 155"/>
            <p:cNvSpPr>
              <a:spLocks noChangeShapeType="1"/>
            </p:cNvSpPr>
            <p:nvPr/>
          </p:nvSpPr>
          <p:spPr bwMode="auto">
            <a:xfrm>
              <a:off x="1744" y="1137"/>
              <a:ext cx="191"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64" name="Line 156"/>
            <p:cNvSpPr>
              <a:spLocks noChangeShapeType="1"/>
            </p:cNvSpPr>
            <p:nvPr/>
          </p:nvSpPr>
          <p:spPr bwMode="auto">
            <a:xfrm flipV="1">
              <a:off x="1914" y="1617"/>
              <a:ext cx="225"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65" name="Line 157"/>
            <p:cNvSpPr>
              <a:spLocks noChangeShapeType="1"/>
            </p:cNvSpPr>
            <p:nvPr/>
          </p:nvSpPr>
          <p:spPr bwMode="auto">
            <a:xfrm>
              <a:off x="2129" y="1613"/>
              <a:ext cx="187" cy="10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66" name="Line 158"/>
            <p:cNvSpPr>
              <a:spLocks noChangeShapeType="1"/>
            </p:cNvSpPr>
            <p:nvPr/>
          </p:nvSpPr>
          <p:spPr bwMode="auto">
            <a:xfrm flipV="1">
              <a:off x="2294" y="1709"/>
              <a:ext cx="197" cy="0"/>
            </a:xfrm>
            <a:prstGeom prst="line">
              <a:avLst/>
            </a:prstGeom>
            <a:noFill/>
            <a:ln w="50800">
              <a:solidFill>
                <a:schemeClr val="tx2"/>
              </a:solidFill>
              <a:round/>
              <a:headEnd type="none" w="sm" len="sm"/>
              <a:tailEnd type="none" w="sm" len="sm"/>
            </a:ln>
            <a:effectLst/>
          </p:spPr>
          <p:txBody>
            <a:bodyPr wrap="none" anchor="ctr"/>
            <a:lstStyle/>
            <a:p>
              <a:endParaRPr lang="en-US"/>
            </a:p>
          </p:txBody>
        </p:sp>
      </p:grpSp>
      <p:grpSp>
        <p:nvGrpSpPr>
          <p:cNvPr id="10" name="Group 159"/>
          <p:cNvGrpSpPr>
            <a:grpSpLocks/>
          </p:cNvGrpSpPr>
          <p:nvPr/>
        </p:nvGrpSpPr>
        <p:grpSpPr bwMode="auto">
          <a:xfrm>
            <a:off x="1039813" y="4116388"/>
            <a:ext cx="908050" cy="615950"/>
            <a:chOff x="655" y="2593"/>
            <a:chExt cx="572" cy="388"/>
          </a:xfrm>
        </p:grpSpPr>
        <p:sp>
          <p:nvSpPr>
            <p:cNvPr id="68768" name="Line 160"/>
            <p:cNvSpPr>
              <a:spLocks noChangeShapeType="1"/>
            </p:cNvSpPr>
            <p:nvPr/>
          </p:nvSpPr>
          <p:spPr bwMode="auto">
            <a:xfrm flipH="1">
              <a:off x="655" y="2596"/>
              <a:ext cx="188"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69" name="Line 161"/>
            <p:cNvSpPr>
              <a:spLocks noChangeShapeType="1"/>
            </p:cNvSpPr>
            <p:nvPr/>
          </p:nvSpPr>
          <p:spPr bwMode="auto">
            <a:xfrm>
              <a:off x="837" y="2593"/>
              <a:ext cx="171" cy="92"/>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70" name="Line 162"/>
            <p:cNvSpPr>
              <a:spLocks noChangeShapeType="1"/>
            </p:cNvSpPr>
            <p:nvPr/>
          </p:nvSpPr>
          <p:spPr bwMode="auto">
            <a:xfrm>
              <a:off x="996" y="2685"/>
              <a:ext cx="231" cy="0"/>
            </a:xfrm>
            <a:prstGeom prst="line">
              <a:avLst/>
            </a:prstGeom>
            <a:noFill/>
            <a:ln w="50800">
              <a:solidFill>
                <a:schemeClr val="tx2"/>
              </a:solidFill>
              <a:round/>
              <a:headEnd type="none" w="sm" len="sm"/>
              <a:tailEnd type="none" w="sm" len="sm"/>
            </a:ln>
            <a:effectLst/>
          </p:spPr>
          <p:txBody>
            <a:bodyPr wrap="none" anchor="ctr"/>
            <a:lstStyle/>
            <a:p>
              <a:endParaRPr lang="en-US"/>
            </a:p>
          </p:txBody>
        </p:sp>
        <p:sp>
          <p:nvSpPr>
            <p:cNvPr id="68771" name="Line 163"/>
            <p:cNvSpPr>
              <a:spLocks noChangeShapeType="1"/>
            </p:cNvSpPr>
            <p:nvPr/>
          </p:nvSpPr>
          <p:spPr bwMode="auto">
            <a:xfrm flipV="1">
              <a:off x="1212" y="2675"/>
              <a:ext cx="1" cy="306"/>
            </a:xfrm>
            <a:prstGeom prst="line">
              <a:avLst/>
            </a:prstGeom>
            <a:noFill/>
            <a:ln w="50800">
              <a:solidFill>
                <a:schemeClr val="tx2"/>
              </a:solidFill>
              <a:round/>
              <a:headEnd type="none" w="sm" len="sm"/>
              <a:tailEnd type="none" w="sm" len="sm"/>
            </a:ln>
            <a:effectLst/>
          </p:spPr>
          <p:txBody>
            <a:bodyPr wrap="none" anchor="ctr"/>
            <a:lstStyle/>
            <a:p>
              <a:endParaRPr lang="en-US"/>
            </a:p>
          </p:txBody>
        </p:sp>
      </p:grpSp>
      <p:sp>
        <p:nvSpPr>
          <p:cNvPr id="68772" name="AutoShape 164"/>
          <p:cNvSpPr>
            <a:spLocks noChangeArrowheads="1"/>
          </p:cNvSpPr>
          <p:nvPr/>
        </p:nvSpPr>
        <p:spPr bwMode="auto">
          <a:xfrm>
            <a:off x="4953000" y="2489200"/>
            <a:ext cx="800100" cy="444500"/>
          </a:xfrm>
          <a:prstGeom prst="notchedRightArrow">
            <a:avLst>
              <a:gd name="adj1" fmla="val 50000"/>
              <a:gd name="adj2" fmla="val 45000"/>
            </a:avLst>
          </a:prstGeom>
          <a:solidFill>
            <a:schemeClr val="tx2"/>
          </a:solidFill>
          <a:ln w="9525" algn="ctr">
            <a:solidFill>
              <a:schemeClr val="tx2"/>
            </a:solidFill>
            <a:miter lim="800000"/>
            <a:headEnd type="none" w="sm" len="sm"/>
            <a:tailEnd type="none" w="sm" len="sm"/>
          </a:ln>
          <a:effectLst/>
        </p:spPr>
        <p:txBody>
          <a:bodyPr wrap="none" anchor="ctr"/>
          <a:lstStyle/>
          <a:p>
            <a:endParaRPr lang="en-US"/>
          </a:p>
        </p:txBody>
      </p:sp>
      <p:grpSp>
        <p:nvGrpSpPr>
          <p:cNvPr id="11" name="Group 165"/>
          <p:cNvGrpSpPr>
            <a:grpSpLocks/>
          </p:cNvGrpSpPr>
          <p:nvPr/>
        </p:nvGrpSpPr>
        <p:grpSpPr bwMode="auto">
          <a:xfrm>
            <a:off x="5849234" y="431123"/>
            <a:ext cx="3051175" cy="1920875"/>
            <a:chOff x="3694" y="366"/>
            <a:chExt cx="1922" cy="1210"/>
          </a:xfrm>
        </p:grpSpPr>
        <p:sp>
          <p:nvSpPr>
            <p:cNvPr id="68774" name="Oval 166"/>
            <p:cNvSpPr>
              <a:spLocks noChangeArrowheads="1"/>
            </p:cNvSpPr>
            <p:nvPr/>
          </p:nvSpPr>
          <p:spPr bwMode="auto">
            <a:xfrm>
              <a:off x="3775" y="982"/>
              <a:ext cx="199" cy="217"/>
            </a:xfrm>
            <a:prstGeom prst="ellipse">
              <a:avLst/>
            </a:prstGeom>
            <a:noFill/>
            <a:ln w="9525" algn="ctr">
              <a:solidFill>
                <a:schemeClr val="tx1"/>
              </a:solidFill>
              <a:round/>
              <a:headEnd/>
              <a:tailEnd/>
            </a:ln>
            <a:effectLst/>
          </p:spPr>
          <p:txBody>
            <a:bodyPr wrap="none" anchor="ctr"/>
            <a:lstStyle/>
            <a:p>
              <a:endParaRPr lang="en-US"/>
            </a:p>
          </p:txBody>
        </p:sp>
        <p:sp>
          <p:nvSpPr>
            <p:cNvPr id="68775" name="Freeform 167"/>
            <p:cNvSpPr>
              <a:spLocks/>
            </p:cNvSpPr>
            <p:nvPr/>
          </p:nvSpPr>
          <p:spPr bwMode="auto">
            <a:xfrm>
              <a:off x="3831" y="1024"/>
              <a:ext cx="85" cy="144"/>
            </a:xfrm>
            <a:custGeom>
              <a:avLst/>
              <a:gdLst/>
              <a:ahLst/>
              <a:cxnLst>
                <a:cxn ang="0">
                  <a:pos x="0" y="112"/>
                </a:cxn>
                <a:cxn ang="0">
                  <a:pos x="48" y="16"/>
                </a:cxn>
                <a:cxn ang="0">
                  <a:pos x="96" y="208"/>
                </a:cxn>
                <a:cxn ang="0">
                  <a:pos x="144" y="112"/>
                </a:cxn>
              </a:cxnLst>
              <a:rect l="0" t="0" r="r" b="b"/>
              <a:pathLst>
                <a:path w="144" h="224">
                  <a:moveTo>
                    <a:pt x="0" y="112"/>
                  </a:moveTo>
                  <a:cubicBezTo>
                    <a:pt x="16" y="56"/>
                    <a:pt x="32" y="0"/>
                    <a:pt x="48" y="16"/>
                  </a:cubicBezTo>
                  <a:cubicBezTo>
                    <a:pt x="64" y="32"/>
                    <a:pt x="80" y="192"/>
                    <a:pt x="96" y="208"/>
                  </a:cubicBezTo>
                  <a:cubicBezTo>
                    <a:pt x="112" y="224"/>
                    <a:pt x="136" y="128"/>
                    <a:pt x="144" y="112"/>
                  </a:cubicBezTo>
                </a:path>
              </a:pathLst>
            </a:custGeom>
            <a:noFill/>
            <a:ln w="9525" cap="flat" cmpd="sng">
              <a:solidFill>
                <a:schemeClr val="tx1"/>
              </a:solidFill>
              <a:prstDash val="solid"/>
              <a:round/>
              <a:headEnd/>
              <a:tailEnd/>
            </a:ln>
            <a:effectLst/>
          </p:spPr>
          <p:txBody>
            <a:bodyPr wrap="none" anchor="ctr"/>
            <a:lstStyle/>
            <a:p>
              <a:endParaRPr lang="en-US"/>
            </a:p>
          </p:txBody>
        </p:sp>
        <p:grpSp>
          <p:nvGrpSpPr>
            <p:cNvPr id="12" name="Group 168"/>
            <p:cNvGrpSpPr>
              <a:grpSpLocks/>
            </p:cNvGrpSpPr>
            <p:nvPr/>
          </p:nvGrpSpPr>
          <p:grpSpPr bwMode="auto">
            <a:xfrm>
              <a:off x="3945" y="859"/>
              <a:ext cx="170" cy="62"/>
              <a:chOff x="1104" y="1632"/>
              <a:chExt cx="576" cy="192"/>
            </a:xfrm>
          </p:grpSpPr>
          <p:sp>
            <p:nvSpPr>
              <p:cNvPr id="68777" name="Line 169"/>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8778" name="Line 170"/>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8779" name="Line 171"/>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8780" name="Line 172"/>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8781" name="Line 173"/>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8782" name="Line 174"/>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8783" name="Line 175"/>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8784" name="Line 176"/>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8785" name="Line 177"/>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8786" name="Line 178"/>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8787" name="Line 179"/>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8788" name="Line 180"/>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8789" name="Line 181"/>
            <p:cNvSpPr>
              <a:spLocks noChangeShapeType="1"/>
            </p:cNvSpPr>
            <p:nvPr/>
          </p:nvSpPr>
          <p:spPr bwMode="auto">
            <a:xfrm flipH="1">
              <a:off x="4115" y="890"/>
              <a:ext cx="551" cy="0"/>
            </a:xfrm>
            <a:prstGeom prst="line">
              <a:avLst/>
            </a:prstGeom>
            <a:noFill/>
            <a:ln w="9525">
              <a:solidFill>
                <a:schemeClr val="tx1"/>
              </a:solidFill>
              <a:round/>
              <a:headEnd/>
              <a:tailEnd/>
            </a:ln>
            <a:effectLst/>
          </p:spPr>
          <p:txBody>
            <a:bodyPr wrap="none" anchor="ctr"/>
            <a:lstStyle/>
            <a:p>
              <a:endParaRPr lang="en-US"/>
            </a:p>
          </p:txBody>
        </p:sp>
        <p:sp>
          <p:nvSpPr>
            <p:cNvPr id="68790" name="Line 182"/>
            <p:cNvSpPr>
              <a:spLocks noChangeShapeType="1"/>
            </p:cNvSpPr>
            <p:nvPr/>
          </p:nvSpPr>
          <p:spPr bwMode="auto">
            <a:xfrm flipH="1">
              <a:off x="5012" y="890"/>
              <a:ext cx="279" cy="0"/>
            </a:xfrm>
            <a:prstGeom prst="line">
              <a:avLst/>
            </a:prstGeom>
            <a:noFill/>
            <a:ln w="9525">
              <a:solidFill>
                <a:schemeClr val="tx1"/>
              </a:solidFill>
              <a:round/>
              <a:headEnd/>
              <a:tailEnd/>
            </a:ln>
            <a:effectLst/>
          </p:spPr>
          <p:txBody>
            <a:bodyPr wrap="none" anchor="ctr"/>
            <a:lstStyle/>
            <a:p>
              <a:endParaRPr lang="en-US"/>
            </a:p>
          </p:txBody>
        </p:sp>
        <p:grpSp>
          <p:nvGrpSpPr>
            <p:cNvPr id="13" name="Group 183"/>
            <p:cNvGrpSpPr>
              <a:grpSpLocks/>
            </p:cNvGrpSpPr>
            <p:nvPr/>
          </p:nvGrpSpPr>
          <p:grpSpPr bwMode="auto">
            <a:xfrm rot="-5400000">
              <a:off x="5192" y="1110"/>
              <a:ext cx="185" cy="56"/>
              <a:chOff x="1104" y="1632"/>
              <a:chExt cx="576" cy="192"/>
            </a:xfrm>
          </p:grpSpPr>
          <p:sp>
            <p:nvSpPr>
              <p:cNvPr id="68792" name="Line 184"/>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8793" name="Line 185"/>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8794" name="Line 186"/>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8795" name="Line 187"/>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8796" name="Line 188"/>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8797" name="Line 189"/>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8798" name="Line 190"/>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8799" name="Line 191"/>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8800" name="Line 192"/>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8801" name="Line 193"/>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8802" name="Line 194"/>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8803" name="Line 195"/>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8804" name="Line 196"/>
            <p:cNvSpPr>
              <a:spLocks noChangeShapeType="1"/>
            </p:cNvSpPr>
            <p:nvPr/>
          </p:nvSpPr>
          <p:spPr bwMode="auto">
            <a:xfrm flipV="1">
              <a:off x="5285" y="890"/>
              <a:ext cx="0" cy="155"/>
            </a:xfrm>
            <a:prstGeom prst="line">
              <a:avLst/>
            </a:prstGeom>
            <a:noFill/>
            <a:ln w="9525">
              <a:solidFill>
                <a:schemeClr val="tx1"/>
              </a:solidFill>
              <a:round/>
              <a:headEnd/>
              <a:tailEnd/>
            </a:ln>
            <a:effectLst/>
          </p:spPr>
          <p:txBody>
            <a:bodyPr wrap="none" anchor="ctr"/>
            <a:lstStyle/>
            <a:p>
              <a:endParaRPr lang="en-US"/>
            </a:p>
          </p:txBody>
        </p:sp>
        <p:sp>
          <p:nvSpPr>
            <p:cNvPr id="68805" name="Line 197"/>
            <p:cNvSpPr>
              <a:spLocks noChangeShapeType="1"/>
            </p:cNvSpPr>
            <p:nvPr/>
          </p:nvSpPr>
          <p:spPr bwMode="auto">
            <a:xfrm>
              <a:off x="5285" y="1230"/>
              <a:ext cx="0" cy="216"/>
            </a:xfrm>
            <a:prstGeom prst="line">
              <a:avLst/>
            </a:prstGeom>
            <a:noFill/>
            <a:ln w="9525">
              <a:solidFill>
                <a:schemeClr val="tx1"/>
              </a:solidFill>
              <a:round/>
              <a:headEnd/>
              <a:tailEnd/>
            </a:ln>
            <a:effectLst/>
          </p:spPr>
          <p:txBody>
            <a:bodyPr wrap="none" anchor="ctr"/>
            <a:lstStyle/>
            <a:p>
              <a:endParaRPr lang="en-US"/>
            </a:p>
          </p:txBody>
        </p:sp>
        <p:sp>
          <p:nvSpPr>
            <p:cNvPr id="68806" name="Line 198"/>
            <p:cNvSpPr>
              <a:spLocks noChangeShapeType="1"/>
            </p:cNvSpPr>
            <p:nvPr/>
          </p:nvSpPr>
          <p:spPr bwMode="auto">
            <a:xfrm flipH="1">
              <a:off x="3859" y="1446"/>
              <a:ext cx="1426" cy="0"/>
            </a:xfrm>
            <a:prstGeom prst="line">
              <a:avLst/>
            </a:prstGeom>
            <a:noFill/>
            <a:ln w="9525">
              <a:solidFill>
                <a:schemeClr val="tx1"/>
              </a:solidFill>
              <a:round/>
              <a:headEnd/>
              <a:tailEnd/>
            </a:ln>
            <a:effectLst/>
          </p:spPr>
          <p:txBody>
            <a:bodyPr wrap="none" anchor="ctr"/>
            <a:lstStyle/>
            <a:p>
              <a:endParaRPr lang="en-US"/>
            </a:p>
          </p:txBody>
        </p:sp>
        <p:sp>
          <p:nvSpPr>
            <p:cNvPr id="68807" name="Line 199"/>
            <p:cNvSpPr>
              <a:spLocks noChangeShapeType="1"/>
            </p:cNvSpPr>
            <p:nvPr/>
          </p:nvSpPr>
          <p:spPr bwMode="auto">
            <a:xfrm flipH="1">
              <a:off x="3859" y="890"/>
              <a:ext cx="86" cy="0"/>
            </a:xfrm>
            <a:prstGeom prst="line">
              <a:avLst/>
            </a:prstGeom>
            <a:noFill/>
            <a:ln w="9525">
              <a:solidFill>
                <a:schemeClr val="tx1"/>
              </a:solidFill>
              <a:round/>
              <a:headEnd/>
              <a:tailEnd/>
            </a:ln>
            <a:effectLst/>
          </p:spPr>
          <p:txBody>
            <a:bodyPr wrap="none" anchor="ctr"/>
            <a:lstStyle/>
            <a:p>
              <a:endParaRPr lang="en-US"/>
            </a:p>
          </p:txBody>
        </p:sp>
        <p:sp>
          <p:nvSpPr>
            <p:cNvPr id="68808" name="Line 200"/>
            <p:cNvSpPr>
              <a:spLocks noChangeShapeType="1"/>
            </p:cNvSpPr>
            <p:nvPr/>
          </p:nvSpPr>
          <p:spPr bwMode="auto">
            <a:xfrm>
              <a:off x="3859" y="890"/>
              <a:ext cx="0" cy="92"/>
            </a:xfrm>
            <a:prstGeom prst="line">
              <a:avLst/>
            </a:prstGeom>
            <a:noFill/>
            <a:ln w="9525">
              <a:solidFill>
                <a:schemeClr val="tx1"/>
              </a:solidFill>
              <a:round/>
              <a:headEnd/>
              <a:tailEnd/>
            </a:ln>
            <a:effectLst/>
          </p:spPr>
          <p:txBody>
            <a:bodyPr wrap="none" anchor="ctr"/>
            <a:lstStyle/>
            <a:p>
              <a:endParaRPr lang="en-US"/>
            </a:p>
          </p:txBody>
        </p:sp>
        <p:sp>
          <p:nvSpPr>
            <p:cNvPr id="68809" name="Line 201"/>
            <p:cNvSpPr>
              <a:spLocks noChangeShapeType="1"/>
            </p:cNvSpPr>
            <p:nvPr/>
          </p:nvSpPr>
          <p:spPr bwMode="auto">
            <a:xfrm flipV="1">
              <a:off x="3859" y="1199"/>
              <a:ext cx="0" cy="247"/>
            </a:xfrm>
            <a:prstGeom prst="line">
              <a:avLst/>
            </a:prstGeom>
            <a:noFill/>
            <a:ln w="9525">
              <a:solidFill>
                <a:schemeClr val="tx1"/>
              </a:solidFill>
              <a:round/>
              <a:headEnd/>
              <a:tailEnd/>
            </a:ln>
            <a:effectLst/>
          </p:spPr>
          <p:txBody>
            <a:bodyPr wrap="none" anchor="ctr"/>
            <a:lstStyle/>
            <a:p>
              <a:endParaRPr lang="en-US"/>
            </a:p>
          </p:txBody>
        </p:sp>
        <p:sp>
          <p:nvSpPr>
            <p:cNvPr id="68810" name="Text Box 202"/>
            <p:cNvSpPr txBox="1">
              <a:spLocks noChangeArrowheads="1"/>
            </p:cNvSpPr>
            <p:nvPr/>
          </p:nvSpPr>
          <p:spPr bwMode="auto">
            <a:xfrm>
              <a:off x="3882" y="701"/>
              <a:ext cx="313" cy="192"/>
            </a:xfrm>
            <a:prstGeom prst="rect">
              <a:avLst/>
            </a:prstGeom>
            <a:noFill/>
            <a:ln w="9525" algn="ctr">
              <a:noFill/>
              <a:miter lim="800000"/>
              <a:headEnd/>
              <a:tailEnd/>
            </a:ln>
            <a:effectLst/>
          </p:spPr>
          <p:txBody>
            <a:bodyPr>
              <a:spAutoFit/>
            </a:bodyPr>
            <a:lstStyle/>
            <a:p>
              <a:pPr algn="ctr">
                <a:spcBef>
                  <a:spcPct val="50000"/>
                </a:spcBef>
              </a:pPr>
              <a:r>
                <a:rPr lang="en-US" sz="1400" dirty="0">
                  <a:solidFill>
                    <a:schemeClr val="tx1"/>
                  </a:solidFill>
                  <a:latin typeface="Arial Narrow" pitchFamily="34" charset="0"/>
                </a:rPr>
                <a:t>50</a:t>
              </a:r>
              <a:r>
                <a:rPr lang="en-US" sz="1400" dirty="0">
                  <a:solidFill>
                    <a:schemeClr val="tx1"/>
                  </a:solidFill>
                  <a:latin typeface="Symbol" pitchFamily="18" charset="2"/>
                </a:rPr>
                <a:t>W</a:t>
              </a:r>
            </a:p>
          </p:txBody>
        </p:sp>
        <p:sp>
          <p:nvSpPr>
            <p:cNvPr id="68811" name="Text Box 203"/>
            <p:cNvSpPr txBox="1">
              <a:spLocks noChangeArrowheads="1"/>
            </p:cNvSpPr>
            <p:nvPr/>
          </p:nvSpPr>
          <p:spPr bwMode="auto">
            <a:xfrm>
              <a:off x="5251" y="1038"/>
              <a:ext cx="313" cy="192"/>
            </a:xfrm>
            <a:prstGeom prst="rect">
              <a:avLst/>
            </a:prstGeom>
            <a:noFill/>
            <a:ln w="9525" algn="ctr">
              <a:noFill/>
              <a:miter lim="800000"/>
              <a:headEnd/>
              <a:tailEnd/>
            </a:ln>
            <a:effectLst/>
          </p:spPr>
          <p:txBody>
            <a:bodyPr>
              <a:spAutoFit/>
            </a:bodyPr>
            <a:lstStyle/>
            <a:p>
              <a:pPr algn="ctr">
                <a:spcBef>
                  <a:spcPct val="50000"/>
                </a:spcBef>
              </a:pPr>
              <a:r>
                <a:rPr lang="en-US" sz="1400" dirty="0">
                  <a:solidFill>
                    <a:schemeClr val="tx1"/>
                  </a:solidFill>
                  <a:latin typeface="Arial Narrow" pitchFamily="34" charset="0"/>
                </a:rPr>
                <a:t>50</a:t>
              </a:r>
              <a:r>
                <a:rPr lang="en-US" sz="1400" dirty="0">
                  <a:solidFill>
                    <a:schemeClr val="tx1"/>
                  </a:solidFill>
                  <a:latin typeface="Symbol" pitchFamily="18" charset="2"/>
                </a:rPr>
                <a:t>W</a:t>
              </a:r>
            </a:p>
          </p:txBody>
        </p:sp>
        <p:sp>
          <p:nvSpPr>
            <p:cNvPr id="68812" name="Rectangle 204"/>
            <p:cNvSpPr>
              <a:spLocks noChangeArrowheads="1"/>
            </p:cNvSpPr>
            <p:nvPr/>
          </p:nvSpPr>
          <p:spPr bwMode="auto">
            <a:xfrm>
              <a:off x="3718" y="703"/>
              <a:ext cx="437" cy="833"/>
            </a:xfrm>
            <a:prstGeom prst="rect">
              <a:avLst/>
            </a:prstGeom>
            <a:noFill/>
            <a:ln w="9525" algn="ctr">
              <a:solidFill>
                <a:schemeClr val="bg2"/>
              </a:solidFill>
              <a:prstDash val="dash"/>
              <a:miter lim="800000"/>
              <a:headEnd/>
              <a:tailEnd/>
            </a:ln>
            <a:effectLst/>
          </p:spPr>
          <p:txBody>
            <a:bodyPr anchor="ctr">
              <a:spAutoFit/>
            </a:bodyPr>
            <a:lstStyle/>
            <a:p>
              <a:endParaRPr lang="en-US"/>
            </a:p>
          </p:txBody>
        </p:sp>
        <p:sp>
          <p:nvSpPr>
            <p:cNvPr id="68813" name="Rectangle 205"/>
            <p:cNvSpPr>
              <a:spLocks noChangeArrowheads="1"/>
            </p:cNvSpPr>
            <p:nvPr/>
          </p:nvSpPr>
          <p:spPr bwMode="auto">
            <a:xfrm>
              <a:off x="5185" y="742"/>
              <a:ext cx="338" cy="834"/>
            </a:xfrm>
            <a:prstGeom prst="rect">
              <a:avLst/>
            </a:prstGeom>
            <a:noFill/>
            <a:ln w="9525" algn="ctr">
              <a:solidFill>
                <a:schemeClr val="bg2"/>
              </a:solidFill>
              <a:prstDash val="dash"/>
              <a:miter lim="800000"/>
              <a:headEnd/>
              <a:tailEnd/>
            </a:ln>
            <a:effectLst/>
          </p:spPr>
          <p:txBody>
            <a:bodyPr anchor="ctr">
              <a:spAutoFit/>
            </a:bodyPr>
            <a:lstStyle/>
            <a:p>
              <a:endParaRPr lang="en-US"/>
            </a:p>
          </p:txBody>
        </p:sp>
        <p:sp>
          <p:nvSpPr>
            <p:cNvPr id="68814" name="Text Box 206"/>
            <p:cNvSpPr txBox="1">
              <a:spLocks noChangeArrowheads="1"/>
            </p:cNvSpPr>
            <p:nvPr/>
          </p:nvSpPr>
          <p:spPr bwMode="auto">
            <a:xfrm>
              <a:off x="3694" y="501"/>
              <a:ext cx="484" cy="231"/>
            </a:xfrm>
            <a:prstGeom prst="rect">
              <a:avLst/>
            </a:prstGeom>
            <a:noFill/>
            <a:ln w="9525" algn="ctr">
              <a:noFill/>
              <a:miter lim="800000"/>
              <a:headEnd/>
              <a:tailEnd/>
            </a:ln>
            <a:effectLst/>
          </p:spPr>
          <p:txBody>
            <a:bodyPr>
              <a:spAutoFit/>
            </a:bodyPr>
            <a:lstStyle/>
            <a:p>
              <a:pPr algn="ctr">
                <a:spcBef>
                  <a:spcPct val="50000"/>
                </a:spcBef>
              </a:pPr>
              <a:r>
                <a:rPr lang="en-US" sz="1800" b="1" dirty="0">
                  <a:solidFill>
                    <a:schemeClr val="tx1"/>
                  </a:solidFill>
                  <a:latin typeface="Arial Narrow" pitchFamily="34" charset="0"/>
                </a:rPr>
                <a:t>DUT1</a:t>
              </a:r>
              <a:endParaRPr lang="en-US" sz="1800" b="1" dirty="0">
                <a:solidFill>
                  <a:schemeClr val="tx1"/>
                </a:solidFill>
                <a:latin typeface="Symbol" pitchFamily="18" charset="2"/>
              </a:endParaRPr>
            </a:p>
          </p:txBody>
        </p:sp>
        <p:sp>
          <p:nvSpPr>
            <p:cNvPr id="68815" name="Text Box 207"/>
            <p:cNvSpPr txBox="1">
              <a:spLocks noChangeArrowheads="1"/>
            </p:cNvSpPr>
            <p:nvPr/>
          </p:nvSpPr>
          <p:spPr bwMode="auto">
            <a:xfrm>
              <a:off x="5132" y="494"/>
              <a:ext cx="484" cy="231"/>
            </a:xfrm>
            <a:prstGeom prst="rect">
              <a:avLst/>
            </a:prstGeom>
            <a:noFill/>
            <a:ln w="9525" algn="ctr">
              <a:noFill/>
              <a:miter lim="800000"/>
              <a:headEnd/>
              <a:tailEnd/>
            </a:ln>
            <a:effectLst/>
          </p:spPr>
          <p:txBody>
            <a:bodyPr>
              <a:spAutoFit/>
            </a:bodyPr>
            <a:lstStyle/>
            <a:p>
              <a:pPr algn="ctr">
                <a:spcBef>
                  <a:spcPct val="50000"/>
                </a:spcBef>
              </a:pPr>
              <a:r>
                <a:rPr lang="en-US" sz="1800" b="1" dirty="0">
                  <a:solidFill>
                    <a:schemeClr val="tx1"/>
                  </a:solidFill>
                  <a:latin typeface="Arial Narrow" pitchFamily="34" charset="0"/>
                </a:rPr>
                <a:t>Load</a:t>
              </a:r>
              <a:endParaRPr lang="en-US" sz="1800" b="1" dirty="0">
                <a:solidFill>
                  <a:schemeClr val="tx1"/>
                </a:solidFill>
                <a:latin typeface="Symbol" pitchFamily="18" charset="2"/>
              </a:endParaRPr>
            </a:p>
          </p:txBody>
        </p:sp>
        <p:sp>
          <p:nvSpPr>
            <p:cNvPr id="68816" name="Text Box 208"/>
            <p:cNvSpPr txBox="1">
              <a:spLocks noChangeArrowheads="1"/>
            </p:cNvSpPr>
            <p:nvPr/>
          </p:nvSpPr>
          <p:spPr bwMode="auto">
            <a:xfrm>
              <a:off x="4540" y="605"/>
              <a:ext cx="562" cy="192"/>
            </a:xfrm>
            <a:prstGeom prst="rect">
              <a:avLst/>
            </a:prstGeom>
            <a:noFill/>
            <a:ln w="9525" algn="ctr">
              <a:noFill/>
              <a:miter lim="800000"/>
              <a:headEnd/>
              <a:tailEnd/>
            </a:ln>
            <a:effectLst/>
          </p:spPr>
          <p:txBody>
            <a:bodyPr>
              <a:spAutoFit/>
            </a:bodyPr>
            <a:lstStyle/>
            <a:p>
              <a:pPr algn="ctr">
                <a:spcBef>
                  <a:spcPct val="50000"/>
                </a:spcBef>
              </a:pPr>
              <a:r>
                <a:rPr lang="en-US" sz="1400" dirty="0" err="1">
                  <a:solidFill>
                    <a:schemeClr val="tx1"/>
                  </a:solidFill>
                  <a:latin typeface="Arial Narrow" pitchFamily="34" charset="0"/>
                </a:rPr>
                <a:t>Z</a:t>
              </a:r>
              <a:r>
                <a:rPr lang="en-US" sz="1400" baseline="-25000" dirty="0" err="1">
                  <a:solidFill>
                    <a:schemeClr val="tx1"/>
                  </a:solidFill>
                  <a:latin typeface="Arial Narrow" pitchFamily="34" charset="0"/>
                </a:rPr>
                <a:t>o</a:t>
              </a:r>
              <a:r>
                <a:rPr lang="en-US" sz="1400" dirty="0">
                  <a:solidFill>
                    <a:schemeClr val="tx1"/>
                  </a:solidFill>
                  <a:latin typeface="Arial Narrow" pitchFamily="34" charset="0"/>
                </a:rPr>
                <a:t>=50</a:t>
              </a:r>
              <a:r>
                <a:rPr lang="en-US" sz="1400" dirty="0">
                  <a:solidFill>
                    <a:schemeClr val="tx1"/>
                  </a:solidFill>
                  <a:latin typeface="Symbol" pitchFamily="18" charset="2"/>
                </a:rPr>
                <a:t>W</a:t>
              </a:r>
            </a:p>
          </p:txBody>
        </p:sp>
        <p:sp>
          <p:nvSpPr>
            <p:cNvPr id="68817" name="Oval 209"/>
            <p:cNvSpPr>
              <a:spLocks noChangeArrowheads="1"/>
            </p:cNvSpPr>
            <p:nvPr/>
          </p:nvSpPr>
          <p:spPr bwMode="auto">
            <a:xfrm>
              <a:off x="4521" y="602"/>
              <a:ext cx="583" cy="455"/>
            </a:xfrm>
            <a:prstGeom prst="ellipse">
              <a:avLst/>
            </a:prstGeom>
            <a:noFill/>
            <a:ln w="12700" algn="ctr">
              <a:solidFill>
                <a:srgbClr val="FF0000"/>
              </a:solidFill>
              <a:prstDash val="dash"/>
              <a:round/>
              <a:headEnd type="none" w="sm" len="sm"/>
              <a:tailEnd type="none" w="sm" len="sm"/>
            </a:ln>
            <a:effectLst/>
          </p:spPr>
          <p:txBody>
            <a:bodyPr wrap="none" anchor="ctr"/>
            <a:lstStyle/>
            <a:p>
              <a:endParaRPr lang="en-US"/>
            </a:p>
          </p:txBody>
        </p:sp>
        <p:grpSp>
          <p:nvGrpSpPr>
            <p:cNvPr id="14" name="Group 210"/>
            <p:cNvGrpSpPr>
              <a:grpSpLocks/>
            </p:cNvGrpSpPr>
            <p:nvPr/>
          </p:nvGrpSpPr>
          <p:grpSpPr bwMode="auto">
            <a:xfrm>
              <a:off x="4298" y="812"/>
              <a:ext cx="156" cy="157"/>
              <a:chOff x="1152" y="1584"/>
              <a:chExt cx="1152" cy="1152"/>
            </a:xfrm>
          </p:grpSpPr>
          <p:sp>
            <p:nvSpPr>
              <p:cNvPr id="68819" name="Freeform 211"/>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68820" name="Freeform 212"/>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sp>
          <p:nvSpPr>
            <p:cNvPr id="68821" name="AutoShape 213"/>
            <p:cNvSpPr>
              <a:spLocks noChangeArrowheads="1"/>
            </p:cNvSpPr>
            <p:nvPr/>
          </p:nvSpPr>
          <p:spPr bwMode="auto">
            <a:xfrm rot="-5400000">
              <a:off x="4721" y="685"/>
              <a:ext cx="181" cy="408"/>
            </a:xfrm>
            <a:prstGeom prst="can">
              <a:avLst>
                <a:gd name="adj" fmla="val 56354"/>
              </a:avLst>
            </a:prstGeom>
            <a:noFill/>
            <a:ln w="9525">
              <a:solidFill>
                <a:schemeClr val="tx1"/>
              </a:solidFill>
              <a:round/>
              <a:headEnd/>
              <a:tailEnd/>
            </a:ln>
            <a:effectLst/>
          </p:spPr>
          <p:txBody>
            <a:bodyPr vert="eaVert" wrap="none" anchor="ctr"/>
            <a:lstStyle/>
            <a:p>
              <a:pPr algn="r"/>
              <a:endParaRPr lang="en-US" b="1">
                <a:solidFill>
                  <a:schemeClr val="bg1"/>
                </a:solidFill>
                <a:latin typeface="Arial Narrow" pitchFamily="34" charset="0"/>
              </a:endParaRPr>
            </a:p>
          </p:txBody>
        </p:sp>
        <p:sp>
          <p:nvSpPr>
            <p:cNvPr id="68822" name="Text Box 214"/>
            <p:cNvSpPr txBox="1">
              <a:spLocks noChangeArrowheads="1"/>
            </p:cNvSpPr>
            <p:nvPr/>
          </p:nvSpPr>
          <p:spPr bwMode="auto">
            <a:xfrm>
              <a:off x="4108" y="366"/>
              <a:ext cx="1155" cy="194"/>
            </a:xfrm>
            <a:prstGeom prst="rect">
              <a:avLst/>
            </a:prstGeom>
            <a:noFill/>
            <a:ln w="9525" algn="ctr">
              <a:noFill/>
              <a:miter lim="800000"/>
              <a:headEnd/>
              <a:tailEnd/>
            </a:ln>
            <a:effectLst/>
          </p:spPr>
          <p:txBody>
            <a:bodyPr wrap="square">
              <a:spAutoFit/>
            </a:bodyPr>
            <a:lstStyle/>
            <a:p>
              <a:pPr algn="ctr">
                <a:spcBef>
                  <a:spcPct val="50000"/>
                </a:spcBef>
              </a:pPr>
              <a:r>
                <a:rPr lang="en-US" sz="1400" dirty="0">
                  <a:solidFill>
                    <a:schemeClr val="tx1"/>
                  </a:solidFill>
                  <a:latin typeface="Arial Narrow" pitchFamily="34" charset="0"/>
                </a:rPr>
                <a:t>50</a:t>
              </a:r>
              <a:r>
                <a:rPr lang="en-US" sz="1400" dirty="0">
                  <a:solidFill>
                    <a:schemeClr val="tx1"/>
                  </a:solidFill>
                  <a:latin typeface="Symbol" pitchFamily="18" charset="2"/>
                </a:rPr>
                <a:t>W </a:t>
              </a:r>
              <a:r>
                <a:rPr lang="en-US" sz="1400" dirty="0">
                  <a:solidFill>
                    <a:schemeClr val="tx1"/>
                  </a:solidFill>
                  <a:latin typeface="Arial Narrow" pitchFamily="34" charset="0"/>
                </a:rPr>
                <a:t>Transmission Line</a:t>
              </a:r>
              <a:endParaRPr lang="en-US" sz="1400" dirty="0">
                <a:solidFill>
                  <a:schemeClr val="tx1"/>
                </a:solidFill>
                <a:latin typeface="Symbol" pitchFamily="18" charset="2"/>
              </a:endParaRPr>
            </a:p>
          </p:txBody>
        </p:sp>
      </p:grpSp>
      <p:grpSp>
        <p:nvGrpSpPr>
          <p:cNvPr id="15" name="Group 215"/>
          <p:cNvGrpSpPr>
            <a:grpSpLocks/>
          </p:cNvGrpSpPr>
          <p:nvPr/>
        </p:nvGrpSpPr>
        <p:grpSpPr bwMode="auto">
          <a:xfrm>
            <a:off x="5771994" y="2772997"/>
            <a:ext cx="3032125" cy="2063499"/>
            <a:chOff x="3702" y="1709"/>
            <a:chExt cx="1910" cy="1123"/>
          </a:xfrm>
        </p:grpSpPr>
        <p:sp>
          <p:nvSpPr>
            <p:cNvPr id="68824" name="Oval 216"/>
            <p:cNvSpPr>
              <a:spLocks noChangeArrowheads="1"/>
            </p:cNvSpPr>
            <p:nvPr/>
          </p:nvSpPr>
          <p:spPr bwMode="auto">
            <a:xfrm>
              <a:off x="3783" y="2190"/>
              <a:ext cx="199" cy="217"/>
            </a:xfrm>
            <a:prstGeom prst="ellipse">
              <a:avLst/>
            </a:prstGeom>
            <a:noFill/>
            <a:ln w="9525" algn="ctr">
              <a:solidFill>
                <a:schemeClr val="tx1"/>
              </a:solidFill>
              <a:round/>
              <a:headEnd/>
              <a:tailEnd/>
            </a:ln>
            <a:effectLst/>
          </p:spPr>
          <p:txBody>
            <a:bodyPr wrap="none" anchor="ctr"/>
            <a:lstStyle/>
            <a:p>
              <a:endParaRPr lang="en-US"/>
            </a:p>
          </p:txBody>
        </p:sp>
        <p:sp>
          <p:nvSpPr>
            <p:cNvPr id="68825" name="Freeform 217"/>
            <p:cNvSpPr>
              <a:spLocks/>
            </p:cNvSpPr>
            <p:nvPr/>
          </p:nvSpPr>
          <p:spPr bwMode="auto">
            <a:xfrm>
              <a:off x="3839" y="2232"/>
              <a:ext cx="85" cy="144"/>
            </a:xfrm>
            <a:custGeom>
              <a:avLst/>
              <a:gdLst/>
              <a:ahLst/>
              <a:cxnLst>
                <a:cxn ang="0">
                  <a:pos x="0" y="112"/>
                </a:cxn>
                <a:cxn ang="0">
                  <a:pos x="48" y="16"/>
                </a:cxn>
                <a:cxn ang="0">
                  <a:pos x="96" y="208"/>
                </a:cxn>
                <a:cxn ang="0">
                  <a:pos x="144" y="112"/>
                </a:cxn>
              </a:cxnLst>
              <a:rect l="0" t="0" r="r" b="b"/>
              <a:pathLst>
                <a:path w="144" h="224">
                  <a:moveTo>
                    <a:pt x="0" y="112"/>
                  </a:moveTo>
                  <a:cubicBezTo>
                    <a:pt x="16" y="56"/>
                    <a:pt x="32" y="0"/>
                    <a:pt x="48" y="16"/>
                  </a:cubicBezTo>
                  <a:cubicBezTo>
                    <a:pt x="64" y="32"/>
                    <a:pt x="80" y="192"/>
                    <a:pt x="96" y="208"/>
                  </a:cubicBezTo>
                  <a:cubicBezTo>
                    <a:pt x="112" y="224"/>
                    <a:pt x="136" y="128"/>
                    <a:pt x="144" y="112"/>
                  </a:cubicBezTo>
                </a:path>
              </a:pathLst>
            </a:custGeom>
            <a:noFill/>
            <a:ln w="9525" cap="flat" cmpd="sng">
              <a:solidFill>
                <a:schemeClr val="tx1"/>
              </a:solidFill>
              <a:prstDash val="solid"/>
              <a:round/>
              <a:headEnd/>
              <a:tailEnd/>
            </a:ln>
            <a:effectLst/>
          </p:spPr>
          <p:txBody>
            <a:bodyPr wrap="none" anchor="ctr"/>
            <a:lstStyle/>
            <a:p>
              <a:endParaRPr lang="en-US"/>
            </a:p>
          </p:txBody>
        </p:sp>
        <p:grpSp>
          <p:nvGrpSpPr>
            <p:cNvPr id="16" name="Group 218"/>
            <p:cNvGrpSpPr>
              <a:grpSpLocks/>
            </p:cNvGrpSpPr>
            <p:nvPr/>
          </p:nvGrpSpPr>
          <p:grpSpPr bwMode="auto">
            <a:xfrm>
              <a:off x="3953" y="2067"/>
              <a:ext cx="170" cy="62"/>
              <a:chOff x="1104" y="1632"/>
              <a:chExt cx="576" cy="192"/>
            </a:xfrm>
          </p:grpSpPr>
          <p:sp>
            <p:nvSpPr>
              <p:cNvPr id="68827" name="Line 219"/>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8828" name="Line 220"/>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8829" name="Line 221"/>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8830" name="Line 222"/>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8831" name="Line 223"/>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8832" name="Line 224"/>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8833" name="Line 225"/>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8834" name="Line 226"/>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8835" name="Line 227"/>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8836" name="Line 228"/>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8837" name="Line 229"/>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8838" name="Line 230"/>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8839" name="Line 231"/>
            <p:cNvSpPr>
              <a:spLocks noChangeShapeType="1"/>
            </p:cNvSpPr>
            <p:nvPr/>
          </p:nvSpPr>
          <p:spPr bwMode="auto">
            <a:xfrm flipH="1">
              <a:off x="4123" y="2098"/>
              <a:ext cx="295" cy="0"/>
            </a:xfrm>
            <a:prstGeom prst="line">
              <a:avLst/>
            </a:prstGeom>
            <a:noFill/>
            <a:ln w="9525">
              <a:solidFill>
                <a:schemeClr val="tx1"/>
              </a:solidFill>
              <a:round/>
              <a:headEnd/>
              <a:tailEnd/>
            </a:ln>
            <a:effectLst/>
          </p:spPr>
          <p:txBody>
            <a:bodyPr wrap="none" anchor="ctr"/>
            <a:lstStyle/>
            <a:p>
              <a:endParaRPr lang="en-US"/>
            </a:p>
          </p:txBody>
        </p:sp>
        <p:sp>
          <p:nvSpPr>
            <p:cNvPr id="68840" name="Line 232"/>
            <p:cNvSpPr>
              <a:spLocks noChangeShapeType="1"/>
            </p:cNvSpPr>
            <p:nvPr/>
          </p:nvSpPr>
          <p:spPr bwMode="auto">
            <a:xfrm flipH="1">
              <a:off x="4764" y="2098"/>
              <a:ext cx="527" cy="0"/>
            </a:xfrm>
            <a:prstGeom prst="line">
              <a:avLst/>
            </a:prstGeom>
            <a:noFill/>
            <a:ln w="9525">
              <a:solidFill>
                <a:schemeClr val="tx1"/>
              </a:solidFill>
              <a:round/>
              <a:headEnd/>
              <a:tailEnd/>
            </a:ln>
            <a:effectLst/>
          </p:spPr>
          <p:txBody>
            <a:bodyPr wrap="none" anchor="ctr"/>
            <a:lstStyle/>
            <a:p>
              <a:endParaRPr lang="en-US"/>
            </a:p>
          </p:txBody>
        </p:sp>
        <p:grpSp>
          <p:nvGrpSpPr>
            <p:cNvPr id="17" name="Group 233"/>
            <p:cNvGrpSpPr>
              <a:grpSpLocks/>
            </p:cNvGrpSpPr>
            <p:nvPr/>
          </p:nvGrpSpPr>
          <p:grpSpPr bwMode="auto">
            <a:xfrm rot="-5400000">
              <a:off x="5200" y="2318"/>
              <a:ext cx="185" cy="56"/>
              <a:chOff x="1104" y="1632"/>
              <a:chExt cx="576" cy="192"/>
            </a:xfrm>
          </p:grpSpPr>
          <p:sp>
            <p:nvSpPr>
              <p:cNvPr id="68842" name="Line 234"/>
              <p:cNvSpPr>
                <a:spLocks noChangeShapeType="1"/>
              </p:cNvSpPr>
              <p:nvPr/>
            </p:nvSpPr>
            <p:spPr bwMode="auto">
              <a:xfrm flipV="1">
                <a:off x="1104" y="1632"/>
                <a:ext cx="48" cy="96"/>
              </a:xfrm>
              <a:prstGeom prst="line">
                <a:avLst/>
              </a:prstGeom>
              <a:noFill/>
              <a:ln w="9525">
                <a:solidFill>
                  <a:schemeClr val="tx1"/>
                </a:solidFill>
                <a:round/>
                <a:headEnd/>
                <a:tailEnd/>
              </a:ln>
              <a:effectLst/>
            </p:spPr>
            <p:txBody>
              <a:bodyPr wrap="none" anchor="ctr"/>
              <a:lstStyle/>
              <a:p>
                <a:endParaRPr lang="en-US"/>
              </a:p>
            </p:txBody>
          </p:sp>
          <p:sp>
            <p:nvSpPr>
              <p:cNvPr id="68843" name="Line 235"/>
              <p:cNvSpPr>
                <a:spLocks noChangeShapeType="1"/>
              </p:cNvSpPr>
              <p:nvPr/>
            </p:nvSpPr>
            <p:spPr bwMode="auto">
              <a:xfrm flipV="1">
                <a:off x="1296" y="1632"/>
                <a:ext cx="48" cy="96"/>
              </a:xfrm>
              <a:prstGeom prst="line">
                <a:avLst/>
              </a:prstGeom>
              <a:noFill/>
              <a:ln w="9525">
                <a:solidFill>
                  <a:schemeClr val="tx1"/>
                </a:solidFill>
                <a:round/>
                <a:headEnd/>
                <a:tailEnd/>
              </a:ln>
              <a:effectLst/>
            </p:spPr>
            <p:txBody>
              <a:bodyPr wrap="none" anchor="ctr"/>
              <a:lstStyle/>
              <a:p>
                <a:endParaRPr lang="en-US"/>
              </a:p>
            </p:txBody>
          </p:sp>
          <p:sp>
            <p:nvSpPr>
              <p:cNvPr id="68844" name="Line 236"/>
              <p:cNvSpPr>
                <a:spLocks noChangeShapeType="1"/>
              </p:cNvSpPr>
              <p:nvPr/>
            </p:nvSpPr>
            <p:spPr bwMode="auto">
              <a:xfrm flipV="1">
                <a:off x="1248" y="1728"/>
                <a:ext cx="48" cy="96"/>
              </a:xfrm>
              <a:prstGeom prst="line">
                <a:avLst/>
              </a:prstGeom>
              <a:noFill/>
              <a:ln w="9525">
                <a:solidFill>
                  <a:schemeClr val="tx1"/>
                </a:solidFill>
                <a:round/>
                <a:headEnd/>
                <a:tailEnd/>
              </a:ln>
              <a:effectLst/>
            </p:spPr>
            <p:txBody>
              <a:bodyPr wrap="none" anchor="ctr"/>
              <a:lstStyle/>
              <a:p>
                <a:endParaRPr lang="en-US"/>
              </a:p>
            </p:txBody>
          </p:sp>
          <p:sp>
            <p:nvSpPr>
              <p:cNvPr id="68845" name="Line 237"/>
              <p:cNvSpPr>
                <a:spLocks noChangeShapeType="1"/>
              </p:cNvSpPr>
              <p:nvPr/>
            </p:nvSpPr>
            <p:spPr bwMode="auto">
              <a:xfrm>
                <a:off x="1200" y="1728"/>
                <a:ext cx="48" cy="96"/>
              </a:xfrm>
              <a:prstGeom prst="line">
                <a:avLst/>
              </a:prstGeom>
              <a:noFill/>
              <a:ln w="9525">
                <a:solidFill>
                  <a:schemeClr val="tx1"/>
                </a:solidFill>
                <a:round/>
                <a:headEnd/>
                <a:tailEnd/>
              </a:ln>
              <a:effectLst/>
            </p:spPr>
            <p:txBody>
              <a:bodyPr wrap="none" anchor="ctr"/>
              <a:lstStyle/>
              <a:p>
                <a:endParaRPr lang="en-US"/>
              </a:p>
            </p:txBody>
          </p:sp>
          <p:sp>
            <p:nvSpPr>
              <p:cNvPr id="68846" name="Line 238"/>
              <p:cNvSpPr>
                <a:spLocks noChangeShapeType="1"/>
              </p:cNvSpPr>
              <p:nvPr/>
            </p:nvSpPr>
            <p:spPr bwMode="auto">
              <a:xfrm>
                <a:off x="1152" y="1632"/>
                <a:ext cx="48" cy="96"/>
              </a:xfrm>
              <a:prstGeom prst="line">
                <a:avLst/>
              </a:prstGeom>
              <a:noFill/>
              <a:ln w="9525">
                <a:solidFill>
                  <a:schemeClr val="tx1"/>
                </a:solidFill>
                <a:round/>
                <a:headEnd/>
                <a:tailEnd/>
              </a:ln>
              <a:effectLst/>
            </p:spPr>
            <p:txBody>
              <a:bodyPr wrap="none" anchor="ctr"/>
              <a:lstStyle/>
              <a:p>
                <a:endParaRPr lang="en-US"/>
              </a:p>
            </p:txBody>
          </p:sp>
          <p:sp>
            <p:nvSpPr>
              <p:cNvPr id="68847" name="Line 239"/>
              <p:cNvSpPr>
                <a:spLocks noChangeShapeType="1"/>
              </p:cNvSpPr>
              <p:nvPr/>
            </p:nvSpPr>
            <p:spPr bwMode="auto">
              <a:xfrm>
                <a:off x="1392" y="1728"/>
                <a:ext cx="48" cy="96"/>
              </a:xfrm>
              <a:prstGeom prst="line">
                <a:avLst/>
              </a:prstGeom>
              <a:noFill/>
              <a:ln w="9525">
                <a:solidFill>
                  <a:schemeClr val="tx1"/>
                </a:solidFill>
                <a:round/>
                <a:headEnd/>
                <a:tailEnd/>
              </a:ln>
              <a:effectLst/>
            </p:spPr>
            <p:txBody>
              <a:bodyPr wrap="none" anchor="ctr"/>
              <a:lstStyle/>
              <a:p>
                <a:endParaRPr lang="en-US"/>
              </a:p>
            </p:txBody>
          </p:sp>
          <p:sp>
            <p:nvSpPr>
              <p:cNvPr id="68848" name="Line 240"/>
              <p:cNvSpPr>
                <a:spLocks noChangeShapeType="1"/>
              </p:cNvSpPr>
              <p:nvPr/>
            </p:nvSpPr>
            <p:spPr bwMode="auto">
              <a:xfrm>
                <a:off x="1344" y="1632"/>
                <a:ext cx="48" cy="96"/>
              </a:xfrm>
              <a:prstGeom prst="line">
                <a:avLst/>
              </a:prstGeom>
              <a:noFill/>
              <a:ln w="9525">
                <a:solidFill>
                  <a:schemeClr val="tx1"/>
                </a:solidFill>
                <a:round/>
                <a:headEnd/>
                <a:tailEnd/>
              </a:ln>
              <a:effectLst/>
            </p:spPr>
            <p:txBody>
              <a:bodyPr wrap="none" anchor="ctr"/>
              <a:lstStyle/>
              <a:p>
                <a:endParaRPr lang="en-US"/>
              </a:p>
            </p:txBody>
          </p:sp>
          <p:sp>
            <p:nvSpPr>
              <p:cNvPr id="68849" name="Line 241"/>
              <p:cNvSpPr>
                <a:spLocks noChangeShapeType="1"/>
              </p:cNvSpPr>
              <p:nvPr/>
            </p:nvSpPr>
            <p:spPr bwMode="auto">
              <a:xfrm flipV="1">
                <a:off x="1488" y="1632"/>
                <a:ext cx="48" cy="96"/>
              </a:xfrm>
              <a:prstGeom prst="line">
                <a:avLst/>
              </a:prstGeom>
              <a:noFill/>
              <a:ln w="9525">
                <a:solidFill>
                  <a:schemeClr val="tx1"/>
                </a:solidFill>
                <a:round/>
                <a:headEnd/>
                <a:tailEnd/>
              </a:ln>
              <a:effectLst/>
            </p:spPr>
            <p:txBody>
              <a:bodyPr wrap="none" anchor="ctr"/>
              <a:lstStyle/>
              <a:p>
                <a:endParaRPr lang="en-US"/>
              </a:p>
            </p:txBody>
          </p:sp>
          <p:sp>
            <p:nvSpPr>
              <p:cNvPr id="68850" name="Line 242"/>
              <p:cNvSpPr>
                <a:spLocks noChangeShapeType="1"/>
              </p:cNvSpPr>
              <p:nvPr/>
            </p:nvSpPr>
            <p:spPr bwMode="auto">
              <a:xfrm flipV="1">
                <a:off x="1440" y="1728"/>
                <a:ext cx="48" cy="96"/>
              </a:xfrm>
              <a:prstGeom prst="line">
                <a:avLst/>
              </a:prstGeom>
              <a:noFill/>
              <a:ln w="9525">
                <a:solidFill>
                  <a:schemeClr val="tx1"/>
                </a:solidFill>
                <a:round/>
                <a:headEnd/>
                <a:tailEnd/>
              </a:ln>
              <a:effectLst/>
            </p:spPr>
            <p:txBody>
              <a:bodyPr wrap="none" anchor="ctr"/>
              <a:lstStyle/>
              <a:p>
                <a:endParaRPr lang="en-US"/>
              </a:p>
            </p:txBody>
          </p:sp>
          <p:sp>
            <p:nvSpPr>
              <p:cNvPr id="68851" name="Line 243"/>
              <p:cNvSpPr>
                <a:spLocks noChangeShapeType="1"/>
              </p:cNvSpPr>
              <p:nvPr/>
            </p:nvSpPr>
            <p:spPr bwMode="auto">
              <a:xfrm>
                <a:off x="1584" y="1728"/>
                <a:ext cx="48" cy="96"/>
              </a:xfrm>
              <a:prstGeom prst="line">
                <a:avLst/>
              </a:prstGeom>
              <a:noFill/>
              <a:ln w="9525">
                <a:solidFill>
                  <a:schemeClr val="tx1"/>
                </a:solidFill>
                <a:round/>
                <a:headEnd/>
                <a:tailEnd/>
              </a:ln>
              <a:effectLst/>
            </p:spPr>
            <p:txBody>
              <a:bodyPr wrap="none" anchor="ctr"/>
              <a:lstStyle/>
              <a:p>
                <a:endParaRPr lang="en-US"/>
              </a:p>
            </p:txBody>
          </p:sp>
          <p:sp>
            <p:nvSpPr>
              <p:cNvPr id="68852" name="Line 244"/>
              <p:cNvSpPr>
                <a:spLocks noChangeShapeType="1"/>
              </p:cNvSpPr>
              <p:nvPr/>
            </p:nvSpPr>
            <p:spPr bwMode="auto">
              <a:xfrm>
                <a:off x="1536" y="1632"/>
                <a:ext cx="48" cy="96"/>
              </a:xfrm>
              <a:prstGeom prst="line">
                <a:avLst/>
              </a:prstGeom>
              <a:noFill/>
              <a:ln w="9525">
                <a:solidFill>
                  <a:schemeClr val="tx1"/>
                </a:solidFill>
                <a:round/>
                <a:headEnd/>
                <a:tailEnd/>
              </a:ln>
              <a:effectLst/>
            </p:spPr>
            <p:txBody>
              <a:bodyPr wrap="none" anchor="ctr"/>
              <a:lstStyle/>
              <a:p>
                <a:endParaRPr lang="en-US"/>
              </a:p>
            </p:txBody>
          </p:sp>
          <p:sp>
            <p:nvSpPr>
              <p:cNvPr id="68853" name="Line 245"/>
              <p:cNvSpPr>
                <a:spLocks noChangeShapeType="1"/>
              </p:cNvSpPr>
              <p:nvPr/>
            </p:nvSpPr>
            <p:spPr bwMode="auto">
              <a:xfrm flipV="1">
                <a:off x="1632" y="1728"/>
                <a:ext cx="48" cy="96"/>
              </a:xfrm>
              <a:prstGeom prst="line">
                <a:avLst/>
              </a:prstGeom>
              <a:noFill/>
              <a:ln w="9525">
                <a:solidFill>
                  <a:schemeClr val="tx1"/>
                </a:solidFill>
                <a:round/>
                <a:headEnd/>
                <a:tailEnd/>
              </a:ln>
              <a:effectLst/>
            </p:spPr>
            <p:txBody>
              <a:bodyPr wrap="none" anchor="ctr"/>
              <a:lstStyle/>
              <a:p>
                <a:endParaRPr lang="en-US"/>
              </a:p>
            </p:txBody>
          </p:sp>
        </p:grpSp>
        <p:sp>
          <p:nvSpPr>
            <p:cNvPr id="68854" name="Line 246"/>
            <p:cNvSpPr>
              <a:spLocks noChangeShapeType="1"/>
            </p:cNvSpPr>
            <p:nvPr/>
          </p:nvSpPr>
          <p:spPr bwMode="auto">
            <a:xfrm flipV="1">
              <a:off x="5293" y="2098"/>
              <a:ext cx="0" cy="155"/>
            </a:xfrm>
            <a:prstGeom prst="line">
              <a:avLst/>
            </a:prstGeom>
            <a:noFill/>
            <a:ln w="9525">
              <a:solidFill>
                <a:schemeClr val="tx1"/>
              </a:solidFill>
              <a:prstDash val="dashDot"/>
              <a:round/>
              <a:headEnd/>
              <a:tailEnd type="oval" w="med" len="med"/>
            </a:ln>
            <a:effectLst/>
          </p:spPr>
          <p:txBody>
            <a:bodyPr wrap="none" anchor="ctr"/>
            <a:lstStyle/>
            <a:p>
              <a:endParaRPr lang="en-US"/>
            </a:p>
          </p:txBody>
        </p:sp>
        <p:sp>
          <p:nvSpPr>
            <p:cNvPr id="68855" name="Line 247"/>
            <p:cNvSpPr>
              <a:spLocks noChangeShapeType="1"/>
            </p:cNvSpPr>
            <p:nvPr/>
          </p:nvSpPr>
          <p:spPr bwMode="auto">
            <a:xfrm>
              <a:off x="5293" y="2438"/>
              <a:ext cx="0" cy="216"/>
            </a:xfrm>
            <a:prstGeom prst="line">
              <a:avLst/>
            </a:prstGeom>
            <a:noFill/>
            <a:ln w="9525">
              <a:solidFill>
                <a:schemeClr val="tx1"/>
              </a:solidFill>
              <a:prstDash val="dashDot"/>
              <a:round/>
              <a:headEnd/>
              <a:tailEnd type="oval" w="med" len="med"/>
            </a:ln>
            <a:effectLst/>
          </p:spPr>
          <p:txBody>
            <a:bodyPr wrap="none" anchor="ctr"/>
            <a:lstStyle/>
            <a:p>
              <a:endParaRPr lang="en-US"/>
            </a:p>
          </p:txBody>
        </p:sp>
        <p:sp>
          <p:nvSpPr>
            <p:cNvPr id="68856" name="Line 248"/>
            <p:cNvSpPr>
              <a:spLocks noChangeShapeType="1"/>
            </p:cNvSpPr>
            <p:nvPr/>
          </p:nvSpPr>
          <p:spPr bwMode="auto">
            <a:xfrm flipH="1">
              <a:off x="3867" y="2654"/>
              <a:ext cx="1426" cy="0"/>
            </a:xfrm>
            <a:prstGeom prst="line">
              <a:avLst/>
            </a:prstGeom>
            <a:noFill/>
            <a:ln w="9525">
              <a:solidFill>
                <a:schemeClr val="tx1"/>
              </a:solidFill>
              <a:round/>
              <a:headEnd/>
              <a:tailEnd/>
            </a:ln>
            <a:effectLst/>
          </p:spPr>
          <p:txBody>
            <a:bodyPr wrap="none" anchor="ctr"/>
            <a:lstStyle/>
            <a:p>
              <a:endParaRPr lang="en-US"/>
            </a:p>
          </p:txBody>
        </p:sp>
        <p:sp>
          <p:nvSpPr>
            <p:cNvPr id="68857" name="Line 249"/>
            <p:cNvSpPr>
              <a:spLocks noChangeShapeType="1"/>
            </p:cNvSpPr>
            <p:nvPr/>
          </p:nvSpPr>
          <p:spPr bwMode="auto">
            <a:xfrm flipH="1">
              <a:off x="3867" y="2098"/>
              <a:ext cx="86" cy="0"/>
            </a:xfrm>
            <a:prstGeom prst="line">
              <a:avLst/>
            </a:prstGeom>
            <a:noFill/>
            <a:ln w="9525">
              <a:solidFill>
                <a:schemeClr val="tx1"/>
              </a:solidFill>
              <a:round/>
              <a:headEnd/>
              <a:tailEnd/>
            </a:ln>
            <a:effectLst/>
          </p:spPr>
          <p:txBody>
            <a:bodyPr wrap="none" anchor="ctr"/>
            <a:lstStyle/>
            <a:p>
              <a:endParaRPr lang="en-US"/>
            </a:p>
          </p:txBody>
        </p:sp>
        <p:sp>
          <p:nvSpPr>
            <p:cNvPr id="68858" name="Line 250"/>
            <p:cNvSpPr>
              <a:spLocks noChangeShapeType="1"/>
            </p:cNvSpPr>
            <p:nvPr/>
          </p:nvSpPr>
          <p:spPr bwMode="auto">
            <a:xfrm>
              <a:off x="3867" y="2098"/>
              <a:ext cx="0" cy="92"/>
            </a:xfrm>
            <a:prstGeom prst="line">
              <a:avLst/>
            </a:prstGeom>
            <a:noFill/>
            <a:ln w="9525">
              <a:solidFill>
                <a:schemeClr val="tx1"/>
              </a:solidFill>
              <a:round/>
              <a:headEnd/>
              <a:tailEnd/>
            </a:ln>
            <a:effectLst/>
          </p:spPr>
          <p:txBody>
            <a:bodyPr wrap="none" anchor="ctr"/>
            <a:lstStyle/>
            <a:p>
              <a:endParaRPr lang="en-US"/>
            </a:p>
          </p:txBody>
        </p:sp>
        <p:sp>
          <p:nvSpPr>
            <p:cNvPr id="68859" name="Line 251"/>
            <p:cNvSpPr>
              <a:spLocks noChangeShapeType="1"/>
            </p:cNvSpPr>
            <p:nvPr/>
          </p:nvSpPr>
          <p:spPr bwMode="auto">
            <a:xfrm flipV="1">
              <a:off x="3867" y="2407"/>
              <a:ext cx="0" cy="247"/>
            </a:xfrm>
            <a:prstGeom prst="line">
              <a:avLst/>
            </a:prstGeom>
            <a:noFill/>
            <a:ln w="9525">
              <a:solidFill>
                <a:schemeClr val="tx1"/>
              </a:solidFill>
              <a:round/>
              <a:headEnd/>
              <a:tailEnd/>
            </a:ln>
            <a:effectLst/>
          </p:spPr>
          <p:txBody>
            <a:bodyPr wrap="none" anchor="ctr"/>
            <a:lstStyle/>
            <a:p>
              <a:endParaRPr lang="en-US"/>
            </a:p>
          </p:txBody>
        </p:sp>
        <p:sp>
          <p:nvSpPr>
            <p:cNvPr id="68860" name="Text Box 252"/>
            <p:cNvSpPr txBox="1">
              <a:spLocks noChangeArrowheads="1"/>
            </p:cNvSpPr>
            <p:nvPr/>
          </p:nvSpPr>
          <p:spPr bwMode="auto">
            <a:xfrm>
              <a:off x="3890" y="1909"/>
              <a:ext cx="313" cy="192"/>
            </a:xfrm>
            <a:prstGeom prst="rect">
              <a:avLst/>
            </a:prstGeom>
            <a:noFill/>
            <a:ln w="9525" algn="ctr">
              <a:noFill/>
              <a:miter lim="800000"/>
              <a:headEnd/>
              <a:tailEnd/>
            </a:ln>
            <a:effectLst/>
          </p:spPr>
          <p:txBody>
            <a:bodyPr>
              <a:spAutoFit/>
            </a:bodyPr>
            <a:lstStyle/>
            <a:p>
              <a:pPr algn="ctr">
                <a:spcBef>
                  <a:spcPct val="50000"/>
                </a:spcBef>
              </a:pPr>
              <a:r>
                <a:rPr lang="en-US" sz="1400" dirty="0">
                  <a:solidFill>
                    <a:schemeClr val="tx1"/>
                  </a:solidFill>
                  <a:latin typeface="Arial Narrow" pitchFamily="34" charset="0"/>
                </a:rPr>
                <a:t>50</a:t>
              </a:r>
              <a:r>
                <a:rPr lang="en-US" sz="1400" dirty="0">
                  <a:solidFill>
                    <a:schemeClr val="tx1"/>
                  </a:solidFill>
                  <a:latin typeface="Symbol" pitchFamily="18" charset="2"/>
                </a:rPr>
                <a:t>W</a:t>
              </a:r>
            </a:p>
          </p:txBody>
        </p:sp>
        <p:sp>
          <p:nvSpPr>
            <p:cNvPr id="68861" name="Rectangle 253"/>
            <p:cNvSpPr>
              <a:spLocks noChangeArrowheads="1"/>
            </p:cNvSpPr>
            <p:nvPr/>
          </p:nvSpPr>
          <p:spPr bwMode="auto">
            <a:xfrm>
              <a:off x="3726" y="1911"/>
              <a:ext cx="437" cy="833"/>
            </a:xfrm>
            <a:prstGeom prst="rect">
              <a:avLst/>
            </a:prstGeom>
            <a:noFill/>
            <a:ln w="9525" algn="ctr">
              <a:solidFill>
                <a:schemeClr val="bg2"/>
              </a:solidFill>
              <a:prstDash val="dash"/>
              <a:miter lim="800000"/>
              <a:headEnd/>
              <a:tailEnd/>
            </a:ln>
            <a:effectLst/>
          </p:spPr>
          <p:txBody>
            <a:bodyPr anchor="ctr">
              <a:spAutoFit/>
            </a:bodyPr>
            <a:lstStyle/>
            <a:p>
              <a:endParaRPr lang="en-US"/>
            </a:p>
          </p:txBody>
        </p:sp>
        <p:sp>
          <p:nvSpPr>
            <p:cNvPr id="68862" name="Text Box 254"/>
            <p:cNvSpPr txBox="1">
              <a:spLocks noChangeArrowheads="1"/>
            </p:cNvSpPr>
            <p:nvPr/>
          </p:nvSpPr>
          <p:spPr bwMode="auto">
            <a:xfrm>
              <a:off x="3702" y="1709"/>
              <a:ext cx="484" cy="231"/>
            </a:xfrm>
            <a:prstGeom prst="rect">
              <a:avLst/>
            </a:prstGeom>
            <a:noFill/>
            <a:ln w="9525" algn="ctr">
              <a:noFill/>
              <a:miter lim="800000"/>
              <a:headEnd/>
              <a:tailEnd/>
            </a:ln>
            <a:effectLst/>
          </p:spPr>
          <p:txBody>
            <a:bodyPr>
              <a:spAutoFit/>
            </a:bodyPr>
            <a:lstStyle/>
            <a:p>
              <a:pPr algn="ctr">
                <a:spcBef>
                  <a:spcPct val="50000"/>
                </a:spcBef>
              </a:pPr>
              <a:r>
                <a:rPr lang="en-US" sz="1800" b="1" dirty="0">
                  <a:solidFill>
                    <a:schemeClr val="tx1"/>
                  </a:solidFill>
                  <a:latin typeface="Arial Narrow" pitchFamily="34" charset="0"/>
                </a:rPr>
                <a:t>DUT4</a:t>
              </a:r>
              <a:endParaRPr lang="en-US" sz="1800" b="1" dirty="0">
                <a:solidFill>
                  <a:schemeClr val="tx1"/>
                </a:solidFill>
                <a:latin typeface="Symbol" pitchFamily="18" charset="2"/>
              </a:endParaRPr>
            </a:p>
          </p:txBody>
        </p:sp>
        <p:sp>
          <p:nvSpPr>
            <p:cNvPr id="68863" name="Text Box 255"/>
            <p:cNvSpPr txBox="1">
              <a:spLocks noChangeArrowheads="1"/>
            </p:cNvSpPr>
            <p:nvPr/>
          </p:nvSpPr>
          <p:spPr bwMode="auto">
            <a:xfrm>
              <a:off x="5298" y="2248"/>
              <a:ext cx="314" cy="192"/>
            </a:xfrm>
            <a:prstGeom prst="rect">
              <a:avLst/>
            </a:prstGeom>
            <a:noFill/>
            <a:ln w="9525" algn="ctr">
              <a:noFill/>
              <a:miter lim="800000"/>
              <a:headEnd/>
              <a:tailEnd/>
            </a:ln>
            <a:effectLst/>
          </p:spPr>
          <p:txBody>
            <a:bodyPr>
              <a:spAutoFit/>
            </a:bodyPr>
            <a:lstStyle/>
            <a:p>
              <a:pPr algn="ctr">
                <a:spcBef>
                  <a:spcPct val="50000"/>
                </a:spcBef>
              </a:pPr>
              <a:r>
                <a:rPr lang="en-US" sz="1400" dirty="0">
                  <a:solidFill>
                    <a:schemeClr val="tx1"/>
                  </a:solidFill>
                  <a:latin typeface="Arial Narrow" pitchFamily="34" charset="0"/>
                </a:rPr>
                <a:t>50</a:t>
              </a:r>
              <a:r>
                <a:rPr lang="en-US" sz="1400" dirty="0">
                  <a:solidFill>
                    <a:schemeClr val="tx1"/>
                  </a:solidFill>
                  <a:latin typeface="Symbol" pitchFamily="18" charset="2"/>
                </a:rPr>
                <a:t>W</a:t>
              </a:r>
              <a:endParaRPr lang="en-US" sz="1400" baseline="-25000" dirty="0">
                <a:solidFill>
                  <a:schemeClr val="tx1"/>
                </a:solidFill>
                <a:latin typeface="Arial Narrow" pitchFamily="34" charset="0"/>
              </a:endParaRPr>
            </a:p>
          </p:txBody>
        </p:sp>
        <p:sp>
          <p:nvSpPr>
            <p:cNvPr id="68864" name="Oval 256"/>
            <p:cNvSpPr>
              <a:spLocks noChangeArrowheads="1"/>
            </p:cNvSpPr>
            <p:nvPr/>
          </p:nvSpPr>
          <p:spPr bwMode="auto">
            <a:xfrm>
              <a:off x="5156" y="2160"/>
              <a:ext cx="439" cy="423"/>
            </a:xfrm>
            <a:prstGeom prst="ellipse">
              <a:avLst/>
            </a:prstGeom>
            <a:noFill/>
            <a:ln w="12700" algn="ctr">
              <a:solidFill>
                <a:srgbClr val="FF0000"/>
              </a:solidFill>
              <a:prstDash val="dash"/>
              <a:round/>
              <a:headEnd type="none" w="sm" len="sm"/>
              <a:tailEnd type="none" w="sm" len="sm"/>
            </a:ln>
            <a:effectLst/>
          </p:spPr>
          <p:txBody>
            <a:bodyPr wrap="none" anchor="ctr"/>
            <a:lstStyle/>
            <a:p>
              <a:endParaRPr lang="en-US"/>
            </a:p>
          </p:txBody>
        </p:sp>
        <p:sp>
          <p:nvSpPr>
            <p:cNvPr id="68865" name="Text Box 257"/>
            <p:cNvSpPr txBox="1">
              <a:spLocks noChangeArrowheads="1"/>
            </p:cNvSpPr>
            <p:nvPr/>
          </p:nvSpPr>
          <p:spPr bwMode="auto">
            <a:xfrm>
              <a:off x="4173" y="2226"/>
              <a:ext cx="900" cy="465"/>
            </a:xfrm>
            <a:prstGeom prst="rect">
              <a:avLst/>
            </a:prstGeom>
            <a:noFill/>
            <a:ln w="9525" algn="ctr">
              <a:noFill/>
              <a:miter lim="800000"/>
              <a:headEnd/>
              <a:tailEnd/>
            </a:ln>
            <a:effectLst/>
          </p:spPr>
          <p:txBody>
            <a:bodyPr>
              <a:spAutoFit/>
            </a:bodyPr>
            <a:lstStyle/>
            <a:p>
              <a:pPr algn="ctr">
                <a:spcBef>
                  <a:spcPct val="50000"/>
                </a:spcBef>
              </a:pPr>
              <a:r>
                <a:rPr lang="en-US" sz="1400" dirty="0">
                  <a:solidFill>
                    <a:schemeClr val="tx1"/>
                  </a:solidFill>
                  <a:latin typeface="Arial Narrow" pitchFamily="34" charset="0"/>
                </a:rPr>
                <a:t>Termination resistor keeps reflections low</a:t>
              </a:r>
              <a:endParaRPr lang="en-US" sz="1400" dirty="0">
                <a:solidFill>
                  <a:schemeClr val="tx1"/>
                </a:solidFill>
                <a:latin typeface="Symbol" pitchFamily="18" charset="2"/>
              </a:endParaRPr>
            </a:p>
          </p:txBody>
        </p:sp>
        <p:sp>
          <p:nvSpPr>
            <p:cNvPr id="68866" name="AutoShape 258"/>
            <p:cNvSpPr>
              <a:spLocks noChangeArrowheads="1"/>
            </p:cNvSpPr>
            <p:nvPr/>
          </p:nvSpPr>
          <p:spPr bwMode="auto">
            <a:xfrm rot="-5400000">
              <a:off x="4473" y="1893"/>
              <a:ext cx="181" cy="408"/>
            </a:xfrm>
            <a:prstGeom prst="can">
              <a:avLst>
                <a:gd name="adj" fmla="val 56354"/>
              </a:avLst>
            </a:prstGeom>
            <a:noFill/>
            <a:ln w="9525">
              <a:solidFill>
                <a:schemeClr val="tx1"/>
              </a:solidFill>
              <a:round/>
              <a:headEnd/>
              <a:tailEnd/>
            </a:ln>
            <a:effectLst/>
          </p:spPr>
          <p:txBody>
            <a:bodyPr vert="eaVert" wrap="none" anchor="ctr"/>
            <a:lstStyle/>
            <a:p>
              <a:pPr algn="r"/>
              <a:endParaRPr lang="en-US" b="1">
                <a:solidFill>
                  <a:schemeClr val="bg1"/>
                </a:solidFill>
                <a:latin typeface="Arial Narrow" pitchFamily="34" charset="0"/>
              </a:endParaRPr>
            </a:p>
          </p:txBody>
        </p:sp>
        <p:grpSp>
          <p:nvGrpSpPr>
            <p:cNvPr id="18" name="Group 259"/>
            <p:cNvGrpSpPr>
              <a:grpSpLocks/>
            </p:cNvGrpSpPr>
            <p:nvPr/>
          </p:nvGrpSpPr>
          <p:grpSpPr bwMode="auto">
            <a:xfrm>
              <a:off x="4890" y="2020"/>
              <a:ext cx="156" cy="157"/>
              <a:chOff x="1152" y="1584"/>
              <a:chExt cx="1152" cy="1152"/>
            </a:xfrm>
          </p:grpSpPr>
          <p:sp>
            <p:nvSpPr>
              <p:cNvPr id="68868" name="Freeform 260"/>
              <p:cNvSpPr>
                <a:spLocks/>
              </p:cNvSpPr>
              <p:nvPr/>
            </p:nvSpPr>
            <p:spPr bwMode="auto">
              <a:xfrm>
                <a:off x="1152" y="1584"/>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sp>
            <p:nvSpPr>
              <p:cNvPr id="68869" name="Freeform 261"/>
              <p:cNvSpPr>
                <a:spLocks/>
              </p:cNvSpPr>
              <p:nvPr/>
            </p:nvSpPr>
            <p:spPr bwMode="auto">
              <a:xfrm flipV="1">
                <a:off x="1728" y="2160"/>
                <a:ext cx="576" cy="576"/>
              </a:xfrm>
              <a:custGeom>
                <a:avLst/>
                <a:gdLst/>
                <a:ahLst/>
                <a:cxnLst>
                  <a:cxn ang="0">
                    <a:pos x="0" y="576"/>
                  </a:cxn>
                  <a:cxn ang="0">
                    <a:pos x="288" y="0"/>
                  </a:cxn>
                  <a:cxn ang="0">
                    <a:pos x="576" y="576"/>
                  </a:cxn>
                </a:cxnLst>
                <a:rect l="0" t="0" r="r" b="b"/>
                <a:pathLst>
                  <a:path w="576" h="576">
                    <a:moveTo>
                      <a:pt x="0" y="576"/>
                    </a:moveTo>
                    <a:cubicBezTo>
                      <a:pt x="96" y="288"/>
                      <a:pt x="192" y="0"/>
                      <a:pt x="288" y="0"/>
                    </a:cubicBezTo>
                    <a:cubicBezTo>
                      <a:pt x="384" y="0"/>
                      <a:pt x="480" y="288"/>
                      <a:pt x="576" y="576"/>
                    </a:cubicBezTo>
                  </a:path>
                </a:pathLst>
              </a:custGeom>
              <a:noFill/>
              <a:ln w="25400" cap="flat" cmpd="sng">
                <a:solidFill>
                  <a:schemeClr val="tx2"/>
                </a:solidFill>
                <a:prstDash val="solid"/>
                <a:round/>
                <a:headEnd/>
                <a:tailEnd/>
              </a:ln>
              <a:effectLst/>
            </p:spPr>
            <p:txBody>
              <a:bodyPr>
                <a:spAutoFit/>
              </a:bodyPr>
              <a:lstStyle/>
              <a:p>
                <a:endParaRPr lang="en-US"/>
              </a:p>
            </p:txBody>
          </p:sp>
        </p:grpSp>
        <p:sp>
          <p:nvSpPr>
            <p:cNvPr id="68870" name="Text Box 262"/>
            <p:cNvSpPr txBox="1">
              <a:spLocks noChangeArrowheads="1"/>
            </p:cNvSpPr>
            <p:nvPr/>
          </p:nvSpPr>
          <p:spPr bwMode="auto">
            <a:xfrm>
              <a:off x="4276" y="1821"/>
              <a:ext cx="562" cy="192"/>
            </a:xfrm>
            <a:prstGeom prst="rect">
              <a:avLst/>
            </a:prstGeom>
            <a:noFill/>
            <a:ln w="9525" algn="ctr">
              <a:noFill/>
              <a:miter lim="800000"/>
              <a:headEnd/>
              <a:tailEnd/>
            </a:ln>
            <a:effectLst/>
          </p:spPr>
          <p:txBody>
            <a:bodyPr>
              <a:spAutoFit/>
            </a:bodyPr>
            <a:lstStyle/>
            <a:p>
              <a:pPr algn="ctr">
                <a:spcBef>
                  <a:spcPct val="50000"/>
                </a:spcBef>
              </a:pPr>
              <a:r>
                <a:rPr lang="en-US" sz="1400" dirty="0" err="1">
                  <a:solidFill>
                    <a:schemeClr val="tx1"/>
                  </a:solidFill>
                  <a:latin typeface="Arial Narrow" pitchFamily="34" charset="0"/>
                </a:rPr>
                <a:t>Z</a:t>
              </a:r>
              <a:r>
                <a:rPr lang="en-US" sz="1400" baseline="-25000" dirty="0" err="1">
                  <a:solidFill>
                    <a:schemeClr val="tx1"/>
                  </a:solidFill>
                  <a:latin typeface="Arial Narrow" pitchFamily="34" charset="0"/>
                </a:rPr>
                <a:t>o</a:t>
              </a:r>
              <a:r>
                <a:rPr lang="en-US" sz="1400" dirty="0">
                  <a:solidFill>
                    <a:schemeClr val="tx1"/>
                  </a:solidFill>
                  <a:latin typeface="Arial Narrow" pitchFamily="34" charset="0"/>
                </a:rPr>
                <a:t>=50</a:t>
              </a:r>
              <a:r>
                <a:rPr lang="en-US" sz="1400" dirty="0">
                  <a:solidFill>
                    <a:schemeClr val="tx1"/>
                  </a:solidFill>
                  <a:latin typeface="Symbol" pitchFamily="18" charset="2"/>
                </a:rPr>
                <a:t>W</a:t>
              </a:r>
            </a:p>
          </p:txBody>
        </p:sp>
        <p:sp>
          <p:nvSpPr>
            <p:cNvPr id="68871" name="Line 263"/>
            <p:cNvSpPr>
              <a:spLocks noChangeShapeType="1"/>
            </p:cNvSpPr>
            <p:nvPr/>
          </p:nvSpPr>
          <p:spPr bwMode="auto">
            <a:xfrm>
              <a:off x="5288" y="2656"/>
              <a:ext cx="0" cy="104"/>
            </a:xfrm>
            <a:prstGeom prst="line">
              <a:avLst/>
            </a:prstGeom>
            <a:noFill/>
            <a:ln w="9525">
              <a:solidFill>
                <a:schemeClr val="tx1"/>
              </a:solidFill>
              <a:round/>
              <a:headEnd type="none" w="sm" len="sm"/>
              <a:tailEnd type="none" w="sm" len="sm"/>
            </a:ln>
            <a:effectLst/>
          </p:spPr>
          <p:txBody>
            <a:bodyPr wrap="none" anchor="ctr"/>
            <a:lstStyle/>
            <a:p>
              <a:endParaRPr lang="en-US"/>
            </a:p>
          </p:txBody>
        </p:sp>
        <p:grpSp>
          <p:nvGrpSpPr>
            <p:cNvPr id="19" name="Group 264"/>
            <p:cNvGrpSpPr>
              <a:grpSpLocks/>
            </p:cNvGrpSpPr>
            <p:nvPr/>
          </p:nvGrpSpPr>
          <p:grpSpPr bwMode="auto">
            <a:xfrm>
              <a:off x="5224" y="2760"/>
              <a:ext cx="136" cy="72"/>
              <a:chOff x="5224" y="2760"/>
              <a:chExt cx="136" cy="72"/>
            </a:xfrm>
          </p:grpSpPr>
          <p:sp>
            <p:nvSpPr>
              <p:cNvPr id="68873" name="Line 265"/>
              <p:cNvSpPr>
                <a:spLocks noChangeShapeType="1"/>
              </p:cNvSpPr>
              <p:nvPr/>
            </p:nvSpPr>
            <p:spPr bwMode="auto">
              <a:xfrm>
                <a:off x="5224" y="2760"/>
                <a:ext cx="136"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874" name="Line 266"/>
              <p:cNvSpPr>
                <a:spLocks noChangeShapeType="1"/>
              </p:cNvSpPr>
              <p:nvPr/>
            </p:nvSpPr>
            <p:spPr bwMode="auto">
              <a:xfrm>
                <a:off x="5240" y="2800"/>
                <a:ext cx="104" cy="0"/>
              </a:xfrm>
              <a:prstGeom prst="line">
                <a:avLst/>
              </a:prstGeom>
              <a:noFill/>
              <a:ln w="9525">
                <a:solidFill>
                  <a:schemeClr val="tx1"/>
                </a:solidFill>
                <a:round/>
                <a:headEnd type="none" w="sm" len="sm"/>
                <a:tailEnd type="none" w="sm" len="sm"/>
              </a:ln>
              <a:effectLst/>
            </p:spPr>
            <p:txBody>
              <a:bodyPr wrap="none" anchor="ctr"/>
              <a:lstStyle/>
              <a:p>
                <a:endParaRPr lang="en-US"/>
              </a:p>
            </p:txBody>
          </p:sp>
          <p:sp>
            <p:nvSpPr>
              <p:cNvPr id="68875" name="Line 267"/>
              <p:cNvSpPr>
                <a:spLocks noChangeShapeType="1"/>
              </p:cNvSpPr>
              <p:nvPr/>
            </p:nvSpPr>
            <p:spPr bwMode="auto">
              <a:xfrm>
                <a:off x="5280" y="2832"/>
                <a:ext cx="24" cy="0"/>
              </a:xfrm>
              <a:prstGeom prst="line">
                <a:avLst/>
              </a:prstGeom>
              <a:noFill/>
              <a:ln w="9525">
                <a:solidFill>
                  <a:schemeClr val="tx1"/>
                </a:solidFill>
                <a:round/>
                <a:headEnd type="none" w="sm" len="sm"/>
                <a:tailEnd type="none" w="sm" len="sm"/>
              </a:ln>
              <a:effectLst/>
            </p:spPr>
            <p:txBody>
              <a:bodyPr wrap="none" anchor="ctr"/>
              <a:lstStyle/>
              <a:p>
                <a:endParaRPr lang="en-US"/>
              </a:p>
            </p:txBody>
          </p:sp>
        </p:grpSp>
      </p:grpSp>
      <p:sp>
        <p:nvSpPr>
          <p:cNvPr id="270" name="Left Arrow 269"/>
          <p:cNvSpPr/>
          <p:nvPr/>
        </p:nvSpPr>
        <p:spPr bwMode="auto">
          <a:xfrm rot="10800000">
            <a:off x="7575948" y="2481266"/>
            <a:ext cx="950494" cy="531757"/>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272" name="Right Arrow 271"/>
          <p:cNvSpPr/>
          <p:nvPr/>
        </p:nvSpPr>
        <p:spPr bwMode="auto">
          <a:xfrm rot="10800000">
            <a:off x="7570032" y="3087226"/>
            <a:ext cx="884420" cy="9069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0"/>
                                  </p:stCondLst>
                                  <p:childTnLst>
                                    <p:set>
                                      <p:cBhvr>
                                        <p:cTn id="9" dur="1" fill="hold">
                                          <p:stCondLst>
                                            <p:cond delay="0"/>
                                          </p:stCondLst>
                                        </p:cTn>
                                        <p:tgtEl>
                                          <p:spTgt spid="6877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8754">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8754">
                                            <p:txEl>
                                              <p:pRg st="1" end="1"/>
                                            </p:txEl>
                                          </p:spTgt>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8754">
                                            <p:txEl>
                                              <p:pRg st="2" end="2"/>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7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54" grpId="0" build="p"/>
      <p:bldP spid="68772" grpId="0" animBg="1"/>
      <p:bldP spid="270" grpId="0" animBg="1"/>
      <p:bldP spid="272"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0"/>
            <a:ext cx="7772400" cy="1143000"/>
          </a:xfrm>
        </p:spPr>
        <p:txBody>
          <a:bodyPr/>
          <a:lstStyle/>
          <a:p>
            <a:r>
              <a:rPr lang="en-US" b="1" dirty="0"/>
              <a:t>Rise Time</a:t>
            </a:r>
          </a:p>
        </p:txBody>
      </p:sp>
      <p:sp>
        <p:nvSpPr>
          <p:cNvPr id="69635" name="Rectangle 3"/>
          <p:cNvSpPr>
            <a:spLocks noGrp="1" noChangeArrowheads="1"/>
          </p:cNvSpPr>
          <p:nvPr>
            <p:ph type="body" sz="half" idx="1"/>
          </p:nvPr>
        </p:nvSpPr>
        <p:spPr>
          <a:xfrm>
            <a:off x="431800" y="1231900"/>
            <a:ext cx="4686300" cy="5081814"/>
          </a:xfrm>
        </p:spPr>
        <p:txBody>
          <a:bodyPr>
            <a:normAutofit fontScale="77500" lnSpcReduction="20000"/>
          </a:bodyPr>
          <a:lstStyle/>
          <a:p>
            <a:pPr>
              <a:spcBef>
                <a:spcPct val="10000"/>
              </a:spcBef>
            </a:pPr>
            <a:r>
              <a:rPr lang="en-US" sz="2800" dirty="0"/>
              <a:t>Time required for output signal voltage to rise from 10% to 90%</a:t>
            </a:r>
          </a:p>
          <a:p>
            <a:pPr>
              <a:spcBef>
                <a:spcPct val="10000"/>
              </a:spcBef>
            </a:pPr>
            <a:r>
              <a:rPr lang="en-US" sz="2800" dirty="0"/>
              <a:t>Important specification when routing square waves </a:t>
            </a:r>
          </a:p>
          <a:p>
            <a:pPr>
              <a:spcBef>
                <a:spcPct val="10000"/>
              </a:spcBef>
            </a:pPr>
            <a:r>
              <a:rPr lang="en-US" sz="2800" dirty="0"/>
              <a:t>Can be used to approximate 3 dB point of switch (bandwidth)</a:t>
            </a:r>
          </a:p>
          <a:p>
            <a:pPr>
              <a:spcBef>
                <a:spcPct val="10000"/>
              </a:spcBef>
            </a:pPr>
            <a:r>
              <a:rPr lang="en-US" sz="2800" dirty="0"/>
              <a:t>To route a square wave accurately, rise time of switch must be 1/7</a:t>
            </a:r>
            <a:r>
              <a:rPr lang="en-US" sz="2800" baseline="30000" dirty="0"/>
              <a:t>th</a:t>
            </a:r>
            <a:r>
              <a:rPr lang="en-US" sz="2800" dirty="0"/>
              <a:t> the rise time of the signal </a:t>
            </a:r>
            <a:r>
              <a:rPr lang="en-US" sz="2800" dirty="0" smtClean="0"/>
              <a:t>itself</a:t>
            </a:r>
          </a:p>
          <a:p>
            <a:pPr>
              <a:spcBef>
                <a:spcPct val="10000"/>
              </a:spcBef>
            </a:pPr>
            <a:endParaRPr lang="en-US" sz="2800" dirty="0" smtClean="0"/>
          </a:p>
          <a:p>
            <a:pPr>
              <a:spcBef>
                <a:spcPct val="10000"/>
              </a:spcBef>
            </a:pPr>
            <a:r>
              <a:rPr lang="en-US" sz="2800" dirty="0" smtClean="0">
                <a:solidFill>
                  <a:srgbClr val="FF0000"/>
                </a:solidFill>
              </a:rPr>
              <a:t>Note: </a:t>
            </a:r>
            <a:r>
              <a:rPr lang="en-US" sz="2800" dirty="0" smtClean="0"/>
              <a:t>When a customer is switching a 1 GHz square wave, ALWAYS recommend a switch with 7x the bandwidth (</a:t>
            </a:r>
            <a:r>
              <a:rPr lang="en-US" sz="2800" dirty="0" err="1" smtClean="0"/>
              <a:t>ie</a:t>
            </a:r>
            <a:r>
              <a:rPr lang="en-US" sz="2800" dirty="0" smtClean="0"/>
              <a:t> 7GHz switch)</a:t>
            </a:r>
            <a:endParaRPr lang="en-US" sz="2800" dirty="0"/>
          </a:p>
        </p:txBody>
      </p:sp>
      <p:graphicFrame>
        <p:nvGraphicFramePr>
          <p:cNvPr id="69637" name="Object 5"/>
          <p:cNvGraphicFramePr>
            <a:graphicFrameLocks noChangeAspect="1"/>
          </p:cNvGraphicFramePr>
          <p:nvPr>
            <p:ph sz="half" idx="2"/>
          </p:nvPr>
        </p:nvGraphicFramePr>
        <p:xfrm>
          <a:off x="6070600" y="3422650"/>
          <a:ext cx="965200" cy="393700"/>
        </p:xfrm>
        <a:graphic>
          <a:graphicData uri="http://schemas.openxmlformats.org/presentationml/2006/ole">
            <p:oleObj spid="_x0000_s1033218" name="Equation" r:id="rId4" imgW="965160" imgH="393480" progId="Equation.3">
              <p:embed/>
            </p:oleObj>
          </a:graphicData>
        </a:graphic>
      </p:graphicFrame>
      <p:pic>
        <p:nvPicPr>
          <p:cNvPr id="69636" name="Picture 4" descr="8e151a32941"/>
          <p:cNvPicPr>
            <a:picLocks noChangeAspect="1" noChangeArrowheads="1"/>
          </p:cNvPicPr>
          <p:nvPr/>
        </p:nvPicPr>
        <p:blipFill>
          <a:blip r:embed="rId5" cstate="print"/>
          <a:srcRect/>
          <a:stretch>
            <a:fillRect/>
          </a:stretch>
        </p:blipFill>
        <p:spPr bwMode="auto">
          <a:xfrm>
            <a:off x="5094288" y="2060575"/>
            <a:ext cx="4049712" cy="1227138"/>
          </a:xfrm>
          <a:prstGeom prst="rect">
            <a:avLst/>
          </a:prstGeom>
          <a:noFill/>
        </p:spPr>
      </p:pic>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0" y="0"/>
            <a:ext cx="8170003" cy="964092"/>
          </a:xfrm>
        </p:spPr>
        <p:txBody>
          <a:bodyPr/>
          <a:lstStyle/>
          <a:p>
            <a:r>
              <a:rPr lang="en-US" b="1" dirty="0"/>
              <a:t>Rise </a:t>
            </a:r>
            <a:r>
              <a:rPr lang="en-US" b="1" dirty="0" smtClean="0"/>
              <a:t>Time (cont)</a:t>
            </a:r>
            <a:endParaRPr lang="en-US" b="1" dirty="0"/>
          </a:p>
        </p:txBody>
      </p:sp>
      <p:graphicFrame>
        <p:nvGraphicFramePr>
          <p:cNvPr id="70667" name="Object 11"/>
          <p:cNvGraphicFramePr>
            <a:graphicFrameLocks noChangeAspect="1"/>
          </p:cNvGraphicFramePr>
          <p:nvPr>
            <p:ph idx="1"/>
          </p:nvPr>
        </p:nvGraphicFramePr>
        <p:xfrm>
          <a:off x="204788" y="3060700"/>
          <a:ext cx="3778250" cy="887413"/>
        </p:xfrm>
        <a:graphic>
          <a:graphicData uri="http://schemas.openxmlformats.org/presentationml/2006/ole">
            <p:oleObj spid="_x0000_s1034242" name="Equation" r:id="rId4" imgW="1676160" imgH="393480" progId="Equation.3">
              <p:embed/>
            </p:oleObj>
          </a:graphicData>
        </a:graphic>
      </p:graphicFrame>
      <p:pic>
        <p:nvPicPr>
          <p:cNvPr id="70659" name="Picture 3" descr="300M"/>
          <p:cNvPicPr>
            <a:picLocks noChangeAspect="1" noChangeArrowheads="1"/>
          </p:cNvPicPr>
          <p:nvPr/>
        </p:nvPicPr>
        <p:blipFill>
          <a:blip r:embed="rId5" cstate="print"/>
          <a:srcRect l="16499" t="9375" r="14999" b="5624"/>
          <a:stretch>
            <a:fillRect/>
          </a:stretch>
        </p:blipFill>
        <p:spPr bwMode="auto">
          <a:xfrm>
            <a:off x="4217988" y="1525588"/>
            <a:ext cx="3913187" cy="3884612"/>
          </a:xfrm>
          <a:prstGeom prst="rect">
            <a:avLst/>
          </a:prstGeom>
          <a:noFill/>
          <a:ln w="9525">
            <a:noFill/>
            <a:miter lim="800000"/>
            <a:headEnd/>
            <a:tailEnd/>
          </a:ln>
        </p:spPr>
      </p:pic>
      <p:pic>
        <p:nvPicPr>
          <p:cNvPr id="70660" name="Picture 4" descr="20M"/>
          <p:cNvPicPr>
            <a:picLocks noChangeAspect="1" noChangeArrowheads="1"/>
          </p:cNvPicPr>
          <p:nvPr/>
        </p:nvPicPr>
        <p:blipFill>
          <a:blip r:embed="rId6" cstate="print"/>
          <a:srcRect l="16499" t="9375" r="14999" b="5624"/>
          <a:stretch>
            <a:fillRect/>
          </a:stretch>
        </p:blipFill>
        <p:spPr bwMode="auto">
          <a:xfrm>
            <a:off x="4225925" y="1524000"/>
            <a:ext cx="3913188" cy="3884613"/>
          </a:xfrm>
          <a:prstGeom prst="rect">
            <a:avLst/>
          </a:prstGeom>
          <a:noFill/>
          <a:ln w="9525">
            <a:noFill/>
            <a:miter lim="800000"/>
            <a:headEnd/>
            <a:tailEnd/>
          </a:ln>
        </p:spPr>
      </p:pic>
      <p:sp>
        <p:nvSpPr>
          <p:cNvPr id="70661" name="Text Box 5"/>
          <p:cNvSpPr txBox="1">
            <a:spLocks noChangeArrowheads="1"/>
          </p:cNvSpPr>
          <p:nvPr/>
        </p:nvSpPr>
        <p:spPr bwMode="auto">
          <a:xfrm>
            <a:off x="3200400" y="5486400"/>
            <a:ext cx="6096000" cy="457200"/>
          </a:xfrm>
          <a:prstGeom prst="rect">
            <a:avLst/>
          </a:prstGeom>
          <a:noFill/>
          <a:ln w="9525">
            <a:noFill/>
            <a:miter lim="800000"/>
            <a:headEnd/>
            <a:tailEnd/>
          </a:ln>
          <a:effectLst/>
        </p:spPr>
        <p:txBody>
          <a:bodyPr>
            <a:spAutoFit/>
          </a:bodyPr>
          <a:lstStyle/>
          <a:p>
            <a:pPr algn="ctr">
              <a:spcBef>
                <a:spcPct val="50000"/>
              </a:spcBef>
            </a:pPr>
            <a:r>
              <a:rPr lang="en-US">
                <a:solidFill>
                  <a:schemeClr val="tx1"/>
                </a:solidFill>
              </a:rPr>
              <a:t>5 MHz Square Wave with </a:t>
            </a:r>
            <a:r>
              <a:rPr lang="en-US" b="1" i="1">
                <a:solidFill>
                  <a:schemeClr val="tx1"/>
                </a:solidFill>
              </a:rPr>
              <a:t>20 MHz</a:t>
            </a:r>
            <a:r>
              <a:rPr lang="en-US">
                <a:solidFill>
                  <a:schemeClr val="tx1"/>
                </a:solidFill>
              </a:rPr>
              <a:t> Digitizer</a:t>
            </a:r>
          </a:p>
        </p:txBody>
      </p:sp>
      <p:sp>
        <p:nvSpPr>
          <p:cNvPr id="70662" name="Text Box 6"/>
          <p:cNvSpPr txBox="1">
            <a:spLocks noChangeArrowheads="1"/>
          </p:cNvSpPr>
          <p:nvPr/>
        </p:nvSpPr>
        <p:spPr bwMode="auto">
          <a:xfrm>
            <a:off x="3200400" y="5486400"/>
            <a:ext cx="6096000" cy="457200"/>
          </a:xfrm>
          <a:prstGeom prst="rect">
            <a:avLst/>
          </a:prstGeom>
          <a:noFill/>
          <a:ln w="9525">
            <a:noFill/>
            <a:miter lim="800000"/>
            <a:headEnd/>
            <a:tailEnd/>
          </a:ln>
          <a:effectLst/>
        </p:spPr>
        <p:txBody>
          <a:bodyPr>
            <a:spAutoFit/>
          </a:bodyPr>
          <a:lstStyle/>
          <a:p>
            <a:pPr algn="ctr">
              <a:spcBef>
                <a:spcPct val="50000"/>
              </a:spcBef>
            </a:pPr>
            <a:r>
              <a:rPr lang="en-US">
                <a:solidFill>
                  <a:schemeClr val="tx1"/>
                </a:solidFill>
              </a:rPr>
              <a:t>5 MHz Square Wave with </a:t>
            </a:r>
            <a:r>
              <a:rPr lang="en-US" b="1" i="1">
                <a:solidFill>
                  <a:schemeClr val="tx1"/>
                </a:solidFill>
              </a:rPr>
              <a:t>300 MHz</a:t>
            </a:r>
            <a:r>
              <a:rPr lang="en-US">
                <a:solidFill>
                  <a:schemeClr val="tx1"/>
                </a:solidFill>
              </a:rPr>
              <a:t> Digitizer</a:t>
            </a:r>
          </a:p>
        </p:txBody>
      </p:sp>
      <p:sp>
        <p:nvSpPr>
          <p:cNvPr id="70663" name="Line 7"/>
          <p:cNvSpPr>
            <a:spLocks noChangeShapeType="1"/>
          </p:cNvSpPr>
          <p:nvPr/>
        </p:nvSpPr>
        <p:spPr bwMode="auto">
          <a:xfrm>
            <a:off x="6721475" y="5883275"/>
            <a:ext cx="1143000" cy="0"/>
          </a:xfrm>
          <a:prstGeom prst="line">
            <a:avLst/>
          </a:prstGeom>
          <a:noFill/>
          <a:ln w="28575">
            <a:solidFill>
              <a:srgbClr val="FF0000"/>
            </a:solidFill>
            <a:round/>
            <a:headEnd/>
            <a:tailEnd/>
          </a:ln>
          <a:effectLst/>
        </p:spPr>
        <p:txBody>
          <a:bodyPr wrap="none" anchor="ctr"/>
          <a:lstStyle/>
          <a:p>
            <a:endParaRPr lang="en-US"/>
          </a:p>
        </p:txBody>
      </p:sp>
      <p:sp>
        <p:nvSpPr>
          <p:cNvPr id="70664" name="Line 8"/>
          <p:cNvSpPr>
            <a:spLocks noChangeShapeType="1"/>
          </p:cNvSpPr>
          <p:nvPr/>
        </p:nvSpPr>
        <p:spPr bwMode="auto">
          <a:xfrm>
            <a:off x="3657600" y="1981200"/>
            <a:ext cx="1524000" cy="457200"/>
          </a:xfrm>
          <a:prstGeom prst="line">
            <a:avLst/>
          </a:prstGeom>
          <a:noFill/>
          <a:ln w="28575">
            <a:solidFill>
              <a:srgbClr val="FF0000"/>
            </a:solidFill>
            <a:round/>
            <a:headEnd/>
            <a:tailEnd type="triangle" w="med" len="med"/>
          </a:ln>
          <a:effectLst/>
        </p:spPr>
        <p:txBody>
          <a:bodyPr/>
          <a:lstStyle/>
          <a:p>
            <a:endParaRPr lang="en-US"/>
          </a:p>
        </p:txBody>
      </p:sp>
      <p:sp>
        <p:nvSpPr>
          <p:cNvPr id="70665" name="Text Box 9"/>
          <p:cNvSpPr txBox="1">
            <a:spLocks noChangeArrowheads="1"/>
          </p:cNvSpPr>
          <p:nvPr/>
        </p:nvSpPr>
        <p:spPr bwMode="auto">
          <a:xfrm>
            <a:off x="2057400" y="1447800"/>
            <a:ext cx="1676400" cy="946150"/>
          </a:xfrm>
          <a:prstGeom prst="rect">
            <a:avLst/>
          </a:prstGeom>
          <a:noFill/>
          <a:ln w="9525">
            <a:noFill/>
            <a:miter lim="800000"/>
            <a:headEnd/>
            <a:tailEnd/>
          </a:ln>
          <a:effectLst/>
        </p:spPr>
        <p:txBody>
          <a:bodyPr>
            <a:spAutoFit/>
          </a:bodyPr>
          <a:lstStyle/>
          <a:p>
            <a:pPr algn="ctr">
              <a:spcBef>
                <a:spcPct val="50000"/>
              </a:spcBef>
            </a:pPr>
            <a:r>
              <a:rPr lang="en-US" sz="2800">
                <a:solidFill>
                  <a:srgbClr val="FF3300"/>
                </a:solidFill>
              </a:rPr>
              <a:t>Slower rise time</a:t>
            </a:r>
          </a:p>
        </p:txBody>
      </p:sp>
      <p:sp>
        <p:nvSpPr>
          <p:cNvPr id="70666" name="Text Box 10"/>
          <p:cNvSpPr txBox="1">
            <a:spLocks noChangeArrowheads="1"/>
          </p:cNvSpPr>
          <p:nvPr/>
        </p:nvSpPr>
        <p:spPr bwMode="auto">
          <a:xfrm>
            <a:off x="2057400" y="1447800"/>
            <a:ext cx="1676400" cy="946150"/>
          </a:xfrm>
          <a:prstGeom prst="rect">
            <a:avLst/>
          </a:prstGeom>
          <a:noFill/>
          <a:ln w="9525">
            <a:noFill/>
            <a:miter lim="800000"/>
            <a:headEnd/>
            <a:tailEnd/>
          </a:ln>
          <a:effectLst/>
        </p:spPr>
        <p:txBody>
          <a:bodyPr>
            <a:spAutoFit/>
          </a:bodyPr>
          <a:lstStyle/>
          <a:p>
            <a:pPr algn="ctr">
              <a:spcBef>
                <a:spcPct val="50000"/>
              </a:spcBef>
            </a:pPr>
            <a:r>
              <a:rPr lang="en-US" sz="2800" dirty="0">
                <a:solidFill>
                  <a:srgbClr val="FF3300"/>
                </a:solidFill>
              </a:rPr>
              <a:t>Faster  rise time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066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7066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706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6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666"/>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706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1" grpId="0"/>
      <p:bldP spid="70662" grpId="0"/>
      <p:bldP spid="70665" grpId="0"/>
      <p:bldP spid="7066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0"/>
            <a:ext cx="8170003" cy="964092"/>
          </a:xfrm>
        </p:spPr>
        <p:txBody>
          <a:bodyPr/>
          <a:lstStyle/>
          <a:p>
            <a:r>
              <a:rPr lang="en-US" b="1" dirty="0"/>
              <a:t>Why the Need for Switches?</a:t>
            </a:r>
          </a:p>
        </p:txBody>
      </p:sp>
      <p:sp>
        <p:nvSpPr>
          <p:cNvPr id="26627" name="Rectangle 3"/>
          <p:cNvSpPr>
            <a:spLocks noGrp="1" noChangeArrowheads="1"/>
          </p:cNvSpPr>
          <p:nvPr>
            <p:ph idx="1"/>
          </p:nvPr>
        </p:nvSpPr>
        <p:spPr>
          <a:xfrm>
            <a:off x="381000" y="1549400"/>
            <a:ext cx="8534400" cy="2667000"/>
          </a:xfrm>
        </p:spPr>
        <p:txBody>
          <a:bodyPr/>
          <a:lstStyle/>
          <a:p>
            <a:pPr marL="406400" indent="-298450" defTabSz="2408238"/>
            <a:r>
              <a:rPr lang="en-US" dirty="0"/>
              <a:t>Nearly every system can benefit from switching</a:t>
            </a:r>
          </a:p>
          <a:p>
            <a:pPr marL="974725" lvl="1" indent="-217488" defTabSz="2408238"/>
            <a:r>
              <a:rPr lang="en-US" dirty="0"/>
              <a:t>Increases channel count </a:t>
            </a:r>
          </a:p>
          <a:p>
            <a:pPr marL="974725" lvl="1" indent="-217488" defTabSz="2408238">
              <a:buClr>
                <a:schemeClr val="tx1"/>
              </a:buClr>
            </a:pPr>
            <a:r>
              <a:rPr lang="en-US" dirty="0"/>
              <a:t>Adds measurement flexibility</a:t>
            </a:r>
          </a:p>
          <a:p>
            <a:pPr marL="974725" lvl="1" indent="-217488" defTabSz="2408238">
              <a:buClr>
                <a:schemeClr val="tx1"/>
              </a:buClr>
            </a:pPr>
            <a:r>
              <a:rPr lang="en-US" dirty="0"/>
              <a:t>Simplifies test fixture</a:t>
            </a:r>
          </a:p>
          <a:p>
            <a:pPr marL="974725" lvl="1" indent="-217488" defTabSz="2408238">
              <a:buClr>
                <a:schemeClr val="tx1"/>
              </a:buClr>
            </a:pPr>
            <a:r>
              <a:rPr lang="en-US" dirty="0"/>
              <a:t>Decreases cost</a:t>
            </a:r>
            <a:endParaRPr lang="en-US" sz="2400" dirty="0">
              <a:solidFill>
                <a:schemeClr val="tx2"/>
              </a:solidFill>
              <a:effectLst>
                <a:outerShdw blurRad="38100" dist="38100" dir="2700000" algn="tl">
                  <a:srgbClr val="C0C0C0"/>
                </a:outerShdw>
              </a:effectLst>
            </a:endParaRPr>
          </a:p>
        </p:txBody>
      </p:sp>
      <p:graphicFrame>
        <p:nvGraphicFramePr>
          <p:cNvPr id="26628" name="Group 4"/>
          <p:cNvGraphicFramePr>
            <a:graphicFrameLocks noGrp="1"/>
          </p:cNvGraphicFramePr>
          <p:nvPr/>
        </p:nvGraphicFramePr>
        <p:xfrm>
          <a:off x="533400" y="4445000"/>
          <a:ext cx="8305800" cy="1343025"/>
        </p:xfrm>
        <a:graphic>
          <a:graphicData uri="http://schemas.openxmlformats.org/drawingml/2006/table">
            <a:tbl>
              <a:tblPr/>
              <a:tblGrid>
                <a:gridCol w="2133600"/>
                <a:gridCol w="2362200"/>
                <a:gridCol w="1905000"/>
                <a:gridCol w="1905000"/>
              </a:tblGrid>
              <a:tr h="457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2"/>
                          </a:solidFill>
                          <a:effectLst/>
                          <a:latin typeface="+mn-lt"/>
                        </a:rPr>
                        <a:t>Test</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2"/>
                          </a:solidFill>
                          <a:effectLst/>
                          <a:latin typeface="+mn-lt"/>
                        </a:rPr>
                        <a:t>Instruments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2"/>
                          </a:solidFill>
                          <a:effectLst/>
                          <a:latin typeface="+mn-lt"/>
                        </a:rPr>
                        <a:t>Test Points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2"/>
                          </a:solidFill>
                          <a:effectLst/>
                          <a:latin typeface="+mn-lt"/>
                        </a:rPr>
                        <a:t>Solution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r h="3968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mn-lt"/>
                        </a:rPr>
                        <a:t>Stimulus/</a:t>
                      </a:r>
                      <a:r>
                        <a:rPr kumimoji="0" lang="en-US" sz="2000" b="0" i="0" u="none" strike="noStrike" cap="none" normalizeH="0" baseline="0" dirty="0" err="1" smtClean="0">
                          <a:ln>
                            <a:noFill/>
                          </a:ln>
                          <a:solidFill>
                            <a:schemeClr val="tx1"/>
                          </a:solidFill>
                          <a:effectLst/>
                          <a:latin typeface="+mn-lt"/>
                        </a:rPr>
                        <a:t>Resp</a:t>
                      </a:r>
                      <a:endParaRPr kumimoji="0" lang="en-US" sz="2000" b="0" i="0" u="none" strike="noStrike" cap="none" normalizeH="0" baseline="0" dirty="0" smtClean="0">
                        <a:ln>
                          <a:noFill/>
                        </a:ln>
                        <a:solidFill>
                          <a:schemeClr val="tx1"/>
                        </a:solidFill>
                        <a:effectLst/>
                        <a:latin typeface="+mn-lt"/>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mn-lt"/>
                        </a:rPr>
                        <a:t>1 Digitizer, 1 </a:t>
                      </a:r>
                      <a:r>
                        <a:rPr kumimoji="0" lang="en-US" sz="2000" b="0" i="0" u="none" strike="noStrike" cap="none" normalizeH="0" baseline="0" dirty="0" err="1" smtClean="0">
                          <a:ln>
                            <a:noFill/>
                          </a:ln>
                          <a:solidFill>
                            <a:schemeClr val="tx1"/>
                          </a:solidFill>
                          <a:effectLst/>
                          <a:latin typeface="+mn-lt"/>
                        </a:rPr>
                        <a:t>Arb</a:t>
                      </a:r>
                      <a:endParaRPr kumimoji="0" lang="en-US" sz="2000" b="0" i="0" u="none" strike="noStrike" cap="none" normalizeH="0" baseline="0" dirty="0" smtClean="0">
                        <a:ln>
                          <a:noFill/>
                        </a:ln>
                        <a:solidFill>
                          <a:schemeClr val="tx1"/>
                        </a:solidFill>
                        <a:effectLst/>
                        <a:latin typeface="+mn-lt"/>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mn-lt"/>
                        </a:rPr>
                        <a:t>20 DUTs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mn-lt"/>
                        </a:rPr>
                        <a:t>SWITCHING</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889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mn-lt"/>
                        </a:rPr>
                        <a:t>Temperature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mn-lt"/>
                        </a:rPr>
                        <a:t>1 DMM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mn-lt"/>
                        </a:rPr>
                        <a:t>200 RTDs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accent2"/>
                          </a:solidFill>
                          <a:effectLst/>
                          <a:latin typeface="+mn-lt"/>
                        </a:rPr>
                        <a:t>SWITCHING</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0" y="0"/>
            <a:ext cx="8170003" cy="964092"/>
          </a:xfrm>
        </p:spPr>
        <p:txBody>
          <a:bodyPr/>
          <a:lstStyle/>
          <a:p>
            <a:pPr eaLnBrk="1" hangingPunct="1"/>
            <a:r>
              <a:rPr lang="en-US" b="1" dirty="0" smtClean="0"/>
              <a:t>1-Wire Switching Mode</a:t>
            </a:r>
          </a:p>
        </p:txBody>
      </p:sp>
      <p:pic>
        <p:nvPicPr>
          <p:cNvPr id="510977" name="Picture 1"/>
          <p:cNvPicPr>
            <a:picLocks noChangeAspect="1" noChangeArrowheads="1"/>
          </p:cNvPicPr>
          <p:nvPr/>
        </p:nvPicPr>
        <p:blipFill>
          <a:blip r:embed="rId3" cstate="print"/>
          <a:srcRect/>
          <a:stretch>
            <a:fillRect/>
          </a:stretch>
        </p:blipFill>
        <p:spPr bwMode="auto">
          <a:xfrm>
            <a:off x="907173" y="1546738"/>
            <a:ext cx="6636476" cy="3487783"/>
          </a:xfrm>
          <a:prstGeom prst="rect">
            <a:avLst/>
          </a:prstGeom>
          <a:noFill/>
          <a:ln w="9525">
            <a:noFill/>
            <a:miter lim="800000"/>
            <a:headEnd/>
            <a:tailEnd/>
          </a:ln>
          <a:effectLst/>
        </p:spPr>
      </p:pic>
      <p:sp>
        <p:nvSpPr>
          <p:cNvPr id="4" name="TextBox 3"/>
          <p:cNvSpPr txBox="1"/>
          <p:nvPr/>
        </p:nvSpPr>
        <p:spPr>
          <a:xfrm>
            <a:off x="965200" y="5042819"/>
            <a:ext cx="7130585" cy="830997"/>
          </a:xfrm>
          <a:prstGeom prst="rect">
            <a:avLst/>
          </a:prstGeom>
          <a:noFill/>
        </p:spPr>
        <p:txBody>
          <a:bodyPr wrap="square" rtlCol="0">
            <a:spAutoFit/>
          </a:bodyPr>
          <a:lstStyle/>
          <a:p>
            <a:r>
              <a:rPr lang="en-US" b="0" dirty="0" smtClean="0">
                <a:solidFill>
                  <a:schemeClr val="tx1"/>
                </a:solidFill>
                <a:latin typeface="Arial" pitchFamily="34" charset="0"/>
                <a:cs typeface="Arial" pitchFamily="34" charset="0"/>
              </a:rPr>
              <a:t>e.g. 	This is a 1-wire 64x1 MUX similar to RSE 	measurements for a multifunction DAQ</a:t>
            </a:r>
            <a:endParaRPr lang="en-US" b="0" dirty="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Quiz </a:t>
            </a:r>
            <a:endParaRPr lang="en-US" b="1" dirty="0"/>
          </a:p>
        </p:txBody>
      </p:sp>
      <p:sp>
        <p:nvSpPr>
          <p:cNvPr id="3" name="Content Placeholder 2"/>
          <p:cNvSpPr>
            <a:spLocks noGrp="1"/>
          </p:cNvSpPr>
          <p:nvPr>
            <p:ph idx="1"/>
          </p:nvPr>
        </p:nvSpPr>
        <p:spPr/>
        <p:txBody>
          <a:bodyPr/>
          <a:lstStyle/>
          <a:p>
            <a:r>
              <a:rPr lang="en-US" dirty="0" smtClean="0"/>
              <a:t>What is the most important specifications when recommending an RF Switch?</a:t>
            </a:r>
          </a:p>
          <a:p>
            <a:r>
              <a:rPr lang="en-US" dirty="0" smtClean="0"/>
              <a:t>Why is proper termination important in RF Switches?</a:t>
            </a:r>
            <a:endParaRPr lang="en-US" dirty="0"/>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KBs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solidFill>
                  <a:srgbClr val="FF0000"/>
                </a:solidFill>
              </a:rPr>
              <a:t>Save these to a Support &gt;&gt;Switches folder on your machine!</a:t>
            </a:r>
          </a:p>
          <a:p>
            <a:r>
              <a:rPr lang="en-US" dirty="0" smtClean="0"/>
              <a:t>2532 Alignment Procedure – Switch Module with connectivity issues, if you see a customer with an open relay </a:t>
            </a:r>
            <a:r>
              <a:rPr lang="en-US" dirty="0" smtClean="0">
                <a:hlinkClick r:id="rId2"/>
              </a:rPr>
              <a:t>–</a:t>
            </a:r>
            <a:r>
              <a:rPr lang="en-US" dirty="0" smtClean="0"/>
              <a:t> </a:t>
            </a:r>
            <a:br>
              <a:rPr lang="en-US" dirty="0" smtClean="0"/>
            </a:br>
            <a:r>
              <a:rPr lang="en-US" dirty="0" smtClean="0">
                <a:hlinkClick r:id="rId2"/>
              </a:rPr>
              <a:t>http://digital.ni.com/public.nsf/allkb/75C05461120A54AC862579640079764A?OpenDocument</a:t>
            </a:r>
            <a:endParaRPr lang="en-US" dirty="0" smtClean="0"/>
          </a:p>
          <a:p>
            <a:r>
              <a:rPr lang="en-US" dirty="0" smtClean="0"/>
              <a:t>RF Concerns – Complete guide to non-specification considerations for RF Switching </a:t>
            </a:r>
            <a:br>
              <a:rPr lang="en-US" dirty="0" smtClean="0"/>
            </a:br>
            <a:r>
              <a:rPr lang="en-US" dirty="0" smtClean="0">
                <a:hlinkClick r:id="rId3"/>
              </a:rPr>
              <a:t>http://digital.ni.com/public.nsf/websearch/DEDE63FD1E29C740862579D1006A5E42?OpenDocument</a:t>
            </a:r>
            <a:endParaRPr lang="en-US" dirty="0" smtClean="0"/>
          </a:p>
          <a:p>
            <a:r>
              <a:rPr lang="en-US" dirty="0" smtClean="0"/>
              <a:t>RF Specifications – Everything there is to know about RF Switches</a:t>
            </a:r>
            <a:br>
              <a:rPr lang="en-US" dirty="0" smtClean="0"/>
            </a:br>
            <a:r>
              <a:rPr lang="en-US" dirty="0" smtClean="0">
                <a:hlinkClick r:id="rId4"/>
              </a:rPr>
              <a:t>http://www.ni.com/white-paper/5769/en</a:t>
            </a:r>
            <a:endParaRPr lang="en-US" dirty="0" smtClean="0"/>
          </a:p>
          <a:p>
            <a:r>
              <a:rPr lang="en-US" dirty="0" smtClean="0"/>
              <a:t>Capacitive Load Inrush Current Protection / Inductive Load High Voltage Protection – For the customer who keeps shorting relays</a:t>
            </a:r>
            <a:br>
              <a:rPr lang="en-US" dirty="0" smtClean="0"/>
            </a:br>
            <a:r>
              <a:rPr lang="en-US" dirty="0" smtClean="0">
                <a:hlinkClick r:id="rId5"/>
              </a:rPr>
              <a:t>http://zone.ni.com/reference/en-XX/help/375472A-01/switch/reed_rly_prot_inrush_prot/</a:t>
            </a:r>
            <a:r>
              <a:rPr lang="en-US" dirty="0" smtClean="0"/>
              <a:t/>
            </a:r>
            <a:br>
              <a:rPr lang="en-US" dirty="0" smtClean="0"/>
            </a:br>
            <a:r>
              <a:rPr lang="en-US" dirty="0" smtClean="0">
                <a:hlinkClick r:id="rId6"/>
              </a:rPr>
              <a:t>http://zone.ni.com/reference/en-XX/help/375472C-01/switch/switching_inductive/</a:t>
            </a:r>
            <a:endParaRPr lang="en-US" dirty="0" smtClean="0"/>
          </a:p>
          <a:p>
            <a:r>
              <a:rPr lang="en-US" dirty="0" smtClean="0"/>
              <a:t>Basic Relay Selection questions – for the customer who has basic questions on relays </a:t>
            </a:r>
            <a:br>
              <a:rPr lang="en-US" dirty="0" smtClean="0"/>
            </a:br>
            <a:r>
              <a:rPr lang="en-US" dirty="0" smtClean="0">
                <a:hlinkClick r:id="rId7"/>
              </a:rPr>
              <a:t>http://www.ni.com/white-paper/2774/en</a:t>
            </a:r>
            <a:endParaRPr lang="en-US" dirty="0" smtClean="0"/>
          </a:p>
          <a:p>
            <a:r>
              <a:rPr lang="en-US" dirty="0" smtClean="0"/>
              <a:t>SwitchBlock – Everything you need to know about using the SwitchBlock</a:t>
            </a:r>
            <a:br>
              <a:rPr lang="en-US" dirty="0" smtClean="0"/>
            </a:br>
            <a:r>
              <a:rPr lang="en-US" dirty="0" smtClean="0">
                <a:hlinkClick r:id="rId8"/>
              </a:rPr>
              <a:t>http://www.ni.com/white-paper/11969/en</a:t>
            </a:r>
            <a:endParaRPr lang="en-US" dirty="0"/>
          </a:p>
        </p:txBody>
      </p:sp>
      <p:sp>
        <p:nvSpPr>
          <p:cNvPr id="4" name="Rectangle 3"/>
          <p:cNvSpPr/>
          <p:nvPr/>
        </p:nvSpPr>
        <p:spPr>
          <a:xfrm>
            <a:off x="0" y="7344229"/>
            <a:ext cx="9144000" cy="5078313"/>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Really! </a:t>
            </a:r>
            <a:br>
              <a:rPr lang="en-US"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lang="en-US"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54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Download this </a:t>
            </a:r>
            <a:r>
              <a:rPr lang="en-US" sz="5400"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powerpoint</a:t>
            </a:r>
            <a:r>
              <a:rPr lang="en-US" sz="54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br>
              <a:rPr lang="en-US" sz="54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54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r>
            <a:br>
              <a:rPr lang="en-US" sz="54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sz="5400"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And SAVE THESE DOCUMENTS</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0 3.64162E-6 L 0.00469 -0.98821 " pathEditMode="relative" rAng="0" ptsTypes="AA">
                                      <p:cBhvr>
                                        <p:cTn id="6" dur="2000" fill="hold"/>
                                        <p:tgtEl>
                                          <p:spTgt spid="4"/>
                                        </p:tgtEl>
                                        <p:attrNameLst>
                                          <p:attrName>ppt_x</p:attrName>
                                          <p:attrName>ppt_y</p:attrName>
                                        </p:attrNameLst>
                                      </p:cBhvr>
                                      <p:rCtr x="2" y="-494"/>
                                    </p:animMotion>
                                  </p:childTnLst>
                                </p:cTn>
                              </p:par>
                              <p:par>
                                <p:cTn id="7" presetID="1" presetClass="exit"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0" y="0"/>
            <a:ext cx="8170003" cy="964092"/>
          </a:xfrm>
        </p:spPr>
        <p:txBody>
          <a:bodyPr/>
          <a:lstStyle/>
          <a:p>
            <a:pPr eaLnBrk="1" hangingPunct="1"/>
            <a:r>
              <a:rPr lang="en-US" b="1" dirty="0" smtClean="0"/>
              <a:t>2-Wire Switching Mode</a:t>
            </a:r>
          </a:p>
        </p:txBody>
      </p:sp>
      <p:pic>
        <p:nvPicPr>
          <p:cNvPr id="508929" name="Picture 1"/>
          <p:cNvPicPr>
            <a:picLocks noChangeAspect="1" noChangeArrowheads="1"/>
          </p:cNvPicPr>
          <p:nvPr/>
        </p:nvPicPr>
        <p:blipFill>
          <a:blip r:embed="rId3" cstate="print"/>
          <a:srcRect/>
          <a:stretch>
            <a:fillRect/>
          </a:stretch>
        </p:blipFill>
        <p:spPr bwMode="auto">
          <a:xfrm>
            <a:off x="1859947" y="1530772"/>
            <a:ext cx="5502484" cy="3461658"/>
          </a:xfrm>
          <a:prstGeom prst="rect">
            <a:avLst/>
          </a:prstGeom>
          <a:noFill/>
          <a:ln w="9525">
            <a:noFill/>
            <a:miter lim="800000"/>
            <a:headEnd/>
            <a:tailEnd/>
          </a:ln>
          <a:effectLst/>
        </p:spPr>
      </p:pic>
      <p:sp>
        <p:nvSpPr>
          <p:cNvPr id="4" name="TextBox 3"/>
          <p:cNvSpPr txBox="1"/>
          <p:nvPr/>
        </p:nvSpPr>
        <p:spPr>
          <a:xfrm>
            <a:off x="1322039" y="4897852"/>
            <a:ext cx="6570133" cy="1200329"/>
          </a:xfrm>
          <a:prstGeom prst="rect">
            <a:avLst/>
          </a:prstGeom>
          <a:noFill/>
        </p:spPr>
        <p:txBody>
          <a:bodyPr wrap="square" rtlCol="0">
            <a:spAutoFit/>
          </a:bodyPr>
          <a:lstStyle/>
          <a:p>
            <a:r>
              <a:rPr lang="en-US" b="0" dirty="0" smtClean="0">
                <a:solidFill>
                  <a:schemeClr val="tx1"/>
                </a:solidFill>
                <a:latin typeface="Arial" pitchFamily="34" charset="0"/>
                <a:cs typeface="Arial" pitchFamily="34" charset="0"/>
              </a:rPr>
              <a:t>e.g. 	This is a 2-wire 32x1 MUX similar to 	Differential measurements for a 	multifunction DAQ</a:t>
            </a:r>
            <a:endParaRPr lang="en-US" b="0" dirty="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0" y="0"/>
            <a:ext cx="8170003" cy="964092"/>
          </a:xfrm>
        </p:spPr>
        <p:txBody>
          <a:bodyPr/>
          <a:lstStyle/>
          <a:p>
            <a:pPr eaLnBrk="1" hangingPunct="1"/>
            <a:r>
              <a:rPr lang="en-US" b="1" dirty="0" smtClean="0"/>
              <a:t>4-Wire Switching Mode</a:t>
            </a:r>
          </a:p>
        </p:txBody>
      </p:sp>
      <p:pic>
        <p:nvPicPr>
          <p:cNvPr id="506881" name="Picture 1"/>
          <p:cNvPicPr>
            <a:picLocks noChangeAspect="1" noChangeArrowheads="1"/>
          </p:cNvPicPr>
          <p:nvPr/>
        </p:nvPicPr>
        <p:blipFill>
          <a:blip r:embed="rId3" cstate="print"/>
          <a:srcRect/>
          <a:stretch>
            <a:fillRect/>
          </a:stretch>
        </p:blipFill>
        <p:spPr bwMode="auto">
          <a:xfrm>
            <a:off x="1760057" y="1567379"/>
            <a:ext cx="5644543" cy="3529556"/>
          </a:xfrm>
          <a:prstGeom prst="rect">
            <a:avLst/>
          </a:prstGeom>
          <a:noFill/>
          <a:ln w="9525">
            <a:noFill/>
            <a:miter lim="800000"/>
            <a:headEnd/>
            <a:tailEnd/>
          </a:ln>
          <a:effectLst/>
        </p:spPr>
      </p:pic>
      <p:sp>
        <p:nvSpPr>
          <p:cNvPr id="4" name="TextBox 3"/>
          <p:cNvSpPr txBox="1"/>
          <p:nvPr/>
        </p:nvSpPr>
        <p:spPr>
          <a:xfrm>
            <a:off x="965200" y="5689589"/>
            <a:ext cx="6570133" cy="461665"/>
          </a:xfrm>
          <a:prstGeom prst="rect">
            <a:avLst/>
          </a:prstGeom>
          <a:noFill/>
        </p:spPr>
        <p:txBody>
          <a:bodyPr wrap="square" rtlCol="0">
            <a:spAutoFit/>
          </a:bodyPr>
          <a:lstStyle/>
          <a:p>
            <a:r>
              <a:rPr lang="en-US" b="0" dirty="0" smtClean="0">
                <a:solidFill>
                  <a:schemeClr val="tx1"/>
                </a:solidFill>
                <a:latin typeface="Arial" pitchFamily="34" charset="0"/>
                <a:cs typeface="Arial" pitchFamily="34" charset="0"/>
              </a:rPr>
              <a:t>e.g. This is a 4-wire 16x1 MUX</a:t>
            </a:r>
            <a:endParaRPr lang="en-US" b="0" dirty="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1411" name="Picture 3"/>
          <p:cNvPicPr>
            <a:picLocks noChangeAspect="1" noChangeArrowheads="1"/>
          </p:cNvPicPr>
          <p:nvPr/>
        </p:nvPicPr>
        <p:blipFill>
          <a:blip r:embed="rId3" cstate="print"/>
          <a:srcRect/>
          <a:stretch>
            <a:fillRect/>
          </a:stretch>
        </p:blipFill>
        <p:spPr bwMode="auto">
          <a:xfrm>
            <a:off x="279214" y="2116667"/>
            <a:ext cx="4072653" cy="2404122"/>
          </a:xfrm>
          <a:prstGeom prst="rect">
            <a:avLst/>
          </a:prstGeom>
          <a:noFill/>
          <a:ln w="9525">
            <a:noFill/>
            <a:miter lim="800000"/>
            <a:headEnd/>
            <a:tailEnd/>
          </a:ln>
        </p:spPr>
      </p:pic>
      <p:sp>
        <p:nvSpPr>
          <p:cNvPr id="2" name="Title 1"/>
          <p:cNvSpPr>
            <a:spLocks noGrp="1"/>
          </p:cNvSpPr>
          <p:nvPr>
            <p:ph type="title"/>
          </p:nvPr>
        </p:nvSpPr>
        <p:spPr>
          <a:xfrm>
            <a:off x="0" y="0"/>
            <a:ext cx="8170003" cy="964092"/>
          </a:xfrm>
        </p:spPr>
        <p:txBody>
          <a:bodyPr/>
          <a:lstStyle/>
          <a:p>
            <a:r>
              <a:rPr lang="en-US" b="1" dirty="0" smtClean="0"/>
              <a:t>Multiple Bank Multiplexers</a:t>
            </a:r>
            <a:endParaRPr lang="en-US" b="1" dirty="0"/>
          </a:p>
        </p:txBody>
      </p:sp>
      <p:sp>
        <p:nvSpPr>
          <p:cNvPr id="4" name="TextBox 3"/>
          <p:cNvSpPr txBox="1"/>
          <p:nvPr/>
        </p:nvSpPr>
        <p:spPr>
          <a:xfrm>
            <a:off x="1015304" y="4837819"/>
            <a:ext cx="6570133" cy="830997"/>
          </a:xfrm>
          <a:prstGeom prst="rect">
            <a:avLst/>
          </a:prstGeom>
          <a:noFill/>
        </p:spPr>
        <p:txBody>
          <a:bodyPr wrap="square" rtlCol="0">
            <a:spAutoFit/>
          </a:bodyPr>
          <a:lstStyle/>
          <a:p>
            <a:r>
              <a:rPr lang="en-US" b="0" dirty="0" smtClean="0">
                <a:solidFill>
                  <a:schemeClr val="tx1"/>
                </a:solidFill>
                <a:latin typeface="Arial" pitchFamily="34" charset="0"/>
                <a:cs typeface="Arial" pitchFamily="34" charset="0"/>
              </a:rPr>
              <a:t>e.g. This is a Dual 2-wire 12x1 MUX. Both are on the same switch module.</a:t>
            </a:r>
            <a:endParaRPr lang="en-US" b="0" dirty="0">
              <a:solidFill>
                <a:schemeClr val="tx1"/>
              </a:solidFill>
              <a:latin typeface="Arial" pitchFamily="34" charset="0"/>
              <a:cs typeface="Arial" pitchFamily="34" charset="0"/>
            </a:endParaRPr>
          </a:p>
        </p:txBody>
      </p:sp>
      <p:pic>
        <p:nvPicPr>
          <p:cNvPr id="1041412" name="Picture 4"/>
          <p:cNvPicPr>
            <a:picLocks noChangeAspect="1" noChangeArrowheads="1"/>
          </p:cNvPicPr>
          <p:nvPr/>
        </p:nvPicPr>
        <p:blipFill>
          <a:blip r:embed="rId4" cstate="print"/>
          <a:srcRect/>
          <a:stretch>
            <a:fillRect/>
          </a:stretch>
        </p:blipFill>
        <p:spPr bwMode="auto">
          <a:xfrm>
            <a:off x="4761022" y="2116666"/>
            <a:ext cx="4145911" cy="238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Multiple Bank Matrices</a:t>
            </a:r>
            <a:endParaRPr lang="en-US" b="1" dirty="0"/>
          </a:p>
        </p:txBody>
      </p:sp>
      <p:pic>
        <p:nvPicPr>
          <p:cNvPr id="1042437" name="Picture 5"/>
          <p:cNvPicPr>
            <a:picLocks noChangeAspect="1" noChangeArrowheads="1"/>
          </p:cNvPicPr>
          <p:nvPr/>
        </p:nvPicPr>
        <p:blipFill>
          <a:blip r:embed="rId3" cstate="print"/>
          <a:srcRect/>
          <a:stretch>
            <a:fillRect/>
          </a:stretch>
        </p:blipFill>
        <p:spPr bwMode="auto">
          <a:xfrm>
            <a:off x="2065873" y="1572777"/>
            <a:ext cx="5324485" cy="3562894"/>
          </a:xfrm>
          <a:prstGeom prst="rect">
            <a:avLst/>
          </a:prstGeom>
          <a:noFill/>
          <a:ln w="9525">
            <a:noFill/>
            <a:miter lim="800000"/>
            <a:headEnd/>
            <a:tailEnd/>
          </a:ln>
        </p:spPr>
      </p:pic>
      <p:sp>
        <p:nvSpPr>
          <p:cNvPr id="8" name="TextBox 7"/>
          <p:cNvSpPr txBox="1"/>
          <p:nvPr/>
        </p:nvSpPr>
        <p:spPr>
          <a:xfrm>
            <a:off x="1253299" y="5138444"/>
            <a:ext cx="6570133" cy="830997"/>
          </a:xfrm>
          <a:prstGeom prst="rect">
            <a:avLst/>
          </a:prstGeom>
          <a:noFill/>
        </p:spPr>
        <p:txBody>
          <a:bodyPr wrap="square" rtlCol="0">
            <a:spAutoFit/>
          </a:bodyPr>
          <a:lstStyle/>
          <a:p>
            <a:r>
              <a:rPr lang="en-US" b="0" dirty="0" smtClean="0">
                <a:solidFill>
                  <a:schemeClr val="tx1"/>
                </a:solidFill>
                <a:latin typeface="Arial" pitchFamily="34" charset="0"/>
                <a:cs typeface="Arial" pitchFamily="34" charset="0"/>
              </a:rPr>
              <a:t>e.g. This is a Dual 4x64 Matrix. Both are on the same switch module. </a:t>
            </a:r>
            <a:endParaRPr lang="en-US" b="0" dirty="0">
              <a:solidFill>
                <a:schemeClr val="tx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2628900" y="1981200"/>
            <a:ext cx="3886200" cy="1143000"/>
          </a:xfrm>
        </p:spPr>
        <p:txBody>
          <a:bodyPr>
            <a:normAutofit/>
          </a:bodyPr>
          <a:lstStyle/>
          <a:p>
            <a:pPr eaLnBrk="1" hangingPunct="1"/>
            <a:r>
              <a:rPr lang="en-US" b="1" dirty="0" smtClean="0"/>
              <a:t>Relay Types</a:t>
            </a:r>
          </a:p>
        </p:txBody>
      </p:sp>
      <p:sp>
        <p:nvSpPr>
          <p:cNvPr id="31747" name="Rectangle 3"/>
          <p:cNvSpPr>
            <a:spLocks noGrp="1" noChangeArrowheads="1"/>
          </p:cNvSpPr>
          <p:nvPr>
            <p:ph type="subTitle" idx="1"/>
          </p:nvPr>
        </p:nvSpPr>
        <p:spPr>
          <a:xfrm>
            <a:off x="2070100" y="3302000"/>
            <a:ext cx="5207000" cy="1828800"/>
          </a:xfrm>
        </p:spPr>
        <p:txBody>
          <a:bodyPr/>
          <a:lstStyle/>
          <a:p>
            <a:pPr algn="l" eaLnBrk="1" hangingPunct="1"/>
            <a:r>
              <a:rPr lang="en-US" sz="2800" dirty="0" smtClean="0"/>
              <a:t>Electromechanical Armature</a:t>
            </a:r>
          </a:p>
          <a:p>
            <a:pPr lvl="1" algn="l">
              <a:buFont typeface="Arial" pitchFamily="34" charset="0"/>
              <a:buChar char="•"/>
            </a:pPr>
            <a:r>
              <a:rPr lang="en-US" sz="2500" dirty="0" smtClean="0"/>
              <a:t> Latching</a:t>
            </a:r>
          </a:p>
          <a:p>
            <a:pPr lvl="1" algn="l">
              <a:buFont typeface="Arial" pitchFamily="34" charset="0"/>
              <a:buChar char="•"/>
            </a:pPr>
            <a:r>
              <a:rPr lang="en-US" sz="2500" dirty="0" smtClean="0"/>
              <a:t> Non-Latching</a:t>
            </a:r>
          </a:p>
          <a:p>
            <a:pPr algn="l" eaLnBrk="1" hangingPunct="1"/>
            <a:r>
              <a:rPr lang="en-US" sz="2800" dirty="0" smtClean="0"/>
              <a:t>Electromechanical Reed</a:t>
            </a:r>
          </a:p>
          <a:p>
            <a:pPr algn="l" eaLnBrk="1" hangingPunct="1"/>
            <a:r>
              <a:rPr lang="en-US" sz="2800" dirty="0" smtClean="0"/>
              <a:t>Solid State Relays</a:t>
            </a:r>
          </a:p>
          <a:p>
            <a:pPr algn="l" eaLnBrk="1" hangingPunct="1"/>
            <a:r>
              <a:rPr lang="en-US" sz="2800" dirty="0" smtClean="0"/>
              <a:t>FET Relays</a:t>
            </a:r>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0" y="0"/>
            <a:ext cx="7772400" cy="1143000"/>
          </a:xfrm>
        </p:spPr>
        <p:txBody>
          <a:bodyPr/>
          <a:lstStyle/>
          <a:p>
            <a:pPr eaLnBrk="1" hangingPunct="1"/>
            <a:r>
              <a:rPr lang="en-US" b="1" dirty="0" smtClean="0"/>
              <a:t>Electromechanical Armature </a:t>
            </a:r>
          </a:p>
        </p:txBody>
      </p:sp>
      <p:pic>
        <p:nvPicPr>
          <p:cNvPr id="23555" name="Picture 6"/>
          <p:cNvPicPr>
            <a:picLocks noGrp="1" noChangeAspect="1" noChangeArrowheads="1"/>
          </p:cNvPicPr>
          <p:nvPr>
            <p:ph idx="1"/>
          </p:nvPr>
        </p:nvPicPr>
        <p:blipFill>
          <a:blip r:embed="rId3" cstate="print"/>
          <a:stretch>
            <a:fillRect/>
          </a:stretch>
        </p:blipFill>
        <p:spPr>
          <a:xfrm>
            <a:off x="604538" y="1452830"/>
            <a:ext cx="7904762" cy="4285715"/>
          </a:xfr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0"/>
            <a:ext cx="7772400" cy="1143000"/>
          </a:xfrm>
        </p:spPr>
        <p:txBody>
          <a:bodyPr/>
          <a:lstStyle/>
          <a:p>
            <a:pPr eaLnBrk="1" hangingPunct="1"/>
            <a:r>
              <a:rPr lang="en-US" b="1" dirty="0" smtClean="0"/>
              <a:t>Armature: Non-latching (SPST)</a:t>
            </a:r>
          </a:p>
        </p:txBody>
      </p:sp>
      <p:sp>
        <p:nvSpPr>
          <p:cNvPr id="25603" name="AutoShape 6" descr="nonlatch"/>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en-US"/>
          </a:p>
        </p:txBody>
      </p:sp>
      <p:sp>
        <p:nvSpPr>
          <p:cNvPr id="25604" name="AutoShape 8" descr="nonlatch"/>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en-US"/>
          </a:p>
        </p:txBody>
      </p:sp>
      <p:sp>
        <p:nvSpPr>
          <p:cNvPr id="7" name="TextBox 6"/>
          <p:cNvSpPr txBox="1"/>
          <p:nvPr/>
        </p:nvSpPr>
        <p:spPr>
          <a:xfrm>
            <a:off x="420914" y="1557867"/>
            <a:ext cx="5936343" cy="830997"/>
          </a:xfrm>
          <a:prstGeom prst="rect">
            <a:avLst/>
          </a:prstGeom>
          <a:noFill/>
        </p:spPr>
        <p:txBody>
          <a:bodyPr wrap="square" rtlCol="0">
            <a:spAutoFit/>
          </a:bodyPr>
          <a:lstStyle/>
          <a:p>
            <a:pPr>
              <a:buFont typeface="Arial" pitchFamily="34" charset="0"/>
              <a:buChar char="•"/>
            </a:pPr>
            <a:r>
              <a:rPr lang="en-US" b="0" dirty="0" smtClean="0">
                <a:solidFill>
                  <a:schemeClr val="tx1"/>
                </a:solidFill>
                <a:latin typeface="Arial" pitchFamily="34" charset="0"/>
                <a:cs typeface="Arial" pitchFamily="34" charset="0"/>
              </a:rPr>
              <a:t>Relay closes when coil energizes</a:t>
            </a:r>
          </a:p>
          <a:p>
            <a:pPr>
              <a:buFont typeface="Arial" pitchFamily="34" charset="0"/>
              <a:buChar char="•"/>
            </a:pPr>
            <a:r>
              <a:rPr lang="en-US" b="0" dirty="0" smtClean="0">
                <a:solidFill>
                  <a:schemeClr val="tx1"/>
                </a:solidFill>
                <a:latin typeface="Arial" pitchFamily="34" charset="0"/>
                <a:cs typeface="Arial" pitchFamily="34" charset="0"/>
              </a:rPr>
              <a:t>Relay opens when power turned off</a:t>
            </a:r>
            <a:endParaRPr lang="en-US" b="0" dirty="0">
              <a:solidFill>
                <a:schemeClr val="tx1"/>
              </a:solidFill>
              <a:latin typeface="Arial" pitchFamily="34" charset="0"/>
              <a:cs typeface="Arial" pitchFamily="34" charset="0"/>
            </a:endParaRPr>
          </a:p>
        </p:txBody>
      </p:sp>
      <p:pic>
        <p:nvPicPr>
          <p:cNvPr id="424961" name="Picture 1"/>
          <p:cNvPicPr>
            <a:picLocks noChangeAspect="1" noChangeArrowheads="1"/>
          </p:cNvPicPr>
          <p:nvPr/>
        </p:nvPicPr>
        <p:blipFill>
          <a:blip r:embed="rId3" cstate="print"/>
          <a:srcRect/>
          <a:stretch>
            <a:fillRect/>
          </a:stretch>
        </p:blipFill>
        <p:spPr bwMode="auto">
          <a:xfrm>
            <a:off x="368618" y="2542230"/>
            <a:ext cx="5039724" cy="3057525"/>
          </a:xfrm>
          <a:prstGeom prst="rect">
            <a:avLst/>
          </a:prstGeom>
          <a:noFill/>
          <a:ln w="9525">
            <a:noFill/>
            <a:miter lim="800000"/>
            <a:headEnd/>
            <a:tailEnd/>
          </a:ln>
        </p:spPr>
      </p:pic>
      <p:sp>
        <p:nvSpPr>
          <p:cNvPr id="10" name="TextBox 9"/>
          <p:cNvSpPr txBox="1"/>
          <p:nvPr/>
        </p:nvSpPr>
        <p:spPr>
          <a:xfrm>
            <a:off x="609600" y="5704115"/>
            <a:ext cx="6052457" cy="461665"/>
          </a:xfrm>
          <a:prstGeom prst="rect">
            <a:avLst/>
          </a:prstGeom>
          <a:noFill/>
        </p:spPr>
        <p:txBody>
          <a:bodyPr wrap="square" rtlCol="0">
            <a:spAutoFit/>
          </a:bodyPr>
          <a:lstStyle/>
          <a:p>
            <a:r>
              <a:rPr lang="en-US" b="0" dirty="0" smtClean="0">
                <a:solidFill>
                  <a:schemeClr val="tx1"/>
                </a:solidFill>
                <a:latin typeface="Arial" pitchFamily="34" charset="0"/>
                <a:cs typeface="Arial" pitchFamily="34" charset="0"/>
              </a:rPr>
              <a:t>Note: NO=Normally Open</a:t>
            </a:r>
            <a:endParaRPr lang="en-US" b="0" dirty="0">
              <a:solidFill>
                <a:schemeClr val="tx1"/>
              </a:solidFill>
              <a:latin typeface="Arial" pitchFamily="34" charset="0"/>
              <a:cs typeface="Arial" pitchFamily="34" charset="0"/>
            </a:endParaRPr>
          </a:p>
        </p:txBody>
      </p:sp>
      <p:grpSp>
        <p:nvGrpSpPr>
          <p:cNvPr id="8" name="Group 2081"/>
          <p:cNvGrpSpPr>
            <a:grpSpLocks/>
          </p:cNvGrpSpPr>
          <p:nvPr/>
        </p:nvGrpSpPr>
        <p:grpSpPr bwMode="auto">
          <a:xfrm>
            <a:off x="6173130" y="3231996"/>
            <a:ext cx="2057400" cy="1303338"/>
            <a:chOff x="2280" y="984"/>
            <a:chExt cx="1296" cy="821"/>
          </a:xfrm>
        </p:grpSpPr>
        <p:grpSp>
          <p:nvGrpSpPr>
            <p:cNvPr id="20" name="Group 2075"/>
            <p:cNvGrpSpPr>
              <a:grpSpLocks/>
            </p:cNvGrpSpPr>
            <p:nvPr/>
          </p:nvGrpSpPr>
          <p:grpSpPr bwMode="auto">
            <a:xfrm>
              <a:off x="2280" y="984"/>
              <a:ext cx="1296" cy="288"/>
              <a:chOff x="1728" y="960"/>
              <a:chExt cx="1296" cy="288"/>
            </a:xfrm>
          </p:grpSpPr>
          <p:sp>
            <p:nvSpPr>
              <p:cNvPr id="22" name="Line 4"/>
              <p:cNvSpPr>
                <a:spLocks noChangeShapeType="1"/>
              </p:cNvSpPr>
              <p:nvPr/>
            </p:nvSpPr>
            <p:spPr bwMode="auto">
              <a:xfrm>
                <a:off x="1728" y="1200"/>
                <a:ext cx="528" cy="0"/>
              </a:xfrm>
              <a:prstGeom prst="line">
                <a:avLst/>
              </a:prstGeom>
              <a:noFill/>
              <a:ln w="28575">
                <a:solidFill>
                  <a:schemeClr val="tx1"/>
                </a:solidFill>
                <a:round/>
                <a:headEnd/>
                <a:tailEnd/>
              </a:ln>
            </p:spPr>
            <p:txBody>
              <a:bodyPr/>
              <a:lstStyle/>
              <a:p>
                <a:endParaRPr lang="en-US"/>
              </a:p>
            </p:txBody>
          </p:sp>
          <p:sp>
            <p:nvSpPr>
              <p:cNvPr id="23" name="Line 5"/>
              <p:cNvSpPr>
                <a:spLocks noChangeShapeType="1"/>
              </p:cNvSpPr>
              <p:nvPr/>
            </p:nvSpPr>
            <p:spPr bwMode="auto">
              <a:xfrm flipV="1">
                <a:off x="2256" y="960"/>
                <a:ext cx="336" cy="240"/>
              </a:xfrm>
              <a:prstGeom prst="line">
                <a:avLst/>
              </a:prstGeom>
              <a:noFill/>
              <a:ln w="28575">
                <a:solidFill>
                  <a:schemeClr val="tx1"/>
                </a:solidFill>
                <a:round/>
                <a:headEnd/>
                <a:tailEnd type="arrow" w="med" len="med"/>
              </a:ln>
            </p:spPr>
            <p:txBody>
              <a:bodyPr/>
              <a:lstStyle/>
              <a:p>
                <a:endParaRPr lang="en-US"/>
              </a:p>
            </p:txBody>
          </p:sp>
          <p:sp>
            <p:nvSpPr>
              <p:cNvPr id="24" name="Line 6"/>
              <p:cNvSpPr>
                <a:spLocks noChangeShapeType="1"/>
              </p:cNvSpPr>
              <p:nvPr/>
            </p:nvSpPr>
            <p:spPr bwMode="auto">
              <a:xfrm>
                <a:off x="2592" y="1200"/>
                <a:ext cx="432" cy="0"/>
              </a:xfrm>
              <a:prstGeom prst="line">
                <a:avLst/>
              </a:prstGeom>
              <a:noFill/>
              <a:ln w="28575">
                <a:solidFill>
                  <a:schemeClr val="tx1"/>
                </a:solidFill>
                <a:round/>
                <a:headEnd/>
                <a:tailEnd/>
              </a:ln>
            </p:spPr>
            <p:txBody>
              <a:bodyPr/>
              <a:lstStyle/>
              <a:p>
                <a:endParaRPr lang="en-US"/>
              </a:p>
            </p:txBody>
          </p:sp>
          <p:sp>
            <p:nvSpPr>
              <p:cNvPr id="25" name="Oval 12"/>
              <p:cNvSpPr>
                <a:spLocks noChangeArrowheads="1"/>
              </p:cNvSpPr>
              <p:nvPr/>
            </p:nvSpPr>
            <p:spPr bwMode="auto">
              <a:xfrm>
                <a:off x="2208" y="115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26" name="Oval 14"/>
              <p:cNvSpPr>
                <a:spLocks noChangeArrowheads="1"/>
              </p:cNvSpPr>
              <p:nvPr/>
            </p:nvSpPr>
            <p:spPr bwMode="auto">
              <a:xfrm>
                <a:off x="2544" y="115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27" name="Freeform 36"/>
              <p:cNvSpPr>
                <a:spLocks/>
              </p:cNvSpPr>
              <p:nvPr/>
            </p:nvSpPr>
            <p:spPr bwMode="auto">
              <a:xfrm>
                <a:off x="2256" y="1008"/>
                <a:ext cx="224" cy="192"/>
              </a:xfrm>
              <a:custGeom>
                <a:avLst/>
                <a:gdLst>
                  <a:gd name="T0" fmla="*/ 0 w 224"/>
                  <a:gd name="T1" fmla="*/ 0 h 192"/>
                  <a:gd name="T2" fmla="*/ 192 w 224"/>
                  <a:gd name="T3" fmla="*/ 96 h 192"/>
                  <a:gd name="T4" fmla="*/ 192 w 224"/>
                  <a:gd name="T5" fmla="*/ 192 h 192"/>
                  <a:gd name="T6" fmla="*/ 0 60000 65536"/>
                  <a:gd name="T7" fmla="*/ 0 60000 65536"/>
                  <a:gd name="T8" fmla="*/ 0 60000 65536"/>
                  <a:gd name="T9" fmla="*/ 0 w 224"/>
                  <a:gd name="T10" fmla="*/ 0 h 192"/>
                  <a:gd name="T11" fmla="*/ 224 w 224"/>
                  <a:gd name="T12" fmla="*/ 192 h 192"/>
                </a:gdLst>
                <a:ahLst/>
                <a:cxnLst>
                  <a:cxn ang="T6">
                    <a:pos x="T0" y="T1"/>
                  </a:cxn>
                  <a:cxn ang="T7">
                    <a:pos x="T2" y="T3"/>
                  </a:cxn>
                  <a:cxn ang="T8">
                    <a:pos x="T4" y="T5"/>
                  </a:cxn>
                </a:cxnLst>
                <a:rect l="T9" t="T10" r="T11" b="T12"/>
                <a:pathLst>
                  <a:path w="224" h="192">
                    <a:moveTo>
                      <a:pt x="0" y="0"/>
                    </a:moveTo>
                    <a:cubicBezTo>
                      <a:pt x="80" y="32"/>
                      <a:pt x="160" y="64"/>
                      <a:pt x="192" y="96"/>
                    </a:cubicBezTo>
                    <a:cubicBezTo>
                      <a:pt x="224" y="128"/>
                      <a:pt x="192" y="176"/>
                      <a:pt x="192" y="192"/>
                    </a:cubicBezTo>
                  </a:path>
                </a:pathLst>
              </a:custGeom>
              <a:noFill/>
              <a:ln w="12700">
                <a:solidFill>
                  <a:schemeClr val="tx1"/>
                </a:solidFill>
                <a:round/>
                <a:headEnd type="none" w="sm" len="sm"/>
                <a:tailEnd type="triangle" w="sm" len="sm"/>
              </a:ln>
            </p:spPr>
            <p:txBody>
              <a:bodyPr/>
              <a:lstStyle/>
              <a:p>
                <a:endParaRPr lang="en-US"/>
              </a:p>
            </p:txBody>
          </p:sp>
        </p:grpSp>
        <p:grpSp>
          <p:nvGrpSpPr>
            <p:cNvPr id="12" name="Group 2074"/>
            <p:cNvGrpSpPr>
              <a:grpSpLocks/>
            </p:cNvGrpSpPr>
            <p:nvPr/>
          </p:nvGrpSpPr>
          <p:grpSpPr bwMode="auto">
            <a:xfrm>
              <a:off x="2280" y="1517"/>
              <a:ext cx="1296" cy="288"/>
              <a:chOff x="1728" y="1392"/>
              <a:chExt cx="1296" cy="288"/>
            </a:xfrm>
          </p:grpSpPr>
          <p:sp>
            <p:nvSpPr>
              <p:cNvPr id="14" name="Line 8"/>
              <p:cNvSpPr>
                <a:spLocks noChangeShapeType="1"/>
              </p:cNvSpPr>
              <p:nvPr/>
            </p:nvSpPr>
            <p:spPr bwMode="auto">
              <a:xfrm>
                <a:off x="1728" y="1584"/>
                <a:ext cx="528" cy="0"/>
              </a:xfrm>
              <a:prstGeom prst="line">
                <a:avLst/>
              </a:prstGeom>
              <a:noFill/>
              <a:ln w="28575">
                <a:solidFill>
                  <a:schemeClr val="tx1"/>
                </a:solidFill>
                <a:round/>
                <a:headEnd/>
                <a:tailEnd/>
              </a:ln>
            </p:spPr>
            <p:txBody>
              <a:bodyPr/>
              <a:lstStyle/>
              <a:p>
                <a:endParaRPr lang="en-US"/>
              </a:p>
            </p:txBody>
          </p:sp>
          <p:sp>
            <p:nvSpPr>
              <p:cNvPr id="15" name="Line 10"/>
              <p:cNvSpPr>
                <a:spLocks noChangeShapeType="1"/>
              </p:cNvSpPr>
              <p:nvPr/>
            </p:nvSpPr>
            <p:spPr bwMode="auto">
              <a:xfrm>
                <a:off x="2592" y="1584"/>
                <a:ext cx="432" cy="0"/>
              </a:xfrm>
              <a:prstGeom prst="line">
                <a:avLst/>
              </a:prstGeom>
              <a:noFill/>
              <a:ln w="28575">
                <a:solidFill>
                  <a:schemeClr val="tx1"/>
                </a:solidFill>
                <a:round/>
                <a:headEnd/>
                <a:tailEnd/>
              </a:ln>
            </p:spPr>
            <p:txBody>
              <a:bodyPr/>
              <a:lstStyle/>
              <a:p>
                <a:endParaRPr lang="en-US"/>
              </a:p>
            </p:txBody>
          </p:sp>
          <p:sp>
            <p:nvSpPr>
              <p:cNvPr id="16" name="Line 11"/>
              <p:cNvSpPr>
                <a:spLocks noChangeShapeType="1"/>
              </p:cNvSpPr>
              <p:nvPr/>
            </p:nvSpPr>
            <p:spPr bwMode="auto">
              <a:xfrm>
                <a:off x="2256" y="1584"/>
                <a:ext cx="336" cy="0"/>
              </a:xfrm>
              <a:prstGeom prst="line">
                <a:avLst/>
              </a:prstGeom>
              <a:noFill/>
              <a:ln w="28575">
                <a:solidFill>
                  <a:schemeClr val="tx1"/>
                </a:solidFill>
                <a:round/>
                <a:headEnd/>
                <a:tailEnd type="triangle" w="med" len="med"/>
              </a:ln>
            </p:spPr>
            <p:txBody>
              <a:bodyPr/>
              <a:lstStyle/>
              <a:p>
                <a:endParaRPr lang="en-US"/>
              </a:p>
            </p:txBody>
          </p:sp>
          <p:sp>
            <p:nvSpPr>
              <p:cNvPr id="17" name="Oval 13"/>
              <p:cNvSpPr>
                <a:spLocks noChangeArrowheads="1"/>
              </p:cNvSpPr>
              <p:nvPr/>
            </p:nvSpPr>
            <p:spPr bwMode="auto">
              <a:xfrm>
                <a:off x="2592"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8" name="Oval 15"/>
              <p:cNvSpPr>
                <a:spLocks noChangeArrowheads="1"/>
              </p:cNvSpPr>
              <p:nvPr/>
            </p:nvSpPr>
            <p:spPr bwMode="auto">
              <a:xfrm>
                <a:off x="2208"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9" name="Freeform 37"/>
              <p:cNvSpPr>
                <a:spLocks/>
              </p:cNvSpPr>
              <p:nvPr/>
            </p:nvSpPr>
            <p:spPr bwMode="auto">
              <a:xfrm>
                <a:off x="2352" y="1392"/>
                <a:ext cx="104" cy="288"/>
              </a:xfrm>
              <a:custGeom>
                <a:avLst/>
                <a:gdLst>
                  <a:gd name="T0" fmla="*/ 48 w 104"/>
                  <a:gd name="T1" fmla="*/ 288 h 288"/>
                  <a:gd name="T2" fmla="*/ 96 w 104"/>
                  <a:gd name="T3" fmla="*/ 96 h 288"/>
                  <a:gd name="T4" fmla="*/ 0 w 104"/>
                  <a:gd name="T5" fmla="*/ 0 h 288"/>
                  <a:gd name="T6" fmla="*/ 0 60000 65536"/>
                  <a:gd name="T7" fmla="*/ 0 60000 65536"/>
                  <a:gd name="T8" fmla="*/ 0 60000 65536"/>
                  <a:gd name="T9" fmla="*/ 0 w 104"/>
                  <a:gd name="T10" fmla="*/ 0 h 288"/>
                  <a:gd name="T11" fmla="*/ 104 w 104"/>
                  <a:gd name="T12" fmla="*/ 288 h 288"/>
                </a:gdLst>
                <a:ahLst/>
                <a:cxnLst>
                  <a:cxn ang="T6">
                    <a:pos x="T0" y="T1"/>
                  </a:cxn>
                  <a:cxn ang="T7">
                    <a:pos x="T2" y="T3"/>
                  </a:cxn>
                  <a:cxn ang="T8">
                    <a:pos x="T4" y="T5"/>
                  </a:cxn>
                </a:cxnLst>
                <a:rect l="T9" t="T10" r="T11" b="T12"/>
                <a:pathLst>
                  <a:path w="104" h="288">
                    <a:moveTo>
                      <a:pt x="48" y="288"/>
                    </a:moveTo>
                    <a:cubicBezTo>
                      <a:pt x="76" y="216"/>
                      <a:pt x="104" y="144"/>
                      <a:pt x="96" y="96"/>
                    </a:cubicBezTo>
                    <a:cubicBezTo>
                      <a:pt x="88" y="48"/>
                      <a:pt x="44" y="24"/>
                      <a:pt x="0" y="0"/>
                    </a:cubicBezTo>
                  </a:path>
                </a:pathLst>
              </a:custGeom>
              <a:noFill/>
              <a:ln w="12700">
                <a:solidFill>
                  <a:schemeClr val="tx1"/>
                </a:solidFill>
                <a:round/>
                <a:headEnd type="none" w="sm" len="sm"/>
                <a:tailEnd type="triangle" w="sm" len="sm"/>
              </a:ln>
            </p:spPr>
            <p:txBody>
              <a:bodyPr/>
              <a:lstStyle/>
              <a:p>
                <a:endParaRPr lang="en-US"/>
              </a:p>
            </p:txBody>
          </p:sp>
        </p:gr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0" y="0"/>
            <a:ext cx="7772400" cy="1143000"/>
          </a:xfrm>
        </p:spPr>
        <p:txBody>
          <a:bodyPr/>
          <a:lstStyle/>
          <a:p>
            <a:pPr eaLnBrk="1" hangingPunct="1"/>
            <a:r>
              <a:rPr lang="en-US" b="1" dirty="0" smtClean="0"/>
              <a:t>Armature: Non-latching (SPDT)</a:t>
            </a:r>
          </a:p>
        </p:txBody>
      </p:sp>
      <p:pic>
        <p:nvPicPr>
          <p:cNvPr id="25605" name="Picture 11"/>
          <p:cNvPicPr>
            <a:picLocks noGrp="1" noChangeAspect="1" noChangeArrowheads="1"/>
          </p:cNvPicPr>
          <p:nvPr>
            <p:ph idx="1"/>
          </p:nvPr>
        </p:nvPicPr>
        <p:blipFill>
          <a:blip r:embed="rId3" cstate="print"/>
          <a:stretch>
            <a:fillRect/>
          </a:stretch>
        </p:blipFill>
        <p:spPr>
          <a:xfrm>
            <a:off x="334537" y="2053896"/>
            <a:ext cx="8497229" cy="2852641"/>
          </a:xfrm>
          <a:noFill/>
        </p:spPr>
      </p:pic>
      <p:sp>
        <p:nvSpPr>
          <p:cNvPr id="25603" name="AutoShape 6" descr="nonlatch"/>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en-US"/>
          </a:p>
        </p:txBody>
      </p:sp>
      <p:sp>
        <p:nvSpPr>
          <p:cNvPr id="25604" name="AutoShape 8" descr="nonlatch"/>
          <p:cNvSpPr>
            <a:spLocks noChangeAspect="1" noChangeArrowheads="1"/>
          </p:cNvSpPr>
          <p:nvPr/>
        </p:nvSpPr>
        <p:spPr bwMode="auto">
          <a:xfrm>
            <a:off x="4419600" y="3276600"/>
            <a:ext cx="304800" cy="304800"/>
          </a:xfrm>
          <a:prstGeom prst="rect">
            <a:avLst/>
          </a:prstGeom>
          <a:noFill/>
          <a:ln w="9525">
            <a:noFill/>
            <a:miter lim="800000"/>
            <a:headEnd/>
            <a:tailEnd/>
          </a:ln>
        </p:spPr>
        <p:txBody>
          <a:bodyPr/>
          <a:lstStyle/>
          <a:p>
            <a:endParaRPr lang="en-US"/>
          </a:p>
        </p:txBody>
      </p:sp>
      <p:sp>
        <p:nvSpPr>
          <p:cNvPr id="7" name="TextBox 6"/>
          <p:cNvSpPr txBox="1"/>
          <p:nvPr/>
        </p:nvSpPr>
        <p:spPr>
          <a:xfrm>
            <a:off x="406400" y="1524000"/>
            <a:ext cx="9469464" cy="707886"/>
          </a:xfrm>
          <a:prstGeom prst="rect">
            <a:avLst/>
          </a:prstGeom>
          <a:noFill/>
        </p:spPr>
        <p:txBody>
          <a:bodyPr wrap="square" rtlCol="0">
            <a:spAutoFit/>
          </a:bodyPr>
          <a:lstStyle/>
          <a:p>
            <a:pPr>
              <a:buFont typeface="Arial" pitchFamily="34" charset="0"/>
              <a:buChar char="•"/>
            </a:pPr>
            <a:r>
              <a:rPr lang="en-US" sz="2000" b="0" dirty="0" smtClean="0">
                <a:solidFill>
                  <a:schemeClr val="tx1"/>
                </a:solidFill>
                <a:latin typeface="Arial" pitchFamily="34" charset="0"/>
                <a:cs typeface="Arial" pitchFamily="34" charset="0"/>
              </a:rPr>
              <a:t>Relay closes when coil energizes, connecting normally open to Com</a:t>
            </a:r>
          </a:p>
          <a:p>
            <a:pPr>
              <a:buFont typeface="Arial" pitchFamily="34" charset="0"/>
              <a:buChar char="•"/>
            </a:pPr>
            <a:r>
              <a:rPr lang="en-US" sz="2000" b="0" dirty="0" smtClean="0">
                <a:solidFill>
                  <a:schemeClr val="tx1"/>
                </a:solidFill>
                <a:latin typeface="Arial" pitchFamily="34" charset="0"/>
                <a:cs typeface="Arial" pitchFamily="34" charset="0"/>
              </a:rPr>
              <a:t>Relay opens when power turned off, connecting normally closed to Com</a:t>
            </a:r>
            <a:endParaRPr lang="en-US" sz="2000" b="0" dirty="0">
              <a:solidFill>
                <a:schemeClr val="tx1"/>
              </a:solidFill>
              <a:latin typeface="Arial" pitchFamily="34" charset="0"/>
              <a:cs typeface="Arial" pitchFamily="34" charset="0"/>
            </a:endParaRPr>
          </a:p>
        </p:txBody>
      </p:sp>
      <p:grpSp>
        <p:nvGrpSpPr>
          <p:cNvPr id="10" name="Group 2077"/>
          <p:cNvGrpSpPr>
            <a:grpSpLocks/>
          </p:cNvGrpSpPr>
          <p:nvPr/>
        </p:nvGrpSpPr>
        <p:grpSpPr bwMode="auto">
          <a:xfrm>
            <a:off x="3235712" y="5200186"/>
            <a:ext cx="2133600" cy="838200"/>
            <a:chOff x="1728" y="2208"/>
            <a:chExt cx="1344" cy="528"/>
          </a:xfrm>
        </p:grpSpPr>
        <p:sp>
          <p:nvSpPr>
            <p:cNvPr id="11" name="Oval 21"/>
            <p:cNvSpPr>
              <a:spLocks noChangeArrowheads="1"/>
            </p:cNvSpPr>
            <p:nvPr/>
          </p:nvSpPr>
          <p:spPr bwMode="auto">
            <a:xfrm>
              <a:off x="2592" y="2640"/>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2" name="Line 17"/>
            <p:cNvSpPr>
              <a:spLocks noChangeShapeType="1"/>
            </p:cNvSpPr>
            <p:nvPr/>
          </p:nvSpPr>
          <p:spPr bwMode="auto">
            <a:xfrm>
              <a:off x="1728" y="2496"/>
              <a:ext cx="528" cy="0"/>
            </a:xfrm>
            <a:prstGeom prst="line">
              <a:avLst/>
            </a:prstGeom>
            <a:noFill/>
            <a:ln w="28575">
              <a:solidFill>
                <a:schemeClr val="tx1"/>
              </a:solidFill>
              <a:round/>
              <a:headEnd/>
              <a:tailEnd/>
            </a:ln>
          </p:spPr>
          <p:txBody>
            <a:bodyPr/>
            <a:lstStyle/>
            <a:p>
              <a:endParaRPr lang="en-US"/>
            </a:p>
          </p:txBody>
        </p:sp>
        <p:sp>
          <p:nvSpPr>
            <p:cNvPr id="13" name="Line 18"/>
            <p:cNvSpPr>
              <a:spLocks noChangeShapeType="1"/>
            </p:cNvSpPr>
            <p:nvPr/>
          </p:nvSpPr>
          <p:spPr bwMode="auto">
            <a:xfrm flipV="1">
              <a:off x="2256" y="2256"/>
              <a:ext cx="336" cy="240"/>
            </a:xfrm>
            <a:prstGeom prst="line">
              <a:avLst/>
            </a:prstGeom>
            <a:noFill/>
            <a:ln w="28575">
              <a:solidFill>
                <a:schemeClr val="tx1"/>
              </a:solidFill>
              <a:round/>
              <a:headEnd/>
              <a:tailEnd type="arrow" w="med" len="med"/>
            </a:ln>
          </p:spPr>
          <p:txBody>
            <a:bodyPr/>
            <a:lstStyle/>
            <a:p>
              <a:endParaRPr lang="en-US"/>
            </a:p>
          </p:txBody>
        </p:sp>
        <p:sp>
          <p:nvSpPr>
            <p:cNvPr id="14" name="Line 19"/>
            <p:cNvSpPr>
              <a:spLocks noChangeShapeType="1"/>
            </p:cNvSpPr>
            <p:nvPr/>
          </p:nvSpPr>
          <p:spPr bwMode="auto">
            <a:xfrm>
              <a:off x="2640" y="2688"/>
              <a:ext cx="432" cy="0"/>
            </a:xfrm>
            <a:prstGeom prst="line">
              <a:avLst/>
            </a:prstGeom>
            <a:noFill/>
            <a:ln w="28575">
              <a:solidFill>
                <a:schemeClr val="tx1"/>
              </a:solidFill>
              <a:round/>
              <a:headEnd/>
              <a:tailEnd/>
            </a:ln>
          </p:spPr>
          <p:txBody>
            <a:bodyPr/>
            <a:lstStyle/>
            <a:p>
              <a:endParaRPr lang="en-US"/>
            </a:p>
          </p:txBody>
        </p:sp>
        <p:sp>
          <p:nvSpPr>
            <p:cNvPr id="15" name="Oval 20"/>
            <p:cNvSpPr>
              <a:spLocks noChangeArrowheads="1"/>
            </p:cNvSpPr>
            <p:nvPr/>
          </p:nvSpPr>
          <p:spPr bwMode="auto">
            <a:xfrm>
              <a:off x="2208" y="2448"/>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6" name="Line 22"/>
            <p:cNvSpPr>
              <a:spLocks noChangeShapeType="1"/>
            </p:cNvSpPr>
            <p:nvPr/>
          </p:nvSpPr>
          <p:spPr bwMode="auto">
            <a:xfrm>
              <a:off x="2640" y="2256"/>
              <a:ext cx="432" cy="0"/>
            </a:xfrm>
            <a:prstGeom prst="line">
              <a:avLst/>
            </a:prstGeom>
            <a:noFill/>
            <a:ln w="28575">
              <a:solidFill>
                <a:schemeClr val="tx1"/>
              </a:solidFill>
              <a:round/>
              <a:headEnd/>
              <a:tailEnd/>
            </a:ln>
          </p:spPr>
          <p:txBody>
            <a:bodyPr/>
            <a:lstStyle/>
            <a:p>
              <a:endParaRPr lang="en-US"/>
            </a:p>
          </p:txBody>
        </p:sp>
        <p:sp>
          <p:nvSpPr>
            <p:cNvPr id="17" name="Oval 23"/>
            <p:cNvSpPr>
              <a:spLocks noChangeArrowheads="1"/>
            </p:cNvSpPr>
            <p:nvPr/>
          </p:nvSpPr>
          <p:spPr bwMode="auto">
            <a:xfrm>
              <a:off x="2592" y="2208"/>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8" name="Freeform 43"/>
            <p:cNvSpPr>
              <a:spLocks/>
            </p:cNvSpPr>
            <p:nvPr/>
          </p:nvSpPr>
          <p:spPr bwMode="auto">
            <a:xfrm>
              <a:off x="2304" y="2304"/>
              <a:ext cx="192" cy="192"/>
            </a:xfrm>
            <a:custGeom>
              <a:avLst/>
              <a:gdLst>
                <a:gd name="T0" fmla="*/ 0 w 192"/>
                <a:gd name="T1" fmla="*/ 0 h 192"/>
                <a:gd name="T2" fmla="*/ 144 w 192"/>
                <a:gd name="T3" fmla="*/ 48 h 192"/>
                <a:gd name="T4" fmla="*/ 192 w 192"/>
                <a:gd name="T5" fmla="*/ 192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0" y="0"/>
                  </a:moveTo>
                  <a:cubicBezTo>
                    <a:pt x="56" y="8"/>
                    <a:pt x="112" y="16"/>
                    <a:pt x="144" y="48"/>
                  </a:cubicBezTo>
                  <a:cubicBezTo>
                    <a:pt x="176" y="80"/>
                    <a:pt x="184" y="136"/>
                    <a:pt x="192" y="192"/>
                  </a:cubicBezTo>
                </a:path>
              </a:pathLst>
            </a:custGeom>
            <a:noFill/>
            <a:ln w="12700">
              <a:solidFill>
                <a:schemeClr val="tx1"/>
              </a:solidFill>
              <a:round/>
              <a:headEnd type="none" w="sm" len="sm"/>
              <a:tailEnd type="triangle" w="sm" len="sm"/>
            </a:ln>
          </p:spPr>
          <p:txBody>
            <a:bodyPr/>
            <a:lstStyle/>
            <a:p>
              <a:endParaRPr lang="en-US"/>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0"/>
            <a:ext cx="7772400" cy="1143000"/>
          </a:xfrm>
        </p:spPr>
        <p:txBody>
          <a:bodyPr/>
          <a:lstStyle/>
          <a:p>
            <a:pPr eaLnBrk="1" hangingPunct="1"/>
            <a:r>
              <a:rPr lang="en-US" b="1" dirty="0" smtClean="0"/>
              <a:t>Latching (Behind the Scenes)</a:t>
            </a:r>
          </a:p>
        </p:txBody>
      </p:sp>
      <p:pic>
        <p:nvPicPr>
          <p:cNvPr id="6" name="Picture 5" descr="Latching.bmp"/>
          <p:cNvPicPr>
            <a:picLocks noChangeAspect="1"/>
          </p:cNvPicPr>
          <p:nvPr/>
        </p:nvPicPr>
        <p:blipFill>
          <a:blip r:embed="rId3" cstate="print"/>
          <a:stretch>
            <a:fillRect/>
          </a:stretch>
        </p:blipFill>
        <p:spPr>
          <a:xfrm>
            <a:off x="339291" y="2126225"/>
            <a:ext cx="8343329" cy="2159317"/>
          </a:xfrm>
          <a:prstGeom prst="rect">
            <a:avLst/>
          </a:prstGeom>
        </p:spPr>
      </p:pic>
      <p:pic>
        <p:nvPicPr>
          <p:cNvPr id="7" name="Picture 6" descr="Latching 2.bmp"/>
          <p:cNvPicPr>
            <a:picLocks noChangeAspect="1"/>
          </p:cNvPicPr>
          <p:nvPr/>
        </p:nvPicPr>
        <p:blipFill>
          <a:blip r:embed="rId4" cstate="print"/>
          <a:stretch>
            <a:fillRect/>
          </a:stretch>
        </p:blipFill>
        <p:spPr>
          <a:xfrm>
            <a:off x="303354" y="4425240"/>
            <a:ext cx="8475287" cy="2255520"/>
          </a:xfrm>
          <a:prstGeom prst="rect">
            <a:avLst/>
          </a:prstGeom>
        </p:spPr>
      </p:pic>
      <p:sp>
        <p:nvSpPr>
          <p:cNvPr id="5" name="TextBox 4"/>
          <p:cNvSpPr txBox="1"/>
          <p:nvPr/>
        </p:nvSpPr>
        <p:spPr>
          <a:xfrm>
            <a:off x="406166" y="1351389"/>
            <a:ext cx="6894286" cy="400110"/>
          </a:xfrm>
          <a:prstGeom prst="rect">
            <a:avLst/>
          </a:prstGeom>
          <a:noFill/>
        </p:spPr>
        <p:txBody>
          <a:bodyPr wrap="square" rtlCol="0">
            <a:spAutoFit/>
          </a:bodyPr>
          <a:lstStyle/>
          <a:p>
            <a:pPr>
              <a:buFont typeface="Arial" pitchFamily="34" charset="0"/>
              <a:buChar char="•"/>
            </a:pPr>
            <a:r>
              <a:rPr lang="en-US" sz="2000" b="0" dirty="0" smtClean="0">
                <a:solidFill>
                  <a:schemeClr val="tx1"/>
                </a:solidFill>
                <a:latin typeface="Arial" pitchFamily="34" charset="0"/>
                <a:cs typeface="Arial" pitchFamily="34" charset="0"/>
              </a:rPr>
              <a:t>  Relay remains in last set position until next operation</a:t>
            </a:r>
            <a:endParaRPr lang="en-US" sz="2000" b="0" dirty="0">
              <a:solidFill>
                <a:schemeClr val="tx1"/>
              </a:solidFill>
              <a:latin typeface="Arial" pitchFamily="34" charset="0"/>
              <a:cs typeface="Arial" pitchFamily="34"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3124200" y="1066800"/>
            <a:ext cx="2819400" cy="4648200"/>
          </a:xfrm>
          <a:prstGeom prst="roundRect">
            <a:avLst>
              <a:gd name="adj" fmla="val 16667"/>
            </a:avLst>
          </a:prstGeom>
          <a:gradFill flip="none" rotWithShape="1">
            <a:gsLst>
              <a:gs pos="0">
                <a:srgbClr val="A50021">
                  <a:tint val="66000"/>
                  <a:satMod val="160000"/>
                </a:srgbClr>
              </a:gs>
              <a:gs pos="50000">
                <a:srgbClr val="A50021">
                  <a:tint val="44500"/>
                  <a:satMod val="160000"/>
                </a:srgbClr>
              </a:gs>
              <a:gs pos="100000">
                <a:srgbClr val="A50021">
                  <a:tint val="23500"/>
                  <a:satMod val="160000"/>
                </a:srgbClr>
              </a:gs>
            </a:gsLst>
            <a:lin ang="2700000" scaled="1"/>
            <a:tileRect/>
          </a:gradFill>
          <a:ln w="9525">
            <a:solidFill>
              <a:schemeClr val="tx1"/>
            </a:solidFill>
            <a:round/>
            <a:headEnd/>
            <a:tailEnd/>
          </a:ln>
          <a:effectLst/>
        </p:spPr>
        <p:txBody>
          <a:bodyPr wrap="none" anchor="ctr"/>
          <a:lstStyle/>
          <a:p>
            <a:pPr algn="ctr"/>
            <a:endParaRPr lang="en-US" sz="2000" b="1" dirty="0">
              <a:solidFill>
                <a:srgbClr val="C00000"/>
              </a:solidFill>
              <a:latin typeface="+mn-lt"/>
            </a:endParaRPr>
          </a:p>
        </p:txBody>
      </p:sp>
      <p:sp>
        <p:nvSpPr>
          <p:cNvPr id="17411" name="AutoShape 3"/>
          <p:cNvSpPr>
            <a:spLocks noChangeArrowheads="1"/>
          </p:cNvSpPr>
          <p:nvPr/>
        </p:nvSpPr>
        <p:spPr bwMode="auto">
          <a:xfrm>
            <a:off x="3200400" y="3657600"/>
            <a:ext cx="1066800" cy="457200"/>
          </a:xfrm>
          <a:prstGeom prst="roundRect">
            <a:avLst>
              <a:gd name="adj" fmla="val 16667"/>
            </a:avLst>
          </a:prstGeom>
          <a:solidFill>
            <a:schemeClr val="bg2">
              <a:lumMod val="60000"/>
              <a:lumOff val="40000"/>
            </a:schemeClr>
          </a:solidFill>
          <a:ln w="9525">
            <a:solidFill>
              <a:schemeClr val="tx1"/>
            </a:solidFill>
            <a:round/>
            <a:headEnd/>
            <a:tailEnd/>
          </a:ln>
          <a:effectLst/>
        </p:spPr>
        <p:txBody>
          <a:bodyPr wrap="none" anchor="ctr"/>
          <a:lstStyle/>
          <a:p>
            <a:endParaRPr lang="en-US" sz="2000">
              <a:latin typeface="+mn-lt"/>
            </a:endParaRPr>
          </a:p>
        </p:txBody>
      </p:sp>
      <p:sp>
        <p:nvSpPr>
          <p:cNvPr id="17412" name="AutoShape 4"/>
          <p:cNvSpPr>
            <a:spLocks noChangeArrowheads="1"/>
          </p:cNvSpPr>
          <p:nvPr/>
        </p:nvSpPr>
        <p:spPr bwMode="auto">
          <a:xfrm>
            <a:off x="3429000" y="1524000"/>
            <a:ext cx="1981200" cy="1752600"/>
          </a:xfrm>
          <a:prstGeom prst="roundRect">
            <a:avLst>
              <a:gd name="adj" fmla="val 16667"/>
            </a:avLst>
          </a:prstGeom>
          <a:solidFill>
            <a:schemeClr val="bg2">
              <a:lumMod val="60000"/>
              <a:lumOff val="40000"/>
            </a:schemeClr>
          </a:solidFill>
          <a:ln w="9525">
            <a:solidFill>
              <a:schemeClr val="tx1"/>
            </a:solidFill>
            <a:round/>
            <a:headEnd/>
            <a:tailEnd/>
          </a:ln>
          <a:effectLst/>
        </p:spPr>
        <p:txBody>
          <a:bodyPr wrap="none" anchor="ctr"/>
          <a:lstStyle/>
          <a:p>
            <a:endParaRPr lang="en-US" sz="2000">
              <a:latin typeface="+mn-lt"/>
            </a:endParaRPr>
          </a:p>
        </p:txBody>
      </p:sp>
      <p:sp>
        <p:nvSpPr>
          <p:cNvPr id="17413" name="AutoShape 5"/>
          <p:cNvSpPr>
            <a:spLocks noChangeArrowheads="1"/>
          </p:cNvSpPr>
          <p:nvPr/>
        </p:nvSpPr>
        <p:spPr bwMode="auto">
          <a:xfrm>
            <a:off x="4081463" y="4202113"/>
            <a:ext cx="914400" cy="1447800"/>
          </a:xfrm>
          <a:prstGeom prst="roundRect">
            <a:avLst>
              <a:gd name="adj" fmla="val 16667"/>
            </a:avLst>
          </a:prstGeom>
          <a:solidFill>
            <a:schemeClr val="bg2">
              <a:lumMod val="60000"/>
              <a:lumOff val="40000"/>
            </a:schemeClr>
          </a:solidFill>
          <a:ln w="9525">
            <a:solidFill>
              <a:schemeClr val="tx1"/>
            </a:solidFill>
            <a:round/>
            <a:headEnd/>
            <a:tailEnd/>
          </a:ln>
          <a:effectLst/>
        </p:spPr>
        <p:txBody>
          <a:bodyPr wrap="none" anchor="ctr"/>
          <a:lstStyle/>
          <a:p>
            <a:endParaRPr lang="en-US" sz="2000">
              <a:latin typeface="+mn-lt"/>
            </a:endParaRPr>
          </a:p>
        </p:txBody>
      </p:sp>
      <p:sp>
        <p:nvSpPr>
          <p:cNvPr id="17414" name="Rectangle 6"/>
          <p:cNvSpPr>
            <a:spLocks noGrp="1" noChangeArrowheads="1"/>
          </p:cNvSpPr>
          <p:nvPr>
            <p:ph type="title"/>
          </p:nvPr>
        </p:nvSpPr>
        <p:spPr>
          <a:xfrm>
            <a:off x="0" y="0"/>
            <a:ext cx="7772400" cy="914400"/>
          </a:xfrm>
        </p:spPr>
        <p:txBody>
          <a:bodyPr>
            <a:normAutofit/>
          </a:bodyPr>
          <a:lstStyle/>
          <a:p>
            <a:r>
              <a:rPr lang="en-US" b="1" dirty="0">
                <a:latin typeface="+mj-lt"/>
              </a:rPr>
              <a:t>Test Architecture</a:t>
            </a:r>
          </a:p>
        </p:txBody>
      </p:sp>
      <p:sp>
        <p:nvSpPr>
          <p:cNvPr id="17415" name="AutoShape 7"/>
          <p:cNvSpPr>
            <a:spLocks noChangeArrowheads="1"/>
          </p:cNvSpPr>
          <p:nvPr/>
        </p:nvSpPr>
        <p:spPr bwMode="auto">
          <a:xfrm>
            <a:off x="533400" y="1295400"/>
            <a:ext cx="1828800" cy="609600"/>
          </a:xfrm>
          <a:prstGeom prst="roundRect">
            <a:avLst>
              <a:gd name="adj" fmla="val 16667"/>
            </a:avLst>
          </a:prstGeom>
          <a:solidFill>
            <a:schemeClr val="bg2">
              <a:lumMod val="60000"/>
              <a:lumOff val="40000"/>
            </a:schemeClr>
          </a:solidFill>
          <a:ln w="9525">
            <a:solidFill>
              <a:schemeClr val="tx1"/>
            </a:solidFill>
            <a:round/>
            <a:headEnd/>
            <a:tailEnd/>
          </a:ln>
          <a:effectLst/>
        </p:spPr>
        <p:txBody>
          <a:bodyPr wrap="none" anchor="ctr"/>
          <a:lstStyle/>
          <a:p>
            <a:pPr algn="ctr"/>
            <a:r>
              <a:rPr lang="en-US" sz="2000" b="1" dirty="0">
                <a:solidFill>
                  <a:schemeClr val="tx1"/>
                </a:solidFill>
                <a:latin typeface="+mn-lt"/>
              </a:rPr>
              <a:t>DMM</a:t>
            </a:r>
          </a:p>
        </p:txBody>
      </p:sp>
      <p:sp>
        <p:nvSpPr>
          <p:cNvPr id="17416" name="AutoShape 8"/>
          <p:cNvSpPr>
            <a:spLocks noChangeArrowheads="1"/>
          </p:cNvSpPr>
          <p:nvPr/>
        </p:nvSpPr>
        <p:spPr bwMode="auto">
          <a:xfrm>
            <a:off x="533400" y="4281488"/>
            <a:ext cx="1828800" cy="609600"/>
          </a:xfrm>
          <a:prstGeom prst="roundRect">
            <a:avLst>
              <a:gd name="adj" fmla="val 16667"/>
            </a:avLst>
          </a:prstGeom>
          <a:solidFill>
            <a:schemeClr val="bg2">
              <a:lumMod val="60000"/>
              <a:lumOff val="40000"/>
            </a:schemeClr>
          </a:solidFill>
          <a:ln w="9525">
            <a:solidFill>
              <a:schemeClr val="tx1"/>
            </a:solidFill>
            <a:round/>
            <a:headEnd/>
            <a:tailEnd/>
          </a:ln>
          <a:effectLst/>
        </p:spPr>
        <p:txBody>
          <a:bodyPr wrap="none" anchor="ctr"/>
          <a:lstStyle/>
          <a:p>
            <a:pPr algn="ctr"/>
            <a:r>
              <a:rPr lang="en-US" sz="2000" b="1" dirty="0">
                <a:solidFill>
                  <a:schemeClr val="tx1"/>
                </a:solidFill>
                <a:latin typeface="+mn-lt"/>
              </a:rPr>
              <a:t>RF</a:t>
            </a:r>
            <a:r>
              <a:rPr lang="en-US" sz="2000" b="1" dirty="0">
                <a:latin typeface="+mn-lt"/>
              </a:rPr>
              <a:t> </a:t>
            </a:r>
            <a:r>
              <a:rPr lang="en-US" sz="2000" b="1" dirty="0">
                <a:solidFill>
                  <a:schemeClr val="tx1"/>
                </a:solidFill>
                <a:latin typeface="+mn-lt"/>
              </a:rPr>
              <a:t>Analyzer</a:t>
            </a:r>
          </a:p>
        </p:txBody>
      </p:sp>
      <p:sp>
        <p:nvSpPr>
          <p:cNvPr id="17417" name="AutoShape 9"/>
          <p:cNvSpPr>
            <a:spLocks noChangeArrowheads="1"/>
          </p:cNvSpPr>
          <p:nvPr/>
        </p:nvSpPr>
        <p:spPr bwMode="auto">
          <a:xfrm>
            <a:off x="533400" y="3535363"/>
            <a:ext cx="1828800" cy="609600"/>
          </a:xfrm>
          <a:prstGeom prst="roundRect">
            <a:avLst>
              <a:gd name="adj" fmla="val 16667"/>
            </a:avLst>
          </a:prstGeom>
          <a:solidFill>
            <a:schemeClr val="bg2">
              <a:lumMod val="60000"/>
              <a:lumOff val="40000"/>
            </a:schemeClr>
          </a:solidFill>
          <a:ln w="9525">
            <a:solidFill>
              <a:schemeClr val="tx1"/>
            </a:solidFill>
            <a:round/>
            <a:headEnd/>
            <a:tailEnd/>
          </a:ln>
          <a:effectLst/>
        </p:spPr>
        <p:txBody>
          <a:bodyPr wrap="none" anchor="ctr"/>
          <a:lstStyle/>
          <a:p>
            <a:pPr algn="ctr"/>
            <a:r>
              <a:rPr lang="en-US" sz="2000" b="1" dirty="0">
                <a:solidFill>
                  <a:schemeClr val="tx1"/>
                </a:solidFill>
                <a:latin typeface="+mn-lt"/>
              </a:rPr>
              <a:t>Power</a:t>
            </a:r>
            <a:r>
              <a:rPr lang="en-US" sz="2000" b="1" dirty="0">
                <a:latin typeface="+mn-lt"/>
              </a:rPr>
              <a:t> </a:t>
            </a:r>
            <a:r>
              <a:rPr lang="en-US" sz="2000" b="1" dirty="0">
                <a:solidFill>
                  <a:schemeClr val="tx1"/>
                </a:solidFill>
                <a:latin typeface="+mn-lt"/>
              </a:rPr>
              <a:t>Supply</a:t>
            </a:r>
          </a:p>
        </p:txBody>
      </p:sp>
      <p:sp>
        <p:nvSpPr>
          <p:cNvPr id="17418" name="AutoShape 10"/>
          <p:cNvSpPr>
            <a:spLocks noChangeArrowheads="1"/>
          </p:cNvSpPr>
          <p:nvPr/>
        </p:nvSpPr>
        <p:spPr bwMode="auto">
          <a:xfrm>
            <a:off x="533400" y="2787650"/>
            <a:ext cx="1828800" cy="609600"/>
          </a:xfrm>
          <a:prstGeom prst="roundRect">
            <a:avLst>
              <a:gd name="adj" fmla="val 16667"/>
            </a:avLst>
          </a:prstGeom>
          <a:solidFill>
            <a:schemeClr val="bg2">
              <a:lumMod val="60000"/>
              <a:lumOff val="40000"/>
            </a:schemeClr>
          </a:solidFill>
          <a:ln w="9525">
            <a:solidFill>
              <a:schemeClr val="tx1"/>
            </a:solidFill>
            <a:round/>
            <a:headEnd/>
            <a:tailEnd/>
          </a:ln>
          <a:effectLst/>
        </p:spPr>
        <p:txBody>
          <a:bodyPr wrap="none" anchor="ctr"/>
          <a:lstStyle/>
          <a:p>
            <a:pPr algn="ctr"/>
            <a:r>
              <a:rPr lang="en-US" sz="2000" b="1" dirty="0" err="1">
                <a:solidFill>
                  <a:schemeClr val="tx1"/>
                </a:solidFill>
                <a:latin typeface="+mn-lt"/>
              </a:rPr>
              <a:t>Arb</a:t>
            </a:r>
            <a:r>
              <a:rPr lang="en-US" sz="2000" b="1" dirty="0">
                <a:solidFill>
                  <a:schemeClr val="tx1"/>
                </a:solidFill>
                <a:latin typeface="+mn-lt"/>
              </a:rPr>
              <a:t>/</a:t>
            </a:r>
            <a:r>
              <a:rPr lang="en-US" sz="2000" b="1" dirty="0" err="1">
                <a:solidFill>
                  <a:schemeClr val="tx1"/>
                </a:solidFill>
                <a:latin typeface="+mn-lt"/>
              </a:rPr>
              <a:t>FunctGen</a:t>
            </a:r>
            <a:endParaRPr lang="en-US" sz="2000" b="1" dirty="0">
              <a:solidFill>
                <a:schemeClr val="tx1"/>
              </a:solidFill>
              <a:latin typeface="+mn-lt"/>
            </a:endParaRPr>
          </a:p>
        </p:txBody>
      </p:sp>
      <p:sp>
        <p:nvSpPr>
          <p:cNvPr id="17419" name="AutoShape 11"/>
          <p:cNvSpPr>
            <a:spLocks noChangeArrowheads="1"/>
          </p:cNvSpPr>
          <p:nvPr/>
        </p:nvSpPr>
        <p:spPr bwMode="auto">
          <a:xfrm>
            <a:off x="533400" y="2041525"/>
            <a:ext cx="1828800" cy="609600"/>
          </a:xfrm>
          <a:prstGeom prst="roundRect">
            <a:avLst>
              <a:gd name="adj" fmla="val 16667"/>
            </a:avLst>
          </a:prstGeom>
          <a:solidFill>
            <a:schemeClr val="bg2">
              <a:lumMod val="60000"/>
              <a:lumOff val="40000"/>
            </a:schemeClr>
          </a:solidFill>
          <a:ln w="9525">
            <a:solidFill>
              <a:schemeClr val="tx1"/>
            </a:solidFill>
            <a:round/>
            <a:headEnd/>
            <a:tailEnd/>
          </a:ln>
          <a:effectLst/>
        </p:spPr>
        <p:txBody>
          <a:bodyPr wrap="none" anchor="ctr"/>
          <a:lstStyle/>
          <a:p>
            <a:pPr algn="ctr"/>
            <a:r>
              <a:rPr lang="en-US" sz="2000" b="1" dirty="0">
                <a:solidFill>
                  <a:schemeClr val="tx1"/>
                </a:solidFill>
                <a:latin typeface="+mn-lt"/>
              </a:rPr>
              <a:t>Digitizer</a:t>
            </a:r>
          </a:p>
        </p:txBody>
      </p:sp>
      <p:sp>
        <p:nvSpPr>
          <p:cNvPr id="17420" name="AutoShape 12"/>
          <p:cNvSpPr>
            <a:spLocks noChangeArrowheads="1"/>
          </p:cNvSpPr>
          <p:nvPr/>
        </p:nvSpPr>
        <p:spPr bwMode="auto">
          <a:xfrm>
            <a:off x="533400" y="5029200"/>
            <a:ext cx="1828800" cy="609600"/>
          </a:xfrm>
          <a:prstGeom prst="roundRect">
            <a:avLst>
              <a:gd name="adj" fmla="val 16667"/>
            </a:avLst>
          </a:prstGeom>
          <a:solidFill>
            <a:schemeClr val="bg2">
              <a:lumMod val="60000"/>
              <a:lumOff val="40000"/>
            </a:schemeClr>
          </a:solidFill>
          <a:ln w="9525">
            <a:solidFill>
              <a:schemeClr val="tx1"/>
            </a:solidFill>
            <a:round/>
            <a:headEnd/>
            <a:tailEnd/>
          </a:ln>
          <a:effectLst/>
        </p:spPr>
        <p:txBody>
          <a:bodyPr wrap="none" anchor="ctr"/>
          <a:lstStyle/>
          <a:p>
            <a:pPr algn="ctr"/>
            <a:r>
              <a:rPr lang="en-US" sz="2000" b="1" dirty="0">
                <a:solidFill>
                  <a:schemeClr val="tx1"/>
                </a:solidFill>
                <a:latin typeface="+mn-lt"/>
              </a:rPr>
              <a:t>RF</a:t>
            </a:r>
            <a:r>
              <a:rPr lang="en-US" sz="2000" b="1" dirty="0">
                <a:latin typeface="+mn-lt"/>
              </a:rPr>
              <a:t> </a:t>
            </a:r>
            <a:r>
              <a:rPr lang="en-US" sz="2000" b="1" dirty="0">
                <a:solidFill>
                  <a:schemeClr val="tx1"/>
                </a:solidFill>
                <a:latin typeface="+mn-lt"/>
              </a:rPr>
              <a:t>Generator</a:t>
            </a:r>
          </a:p>
        </p:txBody>
      </p:sp>
      <p:sp>
        <p:nvSpPr>
          <p:cNvPr id="17421" name="AutoShape 13"/>
          <p:cNvSpPr>
            <a:spLocks noChangeArrowheads="1"/>
          </p:cNvSpPr>
          <p:nvPr/>
        </p:nvSpPr>
        <p:spPr bwMode="auto">
          <a:xfrm>
            <a:off x="6172200" y="1066800"/>
            <a:ext cx="2743200" cy="4648200"/>
          </a:xfrm>
          <a:prstGeom prst="roundRect">
            <a:avLst>
              <a:gd name="adj" fmla="val 16667"/>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5400000" scaled="1"/>
            <a:tileRect/>
          </a:gradFill>
          <a:ln w="9525">
            <a:solidFill>
              <a:schemeClr val="tx1"/>
            </a:solidFill>
            <a:round/>
            <a:headEnd/>
            <a:tailEnd/>
          </a:ln>
          <a:effectLst/>
        </p:spPr>
        <p:txBody>
          <a:bodyPr wrap="none" anchor="ctr"/>
          <a:lstStyle/>
          <a:p>
            <a:pPr algn="ctr"/>
            <a:endParaRPr lang="en-US" sz="2000" b="1">
              <a:latin typeface="+mn-lt"/>
            </a:endParaRPr>
          </a:p>
        </p:txBody>
      </p:sp>
      <p:grpSp>
        <p:nvGrpSpPr>
          <p:cNvPr id="2" name="Group 14"/>
          <p:cNvGrpSpPr>
            <a:grpSpLocks/>
          </p:cNvGrpSpPr>
          <p:nvPr/>
        </p:nvGrpSpPr>
        <p:grpSpPr bwMode="auto">
          <a:xfrm rot="10800000">
            <a:off x="3886200" y="4386263"/>
            <a:ext cx="990600" cy="457200"/>
            <a:chOff x="1392" y="960"/>
            <a:chExt cx="624" cy="288"/>
          </a:xfrm>
        </p:grpSpPr>
        <p:sp>
          <p:nvSpPr>
            <p:cNvPr id="17423" name="Line 15"/>
            <p:cNvSpPr>
              <a:spLocks noChangeShapeType="1"/>
            </p:cNvSpPr>
            <p:nvPr/>
          </p:nvSpPr>
          <p:spPr bwMode="auto">
            <a:xfrm>
              <a:off x="1392" y="960"/>
              <a:ext cx="24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24" name="Line 16"/>
            <p:cNvSpPr>
              <a:spLocks noChangeShapeType="1"/>
            </p:cNvSpPr>
            <p:nvPr/>
          </p:nvSpPr>
          <p:spPr bwMode="auto">
            <a:xfrm>
              <a:off x="1392" y="1056"/>
              <a:ext cx="24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25" name="Line 17"/>
            <p:cNvSpPr>
              <a:spLocks noChangeShapeType="1"/>
            </p:cNvSpPr>
            <p:nvPr/>
          </p:nvSpPr>
          <p:spPr bwMode="auto">
            <a:xfrm>
              <a:off x="1392" y="1152"/>
              <a:ext cx="24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26" name="Line 18"/>
            <p:cNvSpPr>
              <a:spLocks noChangeShapeType="1"/>
            </p:cNvSpPr>
            <p:nvPr/>
          </p:nvSpPr>
          <p:spPr bwMode="auto">
            <a:xfrm>
              <a:off x="1392" y="1248"/>
              <a:ext cx="24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27" name="Line 19"/>
            <p:cNvSpPr>
              <a:spLocks noChangeShapeType="1"/>
            </p:cNvSpPr>
            <p:nvPr/>
          </p:nvSpPr>
          <p:spPr bwMode="auto">
            <a:xfrm>
              <a:off x="1632" y="960"/>
              <a:ext cx="144" cy="144"/>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28" name="Line 20"/>
            <p:cNvSpPr>
              <a:spLocks noChangeShapeType="1"/>
            </p:cNvSpPr>
            <p:nvPr/>
          </p:nvSpPr>
          <p:spPr bwMode="auto">
            <a:xfrm>
              <a:off x="1632" y="1056"/>
              <a:ext cx="144" cy="48"/>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29" name="Line 21"/>
            <p:cNvSpPr>
              <a:spLocks noChangeShapeType="1"/>
            </p:cNvSpPr>
            <p:nvPr/>
          </p:nvSpPr>
          <p:spPr bwMode="auto">
            <a:xfrm flipV="1">
              <a:off x="1632" y="1104"/>
              <a:ext cx="144" cy="48"/>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30" name="Line 22"/>
            <p:cNvSpPr>
              <a:spLocks noChangeShapeType="1"/>
            </p:cNvSpPr>
            <p:nvPr/>
          </p:nvSpPr>
          <p:spPr bwMode="auto">
            <a:xfrm flipV="1">
              <a:off x="1632" y="1104"/>
              <a:ext cx="144" cy="144"/>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31" name="Line 23"/>
            <p:cNvSpPr>
              <a:spLocks noChangeShapeType="1"/>
            </p:cNvSpPr>
            <p:nvPr/>
          </p:nvSpPr>
          <p:spPr bwMode="auto">
            <a:xfrm>
              <a:off x="1776" y="1104"/>
              <a:ext cx="240" cy="0"/>
            </a:xfrm>
            <a:prstGeom prst="line">
              <a:avLst/>
            </a:prstGeom>
            <a:noFill/>
            <a:ln w="28575">
              <a:solidFill>
                <a:schemeClr val="tx1"/>
              </a:solidFill>
              <a:round/>
              <a:headEnd/>
              <a:tailEnd/>
            </a:ln>
            <a:effectLst/>
          </p:spPr>
          <p:txBody>
            <a:bodyPr wrap="none" anchor="ctr"/>
            <a:lstStyle/>
            <a:p>
              <a:endParaRPr lang="en-US" sz="2000">
                <a:latin typeface="+mn-lt"/>
              </a:endParaRPr>
            </a:p>
          </p:txBody>
        </p:sp>
      </p:grpSp>
      <p:grpSp>
        <p:nvGrpSpPr>
          <p:cNvPr id="3" name="Group 24"/>
          <p:cNvGrpSpPr>
            <a:grpSpLocks/>
          </p:cNvGrpSpPr>
          <p:nvPr/>
        </p:nvGrpSpPr>
        <p:grpSpPr bwMode="auto">
          <a:xfrm rot="10800000">
            <a:off x="3886200" y="5060950"/>
            <a:ext cx="990600" cy="457200"/>
            <a:chOff x="1392" y="960"/>
            <a:chExt cx="624" cy="288"/>
          </a:xfrm>
        </p:grpSpPr>
        <p:sp>
          <p:nvSpPr>
            <p:cNvPr id="17433" name="Line 25"/>
            <p:cNvSpPr>
              <a:spLocks noChangeShapeType="1"/>
            </p:cNvSpPr>
            <p:nvPr/>
          </p:nvSpPr>
          <p:spPr bwMode="auto">
            <a:xfrm>
              <a:off x="1392" y="960"/>
              <a:ext cx="24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34" name="Line 26"/>
            <p:cNvSpPr>
              <a:spLocks noChangeShapeType="1"/>
            </p:cNvSpPr>
            <p:nvPr/>
          </p:nvSpPr>
          <p:spPr bwMode="auto">
            <a:xfrm>
              <a:off x="1392" y="1056"/>
              <a:ext cx="24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35" name="Line 27"/>
            <p:cNvSpPr>
              <a:spLocks noChangeShapeType="1"/>
            </p:cNvSpPr>
            <p:nvPr/>
          </p:nvSpPr>
          <p:spPr bwMode="auto">
            <a:xfrm>
              <a:off x="1392" y="1152"/>
              <a:ext cx="24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36" name="Line 28"/>
            <p:cNvSpPr>
              <a:spLocks noChangeShapeType="1"/>
            </p:cNvSpPr>
            <p:nvPr/>
          </p:nvSpPr>
          <p:spPr bwMode="auto">
            <a:xfrm>
              <a:off x="1392" y="1248"/>
              <a:ext cx="24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37" name="Line 29"/>
            <p:cNvSpPr>
              <a:spLocks noChangeShapeType="1"/>
            </p:cNvSpPr>
            <p:nvPr/>
          </p:nvSpPr>
          <p:spPr bwMode="auto">
            <a:xfrm>
              <a:off x="1632" y="960"/>
              <a:ext cx="144" cy="144"/>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38" name="Line 30"/>
            <p:cNvSpPr>
              <a:spLocks noChangeShapeType="1"/>
            </p:cNvSpPr>
            <p:nvPr/>
          </p:nvSpPr>
          <p:spPr bwMode="auto">
            <a:xfrm>
              <a:off x="1632" y="1056"/>
              <a:ext cx="144" cy="48"/>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39" name="Line 31"/>
            <p:cNvSpPr>
              <a:spLocks noChangeShapeType="1"/>
            </p:cNvSpPr>
            <p:nvPr/>
          </p:nvSpPr>
          <p:spPr bwMode="auto">
            <a:xfrm flipV="1">
              <a:off x="1632" y="1104"/>
              <a:ext cx="144" cy="48"/>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40" name="Line 32"/>
            <p:cNvSpPr>
              <a:spLocks noChangeShapeType="1"/>
            </p:cNvSpPr>
            <p:nvPr/>
          </p:nvSpPr>
          <p:spPr bwMode="auto">
            <a:xfrm flipV="1">
              <a:off x="1632" y="1104"/>
              <a:ext cx="144" cy="144"/>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41" name="Line 33"/>
            <p:cNvSpPr>
              <a:spLocks noChangeShapeType="1"/>
            </p:cNvSpPr>
            <p:nvPr/>
          </p:nvSpPr>
          <p:spPr bwMode="auto">
            <a:xfrm>
              <a:off x="1776" y="1104"/>
              <a:ext cx="240" cy="0"/>
            </a:xfrm>
            <a:prstGeom prst="line">
              <a:avLst/>
            </a:prstGeom>
            <a:noFill/>
            <a:ln w="28575">
              <a:solidFill>
                <a:schemeClr val="tx1"/>
              </a:solidFill>
              <a:round/>
              <a:headEnd/>
              <a:tailEnd/>
            </a:ln>
            <a:effectLst/>
          </p:spPr>
          <p:txBody>
            <a:bodyPr wrap="none" anchor="ctr"/>
            <a:lstStyle/>
            <a:p>
              <a:endParaRPr lang="en-US" sz="2000">
                <a:latin typeface="+mn-lt"/>
              </a:endParaRPr>
            </a:p>
          </p:txBody>
        </p:sp>
      </p:grpSp>
      <p:sp>
        <p:nvSpPr>
          <p:cNvPr id="17442" name="Rectangle 34"/>
          <p:cNvSpPr>
            <a:spLocks noChangeArrowheads="1"/>
          </p:cNvSpPr>
          <p:nvPr/>
        </p:nvSpPr>
        <p:spPr bwMode="auto">
          <a:xfrm>
            <a:off x="7315200" y="4343400"/>
            <a:ext cx="76200" cy="76200"/>
          </a:xfrm>
          <a:prstGeom prst="rect">
            <a:avLst/>
          </a:prstGeom>
          <a:noFill/>
          <a:ln w="12700">
            <a:solidFill>
              <a:schemeClr val="tx1"/>
            </a:solidFill>
            <a:miter lim="800000"/>
            <a:headEnd/>
            <a:tailEnd/>
          </a:ln>
          <a:effectLst/>
        </p:spPr>
        <p:txBody>
          <a:bodyPr wrap="none" anchor="ctr"/>
          <a:lstStyle/>
          <a:p>
            <a:endParaRPr lang="en-US" sz="2000">
              <a:latin typeface="+mn-lt"/>
            </a:endParaRPr>
          </a:p>
        </p:txBody>
      </p:sp>
      <p:sp>
        <p:nvSpPr>
          <p:cNvPr id="17443" name="Rectangle 35"/>
          <p:cNvSpPr>
            <a:spLocks noChangeArrowheads="1"/>
          </p:cNvSpPr>
          <p:nvPr/>
        </p:nvSpPr>
        <p:spPr bwMode="auto">
          <a:xfrm>
            <a:off x="7162800" y="4495800"/>
            <a:ext cx="76200" cy="76200"/>
          </a:xfrm>
          <a:prstGeom prst="rect">
            <a:avLst/>
          </a:prstGeom>
          <a:noFill/>
          <a:ln w="12700">
            <a:solidFill>
              <a:schemeClr val="tx1"/>
            </a:solidFill>
            <a:miter lim="800000"/>
            <a:headEnd/>
            <a:tailEnd/>
          </a:ln>
          <a:effectLst/>
        </p:spPr>
        <p:txBody>
          <a:bodyPr wrap="none" anchor="ctr"/>
          <a:lstStyle/>
          <a:p>
            <a:endParaRPr lang="en-US" sz="2000">
              <a:latin typeface="+mn-lt"/>
            </a:endParaRPr>
          </a:p>
        </p:txBody>
      </p:sp>
      <p:sp>
        <p:nvSpPr>
          <p:cNvPr id="17444" name="Rectangle 36"/>
          <p:cNvSpPr>
            <a:spLocks noChangeArrowheads="1"/>
          </p:cNvSpPr>
          <p:nvPr/>
        </p:nvSpPr>
        <p:spPr bwMode="auto">
          <a:xfrm>
            <a:off x="6934200" y="4648200"/>
            <a:ext cx="76200" cy="76200"/>
          </a:xfrm>
          <a:prstGeom prst="rect">
            <a:avLst/>
          </a:prstGeom>
          <a:noFill/>
          <a:ln w="12700">
            <a:solidFill>
              <a:schemeClr val="tx1"/>
            </a:solidFill>
            <a:miter lim="800000"/>
            <a:headEnd/>
            <a:tailEnd/>
          </a:ln>
          <a:effectLst/>
        </p:spPr>
        <p:txBody>
          <a:bodyPr wrap="none" anchor="ctr"/>
          <a:lstStyle/>
          <a:p>
            <a:endParaRPr lang="en-US" sz="2000">
              <a:latin typeface="+mn-lt"/>
            </a:endParaRPr>
          </a:p>
        </p:txBody>
      </p:sp>
      <p:sp>
        <p:nvSpPr>
          <p:cNvPr id="17445" name="Rectangle 37"/>
          <p:cNvSpPr>
            <a:spLocks noChangeArrowheads="1"/>
          </p:cNvSpPr>
          <p:nvPr/>
        </p:nvSpPr>
        <p:spPr bwMode="auto">
          <a:xfrm>
            <a:off x="7543800" y="4800600"/>
            <a:ext cx="76200" cy="76200"/>
          </a:xfrm>
          <a:prstGeom prst="rect">
            <a:avLst/>
          </a:prstGeom>
          <a:noFill/>
          <a:ln w="12700">
            <a:solidFill>
              <a:schemeClr val="tx1"/>
            </a:solidFill>
            <a:miter lim="800000"/>
            <a:headEnd/>
            <a:tailEnd/>
          </a:ln>
          <a:effectLst/>
        </p:spPr>
        <p:txBody>
          <a:bodyPr wrap="none" anchor="ctr"/>
          <a:lstStyle/>
          <a:p>
            <a:endParaRPr lang="en-US" sz="2000">
              <a:latin typeface="+mn-lt"/>
            </a:endParaRPr>
          </a:p>
        </p:txBody>
      </p:sp>
      <p:sp>
        <p:nvSpPr>
          <p:cNvPr id="17446" name="Rectangle 38"/>
          <p:cNvSpPr>
            <a:spLocks noChangeArrowheads="1"/>
          </p:cNvSpPr>
          <p:nvPr/>
        </p:nvSpPr>
        <p:spPr bwMode="auto">
          <a:xfrm>
            <a:off x="7696200" y="5029200"/>
            <a:ext cx="76200" cy="76200"/>
          </a:xfrm>
          <a:prstGeom prst="rect">
            <a:avLst/>
          </a:prstGeom>
          <a:noFill/>
          <a:ln w="12700">
            <a:solidFill>
              <a:schemeClr val="tx1"/>
            </a:solidFill>
            <a:miter lim="800000"/>
            <a:headEnd/>
            <a:tailEnd/>
          </a:ln>
          <a:effectLst/>
        </p:spPr>
        <p:txBody>
          <a:bodyPr wrap="none" anchor="ctr"/>
          <a:lstStyle/>
          <a:p>
            <a:endParaRPr lang="en-US" sz="2000">
              <a:latin typeface="+mn-lt"/>
            </a:endParaRPr>
          </a:p>
        </p:txBody>
      </p:sp>
      <p:sp>
        <p:nvSpPr>
          <p:cNvPr id="17447" name="Rectangle 39"/>
          <p:cNvSpPr>
            <a:spLocks noChangeArrowheads="1"/>
          </p:cNvSpPr>
          <p:nvPr/>
        </p:nvSpPr>
        <p:spPr bwMode="auto">
          <a:xfrm>
            <a:off x="7924800" y="5029200"/>
            <a:ext cx="76200" cy="76200"/>
          </a:xfrm>
          <a:prstGeom prst="rect">
            <a:avLst/>
          </a:prstGeom>
          <a:noFill/>
          <a:ln w="12700">
            <a:solidFill>
              <a:schemeClr val="tx1"/>
            </a:solidFill>
            <a:miter lim="800000"/>
            <a:headEnd/>
            <a:tailEnd/>
          </a:ln>
          <a:effectLst/>
        </p:spPr>
        <p:txBody>
          <a:bodyPr wrap="none" anchor="ctr"/>
          <a:lstStyle/>
          <a:p>
            <a:endParaRPr lang="en-US" sz="2000">
              <a:latin typeface="+mn-lt"/>
            </a:endParaRPr>
          </a:p>
        </p:txBody>
      </p:sp>
      <p:cxnSp>
        <p:nvCxnSpPr>
          <p:cNvPr id="17448" name="AutoShape 40"/>
          <p:cNvCxnSpPr>
            <a:cxnSpLocks noChangeShapeType="1"/>
            <a:stCxn id="17426" idx="0"/>
            <a:endCxn id="17442" idx="1"/>
          </p:cNvCxnSpPr>
          <p:nvPr/>
        </p:nvCxnSpPr>
        <p:spPr bwMode="auto">
          <a:xfrm flipV="1">
            <a:off x="4875213" y="4381500"/>
            <a:ext cx="2439987" cy="19050"/>
          </a:xfrm>
          <a:prstGeom prst="straightConnector1">
            <a:avLst/>
          </a:prstGeom>
          <a:noFill/>
          <a:ln w="28575">
            <a:solidFill>
              <a:schemeClr val="hlink"/>
            </a:solidFill>
            <a:round/>
            <a:headEnd/>
            <a:tailEnd/>
          </a:ln>
          <a:effectLst/>
        </p:spPr>
      </p:cxnSp>
      <p:cxnSp>
        <p:nvCxnSpPr>
          <p:cNvPr id="17449" name="AutoShape 41"/>
          <p:cNvCxnSpPr>
            <a:cxnSpLocks noChangeShapeType="1"/>
            <a:stCxn id="17425" idx="0"/>
            <a:endCxn id="17443" idx="1"/>
          </p:cNvCxnSpPr>
          <p:nvPr/>
        </p:nvCxnSpPr>
        <p:spPr bwMode="auto">
          <a:xfrm flipV="1">
            <a:off x="4875213" y="4533900"/>
            <a:ext cx="2287587" cy="19050"/>
          </a:xfrm>
          <a:prstGeom prst="straightConnector1">
            <a:avLst/>
          </a:prstGeom>
          <a:noFill/>
          <a:ln w="28575">
            <a:solidFill>
              <a:schemeClr val="hlink"/>
            </a:solidFill>
            <a:round/>
            <a:headEnd/>
            <a:tailEnd/>
          </a:ln>
          <a:effectLst/>
        </p:spPr>
      </p:cxnSp>
      <p:cxnSp>
        <p:nvCxnSpPr>
          <p:cNvPr id="17450" name="AutoShape 42"/>
          <p:cNvCxnSpPr>
            <a:cxnSpLocks noChangeShapeType="1"/>
            <a:stCxn id="17424" idx="0"/>
            <a:endCxn id="17444" idx="1"/>
          </p:cNvCxnSpPr>
          <p:nvPr/>
        </p:nvCxnSpPr>
        <p:spPr bwMode="auto">
          <a:xfrm flipV="1">
            <a:off x="4875213" y="4686300"/>
            <a:ext cx="2058987" cy="19050"/>
          </a:xfrm>
          <a:prstGeom prst="straightConnector1">
            <a:avLst/>
          </a:prstGeom>
          <a:noFill/>
          <a:ln w="28575">
            <a:solidFill>
              <a:schemeClr val="hlink"/>
            </a:solidFill>
            <a:round/>
            <a:headEnd/>
            <a:tailEnd/>
          </a:ln>
          <a:effectLst/>
        </p:spPr>
      </p:cxnSp>
      <p:cxnSp>
        <p:nvCxnSpPr>
          <p:cNvPr id="17451" name="AutoShape 43"/>
          <p:cNvCxnSpPr>
            <a:cxnSpLocks noChangeShapeType="1"/>
            <a:stCxn id="17436" idx="0"/>
            <a:endCxn id="17445" idx="1"/>
          </p:cNvCxnSpPr>
          <p:nvPr/>
        </p:nvCxnSpPr>
        <p:spPr bwMode="auto">
          <a:xfrm rot="5400000" flipH="1" flipV="1">
            <a:off x="6091238" y="3622675"/>
            <a:ext cx="236538" cy="2668587"/>
          </a:xfrm>
          <a:prstGeom prst="bentConnector4">
            <a:avLst>
              <a:gd name="adj1" fmla="val -5"/>
              <a:gd name="adj2" fmla="val 50028"/>
            </a:avLst>
          </a:prstGeom>
          <a:noFill/>
          <a:ln w="28575">
            <a:solidFill>
              <a:schemeClr val="hlink"/>
            </a:solidFill>
            <a:miter lim="800000"/>
            <a:headEnd/>
            <a:tailEnd/>
          </a:ln>
          <a:effectLst/>
        </p:spPr>
      </p:cxnSp>
      <p:cxnSp>
        <p:nvCxnSpPr>
          <p:cNvPr id="17452" name="AutoShape 44"/>
          <p:cNvCxnSpPr>
            <a:cxnSpLocks noChangeShapeType="1"/>
            <a:stCxn id="17435" idx="0"/>
            <a:endCxn id="17446" idx="1"/>
          </p:cNvCxnSpPr>
          <p:nvPr/>
        </p:nvCxnSpPr>
        <p:spPr bwMode="auto">
          <a:xfrm rot="5400000" flipH="1" flipV="1">
            <a:off x="6205538" y="3736975"/>
            <a:ext cx="160338" cy="2820987"/>
          </a:xfrm>
          <a:prstGeom prst="bentConnector4">
            <a:avLst>
              <a:gd name="adj1" fmla="val 0"/>
              <a:gd name="adj2" fmla="val 50028"/>
            </a:avLst>
          </a:prstGeom>
          <a:noFill/>
          <a:ln w="28575">
            <a:solidFill>
              <a:schemeClr val="hlink"/>
            </a:solidFill>
            <a:miter lim="800000"/>
            <a:headEnd/>
            <a:tailEnd/>
          </a:ln>
          <a:effectLst/>
        </p:spPr>
      </p:cxnSp>
      <p:cxnSp>
        <p:nvCxnSpPr>
          <p:cNvPr id="17453" name="AutoShape 45"/>
          <p:cNvCxnSpPr>
            <a:cxnSpLocks noChangeShapeType="1"/>
            <a:stCxn id="17434" idx="0"/>
            <a:endCxn id="0" idx="2"/>
          </p:cNvCxnSpPr>
          <p:nvPr/>
        </p:nvCxnSpPr>
        <p:spPr bwMode="auto">
          <a:xfrm rot="5400000" flipH="1" flipV="1">
            <a:off x="6157912" y="3946526"/>
            <a:ext cx="150813" cy="2716212"/>
          </a:xfrm>
          <a:prstGeom prst="bentConnector3">
            <a:avLst>
              <a:gd name="adj1" fmla="val -2106"/>
            </a:avLst>
          </a:prstGeom>
          <a:noFill/>
          <a:ln w="28575">
            <a:solidFill>
              <a:schemeClr val="hlink"/>
            </a:solidFill>
            <a:miter lim="800000"/>
            <a:headEnd/>
            <a:tailEnd/>
          </a:ln>
          <a:effectLst/>
        </p:spPr>
      </p:cxnSp>
      <p:sp>
        <p:nvSpPr>
          <p:cNvPr id="17454" name="Text Box 46"/>
          <p:cNvSpPr txBox="1">
            <a:spLocks noChangeArrowheads="1"/>
          </p:cNvSpPr>
          <p:nvPr/>
        </p:nvSpPr>
        <p:spPr bwMode="auto">
          <a:xfrm>
            <a:off x="6384238" y="1066800"/>
            <a:ext cx="2374688" cy="400110"/>
          </a:xfrm>
          <a:prstGeom prst="rect">
            <a:avLst/>
          </a:prstGeom>
          <a:noFill/>
          <a:ln w="9525">
            <a:noFill/>
            <a:miter lim="800000"/>
            <a:headEnd/>
            <a:tailEnd/>
          </a:ln>
          <a:effectLst/>
        </p:spPr>
        <p:txBody>
          <a:bodyPr wrap="none">
            <a:spAutoFit/>
          </a:bodyPr>
          <a:lstStyle/>
          <a:p>
            <a:pPr algn="ctr"/>
            <a:r>
              <a:rPr lang="en-US" sz="2000" b="1" dirty="0">
                <a:solidFill>
                  <a:schemeClr val="tx1"/>
                </a:solidFill>
                <a:latin typeface="+mn-lt"/>
              </a:rPr>
              <a:t>Devices Under Test</a:t>
            </a:r>
          </a:p>
        </p:txBody>
      </p:sp>
      <p:sp>
        <p:nvSpPr>
          <p:cNvPr id="17455" name="Text Box 47"/>
          <p:cNvSpPr txBox="1">
            <a:spLocks noChangeArrowheads="1"/>
          </p:cNvSpPr>
          <p:nvPr/>
        </p:nvSpPr>
        <p:spPr bwMode="auto">
          <a:xfrm>
            <a:off x="3459928" y="1066800"/>
            <a:ext cx="2140008" cy="400110"/>
          </a:xfrm>
          <a:prstGeom prst="rect">
            <a:avLst/>
          </a:prstGeom>
          <a:noFill/>
          <a:ln w="9525">
            <a:noFill/>
            <a:miter lim="800000"/>
            <a:headEnd/>
            <a:tailEnd/>
          </a:ln>
          <a:effectLst/>
        </p:spPr>
        <p:txBody>
          <a:bodyPr wrap="none">
            <a:spAutoFit/>
          </a:bodyPr>
          <a:lstStyle/>
          <a:p>
            <a:pPr algn="ctr"/>
            <a:r>
              <a:rPr lang="en-US" sz="2000" b="1" dirty="0">
                <a:solidFill>
                  <a:schemeClr val="tx1"/>
                </a:solidFill>
                <a:latin typeface="+mn-lt"/>
              </a:rPr>
              <a:t>Switch Hardware</a:t>
            </a:r>
          </a:p>
        </p:txBody>
      </p:sp>
      <p:sp>
        <p:nvSpPr>
          <p:cNvPr id="17456" name="Line 48"/>
          <p:cNvSpPr>
            <a:spLocks noChangeShapeType="1"/>
          </p:cNvSpPr>
          <p:nvPr/>
        </p:nvSpPr>
        <p:spPr bwMode="auto">
          <a:xfrm>
            <a:off x="3581400" y="1905000"/>
            <a:ext cx="167640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57" name="Line 49"/>
          <p:cNvSpPr>
            <a:spLocks noChangeShapeType="1"/>
          </p:cNvSpPr>
          <p:nvPr/>
        </p:nvSpPr>
        <p:spPr bwMode="auto">
          <a:xfrm>
            <a:off x="3581400" y="2057400"/>
            <a:ext cx="167640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58" name="Line 50"/>
          <p:cNvSpPr>
            <a:spLocks noChangeShapeType="1"/>
          </p:cNvSpPr>
          <p:nvPr/>
        </p:nvSpPr>
        <p:spPr bwMode="auto">
          <a:xfrm>
            <a:off x="3581400" y="2209800"/>
            <a:ext cx="167640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59" name="Line 51"/>
          <p:cNvSpPr>
            <a:spLocks noChangeShapeType="1"/>
          </p:cNvSpPr>
          <p:nvPr/>
        </p:nvSpPr>
        <p:spPr bwMode="auto">
          <a:xfrm>
            <a:off x="3581400" y="2362200"/>
            <a:ext cx="167640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60" name="Line 52"/>
          <p:cNvSpPr>
            <a:spLocks noChangeShapeType="1"/>
          </p:cNvSpPr>
          <p:nvPr/>
        </p:nvSpPr>
        <p:spPr bwMode="auto">
          <a:xfrm>
            <a:off x="3581400" y="2514600"/>
            <a:ext cx="167640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61" name="Line 53"/>
          <p:cNvSpPr>
            <a:spLocks noChangeShapeType="1"/>
          </p:cNvSpPr>
          <p:nvPr/>
        </p:nvSpPr>
        <p:spPr bwMode="auto">
          <a:xfrm>
            <a:off x="3581400" y="2667000"/>
            <a:ext cx="167640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62" name="Line 54"/>
          <p:cNvSpPr>
            <a:spLocks noChangeShapeType="1"/>
          </p:cNvSpPr>
          <p:nvPr/>
        </p:nvSpPr>
        <p:spPr bwMode="auto">
          <a:xfrm>
            <a:off x="3581400" y="2819400"/>
            <a:ext cx="167640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63" name="Line 55"/>
          <p:cNvSpPr>
            <a:spLocks noChangeShapeType="1"/>
          </p:cNvSpPr>
          <p:nvPr/>
        </p:nvSpPr>
        <p:spPr bwMode="auto">
          <a:xfrm>
            <a:off x="3581400" y="2971800"/>
            <a:ext cx="1676400"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64" name="Line 56"/>
          <p:cNvSpPr>
            <a:spLocks noChangeShapeType="1"/>
          </p:cNvSpPr>
          <p:nvPr/>
        </p:nvSpPr>
        <p:spPr bwMode="auto">
          <a:xfrm>
            <a:off x="3733800" y="1676400"/>
            <a:ext cx="0" cy="144780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65" name="Line 57"/>
          <p:cNvSpPr>
            <a:spLocks noChangeShapeType="1"/>
          </p:cNvSpPr>
          <p:nvPr/>
        </p:nvSpPr>
        <p:spPr bwMode="auto">
          <a:xfrm>
            <a:off x="3886200" y="1676400"/>
            <a:ext cx="0" cy="144780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66" name="Line 58"/>
          <p:cNvSpPr>
            <a:spLocks noChangeShapeType="1"/>
          </p:cNvSpPr>
          <p:nvPr/>
        </p:nvSpPr>
        <p:spPr bwMode="auto">
          <a:xfrm>
            <a:off x="4038600" y="1676400"/>
            <a:ext cx="0" cy="144780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67" name="Line 59"/>
          <p:cNvSpPr>
            <a:spLocks noChangeShapeType="1"/>
          </p:cNvSpPr>
          <p:nvPr/>
        </p:nvSpPr>
        <p:spPr bwMode="auto">
          <a:xfrm>
            <a:off x="4191000" y="1676400"/>
            <a:ext cx="0" cy="144780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68" name="Line 60"/>
          <p:cNvSpPr>
            <a:spLocks noChangeShapeType="1"/>
          </p:cNvSpPr>
          <p:nvPr/>
        </p:nvSpPr>
        <p:spPr bwMode="auto">
          <a:xfrm>
            <a:off x="4343400" y="1676400"/>
            <a:ext cx="0" cy="144780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69" name="Line 61"/>
          <p:cNvSpPr>
            <a:spLocks noChangeShapeType="1"/>
          </p:cNvSpPr>
          <p:nvPr/>
        </p:nvSpPr>
        <p:spPr bwMode="auto">
          <a:xfrm>
            <a:off x="4495800" y="1676400"/>
            <a:ext cx="0" cy="144780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70" name="Line 62"/>
          <p:cNvSpPr>
            <a:spLocks noChangeShapeType="1"/>
          </p:cNvSpPr>
          <p:nvPr/>
        </p:nvSpPr>
        <p:spPr bwMode="auto">
          <a:xfrm>
            <a:off x="4648200" y="1676400"/>
            <a:ext cx="0" cy="144780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71" name="Line 63"/>
          <p:cNvSpPr>
            <a:spLocks noChangeShapeType="1"/>
          </p:cNvSpPr>
          <p:nvPr/>
        </p:nvSpPr>
        <p:spPr bwMode="auto">
          <a:xfrm>
            <a:off x="4800600" y="1676400"/>
            <a:ext cx="0" cy="144780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72" name="Line 64"/>
          <p:cNvSpPr>
            <a:spLocks noChangeShapeType="1"/>
          </p:cNvSpPr>
          <p:nvPr/>
        </p:nvSpPr>
        <p:spPr bwMode="auto">
          <a:xfrm>
            <a:off x="4953000" y="1676400"/>
            <a:ext cx="0" cy="144780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473" name="Line 65"/>
          <p:cNvSpPr>
            <a:spLocks noChangeShapeType="1"/>
          </p:cNvSpPr>
          <p:nvPr/>
        </p:nvSpPr>
        <p:spPr bwMode="auto">
          <a:xfrm>
            <a:off x="5105400" y="1676400"/>
            <a:ext cx="0" cy="1447800"/>
          </a:xfrm>
          <a:prstGeom prst="line">
            <a:avLst/>
          </a:prstGeom>
          <a:noFill/>
          <a:ln w="28575">
            <a:solidFill>
              <a:schemeClr val="tx1"/>
            </a:solidFill>
            <a:round/>
            <a:headEnd/>
            <a:tailEnd/>
          </a:ln>
          <a:effectLst/>
        </p:spPr>
        <p:txBody>
          <a:bodyPr wrap="none" anchor="ctr"/>
          <a:lstStyle/>
          <a:p>
            <a:endParaRPr lang="en-US" sz="2000">
              <a:latin typeface="+mn-lt"/>
            </a:endParaRPr>
          </a:p>
        </p:txBody>
      </p:sp>
      <p:grpSp>
        <p:nvGrpSpPr>
          <p:cNvPr id="4" name="Group 66"/>
          <p:cNvGrpSpPr>
            <a:grpSpLocks/>
          </p:cNvGrpSpPr>
          <p:nvPr/>
        </p:nvGrpSpPr>
        <p:grpSpPr bwMode="auto">
          <a:xfrm rot="16200000">
            <a:off x="7277100" y="1866900"/>
            <a:ext cx="609600" cy="990600"/>
            <a:chOff x="4512" y="1104"/>
            <a:chExt cx="384" cy="624"/>
          </a:xfrm>
        </p:grpSpPr>
        <p:sp>
          <p:nvSpPr>
            <p:cNvPr id="17475" name="Rectangle 67"/>
            <p:cNvSpPr>
              <a:spLocks noChangeArrowheads="1"/>
            </p:cNvSpPr>
            <p:nvPr/>
          </p:nvSpPr>
          <p:spPr bwMode="auto">
            <a:xfrm>
              <a:off x="4560" y="1104"/>
              <a:ext cx="288" cy="624"/>
            </a:xfrm>
            <a:prstGeom prst="rect">
              <a:avLst/>
            </a:prstGeom>
            <a:solidFill>
              <a:schemeClr val="tx1"/>
            </a:solidFill>
            <a:ln w="9525">
              <a:solidFill>
                <a:schemeClr val="tx1"/>
              </a:solidFill>
              <a:miter lim="800000"/>
              <a:headEnd/>
              <a:tailEnd/>
            </a:ln>
            <a:effectLst/>
          </p:spPr>
          <p:txBody>
            <a:bodyPr wrap="none" anchor="ctr"/>
            <a:lstStyle/>
            <a:p>
              <a:endParaRPr lang="en-US" sz="2000">
                <a:latin typeface="+mn-lt"/>
              </a:endParaRPr>
            </a:p>
          </p:txBody>
        </p:sp>
        <p:sp>
          <p:nvSpPr>
            <p:cNvPr id="17476" name="Rectangle 68"/>
            <p:cNvSpPr>
              <a:spLocks noChangeArrowheads="1"/>
            </p:cNvSpPr>
            <p:nvPr/>
          </p:nvSpPr>
          <p:spPr bwMode="auto">
            <a:xfrm>
              <a:off x="4512" y="1152"/>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sp>
          <p:nvSpPr>
            <p:cNvPr id="17477" name="Rectangle 69"/>
            <p:cNvSpPr>
              <a:spLocks noChangeArrowheads="1"/>
            </p:cNvSpPr>
            <p:nvPr/>
          </p:nvSpPr>
          <p:spPr bwMode="auto">
            <a:xfrm>
              <a:off x="4512" y="1248"/>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sp>
          <p:nvSpPr>
            <p:cNvPr id="17478" name="Rectangle 70"/>
            <p:cNvSpPr>
              <a:spLocks noChangeArrowheads="1"/>
            </p:cNvSpPr>
            <p:nvPr/>
          </p:nvSpPr>
          <p:spPr bwMode="auto">
            <a:xfrm>
              <a:off x="4512" y="1344"/>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sp>
          <p:nvSpPr>
            <p:cNvPr id="17479" name="Rectangle 71"/>
            <p:cNvSpPr>
              <a:spLocks noChangeArrowheads="1"/>
            </p:cNvSpPr>
            <p:nvPr/>
          </p:nvSpPr>
          <p:spPr bwMode="auto">
            <a:xfrm>
              <a:off x="4512" y="1440"/>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sp>
          <p:nvSpPr>
            <p:cNvPr id="17480" name="Rectangle 72"/>
            <p:cNvSpPr>
              <a:spLocks noChangeArrowheads="1"/>
            </p:cNvSpPr>
            <p:nvPr/>
          </p:nvSpPr>
          <p:spPr bwMode="auto">
            <a:xfrm>
              <a:off x="4512" y="1536"/>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sp>
          <p:nvSpPr>
            <p:cNvPr id="17481" name="Rectangle 73"/>
            <p:cNvSpPr>
              <a:spLocks noChangeArrowheads="1"/>
            </p:cNvSpPr>
            <p:nvPr/>
          </p:nvSpPr>
          <p:spPr bwMode="auto">
            <a:xfrm>
              <a:off x="4512" y="1632"/>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sp>
          <p:nvSpPr>
            <p:cNvPr id="17482" name="Rectangle 74"/>
            <p:cNvSpPr>
              <a:spLocks noChangeArrowheads="1"/>
            </p:cNvSpPr>
            <p:nvPr/>
          </p:nvSpPr>
          <p:spPr bwMode="auto">
            <a:xfrm>
              <a:off x="4848" y="1152"/>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sp>
          <p:nvSpPr>
            <p:cNvPr id="17483" name="Rectangle 75"/>
            <p:cNvSpPr>
              <a:spLocks noChangeArrowheads="1"/>
            </p:cNvSpPr>
            <p:nvPr/>
          </p:nvSpPr>
          <p:spPr bwMode="auto">
            <a:xfrm>
              <a:off x="4848" y="1248"/>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sp>
          <p:nvSpPr>
            <p:cNvPr id="17484" name="Rectangle 76"/>
            <p:cNvSpPr>
              <a:spLocks noChangeArrowheads="1"/>
            </p:cNvSpPr>
            <p:nvPr/>
          </p:nvSpPr>
          <p:spPr bwMode="auto">
            <a:xfrm>
              <a:off x="4848" y="1344"/>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sp>
          <p:nvSpPr>
            <p:cNvPr id="17485" name="Rectangle 77"/>
            <p:cNvSpPr>
              <a:spLocks noChangeArrowheads="1"/>
            </p:cNvSpPr>
            <p:nvPr/>
          </p:nvSpPr>
          <p:spPr bwMode="auto">
            <a:xfrm>
              <a:off x="4848" y="1440"/>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sp>
          <p:nvSpPr>
            <p:cNvPr id="17486" name="Rectangle 78"/>
            <p:cNvSpPr>
              <a:spLocks noChangeArrowheads="1"/>
            </p:cNvSpPr>
            <p:nvPr/>
          </p:nvSpPr>
          <p:spPr bwMode="auto">
            <a:xfrm>
              <a:off x="4848" y="1536"/>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sp>
          <p:nvSpPr>
            <p:cNvPr id="17487" name="Rectangle 79"/>
            <p:cNvSpPr>
              <a:spLocks noChangeArrowheads="1"/>
            </p:cNvSpPr>
            <p:nvPr/>
          </p:nvSpPr>
          <p:spPr bwMode="auto">
            <a:xfrm>
              <a:off x="4848" y="1632"/>
              <a:ext cx="48" cy="48"/>
            </a:xfrm>
            <a:prstGeom prst="rect">
              <a:avLst/>
            </a:prstGeom>
            <a:solidFill>
              <a:schemeClr val="bg2"/>
            </a:solidFill>
            <a:ln w="9525">
              <a:solidFill>
                <a:schemeClr val="tx1"/>
              </a:solidFill>
              <a:miter lim="800000"/>
              <a:headEnd/>
              <a:tailEnd/>
            </a:ln>
            <a:effectLst/>
          </p:spPr>
          <p:txBody>
            <a:bodyPr wrap="none" anchor="ctr"/>
            <a:lstStyle/>
            <a:p>
              <a:endParaRPr lang="en-US" sz="2000">
                <a:latin typeface="+mn-lt"/>
              </a:endParaRPr>
            </a:p>
          </p:txBody>
        </p:sp>
      </p:grpSp>
      <p:cxnSp>
        <p:nvCxnSpPr>
          <p:cNvPr id="17488" name="AutoShape 80"/>
          <p:cNvCxnSpPr>
            <a:cxnSpLocks noChangeShapeType="1"/>
            <a:stCxn id="17415" idx="3"/>
            <a:endCxn id="17456" idx="0"/>
          </p:cNvCxnSpPr>
          <p:nvPr/>
        </p:nvCxnSpPr>
        <p:spPr bwMode="auto">
          <a:xfrm>
            <a:off x="2362200" y="1600200"/>
            <a:ext cx="1219200" cy="290513"/>
          </a:xfrm>
          <a:prstGeom prst="bentConnector2">
            <a:avLst/>
          </a:prstGeom>
          <a:noFill/>
          <a:ln w="28575">
            <a:solidFill>
              <a:schemeClr val="hlink"/>
            </a:solidFill>
            <a:miter lim="800000"/>
            <a:headEnd/>
            <a:tailEnd/>
          </a:ln>
          <a:effectLst/>
        </p:spPr>
      </p:cxnSp>
      <p:cxnSp>
        <p:nvCxnSpPr>
          <p:cNvPr id="17489" name="AutoShape 81"/>
          <p:cNvCxnSpPr>
            <a:cxnSpLocks noChangeShapeType="1"/>
            <a:stCxn id="17415" idx="3"/>
          </p:cNvCxnSpPr>
          <p:nvPr/>
        </p:nvCxnSpPr>
        <p:spPr bwMode="auto">
          <a:xfrm>
            <a:off x="2362200" y="1600200"/>
            <a:ext cx="685800" cy="457200"/>
          </a:xfrm>
          <a:prstGeom prst="bentConnector3">
            <a:avLst>
              <a:gd name="adj1" fmla="val 98843"/>
            </a:avLst>
          </a:prstGeom>
          <a:noFill/>
          <a:ln w="28575">
            <a:solidFill>
              <a:schemeClr val="hlink"/>
            </a:solidFill>
            <a:miter lim="800000"/>
            <a:headEnd/>
            <a:tailEnd/>
          </a:ln>
          <a:effectLst/>
        </p:spPr>
      </p:cxnSp>
      <p:cxnSp>
        <p:nvCxnSpPr>
          <p:cNvPr id="17490" name="AutoShape 82"/>
          <p:cNvCxnSpPr>
            <a:cxnSpLocks noChangeShapeType="1"/>
            <a:endCxn id="17457" idx="0"/>
          </p:cNvCxnSpPr>
          <p:nvPr/>
        </p:nvCxnSpPr>
        <p:spPr bwMode="auto">
          <a:xfrm flipV="1">
            <a:off x="3048000" y="2043113"/>
            <a:ext cx="533400" cy="14287"/>
          </a:xfrm>
          <a:prstGeom prst="bentConnector2">
            <a:avLst/>
          </a:prstGeom>
          <a:noFill/>
          <a:ln w="28575">
            <a:solidFill>
              <a:schemeClr val="hlink"/>
            </a:solidFill>
            <a:miter lim="800000"/>
            <a:headEnd/>
            <a:tailEnd/>
          </a:ln>
          <a:effectLst/>
        </p:spPr>
      </p:cxnSp>
      <p:cxnSp>
        <p:nvCxnSpPr>
          <p:cNvPr id="17491" name="AutoShape 83"/>
          <p:cNvCxnSpPr>
            <a:cxnSpLocks noChangeShapeType="1"/>
            <a:stCxn id="17415" idx="3"/>
          </p:cNvCxnSpPr>
          <p:nvPr/>
        </p:nvCxnSpPr>
        <p:spPr bwMode="auto">
          <a:xfrm>
            <a:off x="2362200" y="1600200"/>
            <a:ext cx="685800" cy="609600"/>
          </a:xfrm>
          <a:prstGeom prst="bentConnector3">
            <a:avLst>
              <a:gd name="adj1" fmla="val 77546"/>
            </a:avLst>
          </a:prstGeom>
          <a:noFill/>
          <a:ln w="28575">
            <a:solidFill>
              <a:schemeClr val="hlink"/>
            </a:solidFill>
            <a:miter lim="800000"/>
            <a:headEnd/>
            <a:tailEnd/>
          </a:ln>
          <a:effectLst/>
        </p:spPr>
      </p:cxnSp>
      <p:cxnSp>
        <p:nvCxnSpPr>
          <p:cNvPr id="17492" name="AutoShape 84"/>
          <p:cNvCxnSpPr>
            <a:cxnSpLocks noChangeShapeType="1"/>
            <a:endCxn id="17458" idx="0"/>
          </p:cNvCxnSpPr>
          <p:nvPr/>
        </p:nvCxnSpPr>
        <p:spPr bwMode="auto">
          <a:xfrm flipV="1">
            <a:off x="3048000" y="2195513"/>
            <a:ext cx="533400" cy="14287"/>
          </a:xfrm>
          <a:prstGeom prst="bentConnector2">
            <a:avLst/>
          </a:prstGeom>
          <a:noFill/>
          <a:ln w="28575">
            <a:solidFill>
              <a:schemeClr val="hlink"/>
            </a:solidFill>
            <a:miter lim="800000"/>
            <a:headEnd/>
            <a:tailEnd/>
          </a:ln>
          <a:effectLst/>
        </p:spPr>
      </p:cxnSp>
      <p:cxnSp>
        <p:nvCxnSpPr>
          <p:cNvPr id="17493" name="AutoShape 85"/>
          <p:cNvCxnSpPr>
            <a:cxnSpLocks noChangeShapeType="1"/>
            <a:stCxn id="17415" idx="3"/>
          </p:cNvCxnSpPr>
          <p:nvPr/>
        </p:nvCxnSpPr>
        <p:spPr bwMode="auto">
          <a:xfrm>
            <a:off x="2362200" y="1600200"/>
            <a:ext cx="304800" cy="762000"/>
          </a:xfrm>
          <a:prstGeom prst="bentConnector2">
            <a:avLst/>
          </a:prstGeom>
          <a:noFill/>
          <a:ln w="28575">
            <a:solidFill>
              <a:schemeClr val="hlink"/>
            </a:solidFill>
            <a:miter lim="800000"/>
            <a:headEnd/>
            <a:tailEnd/>
          </a:ln>
          <a:effectLst/>
        </p:spPr>
      </p:cxnSp>
      <p:cxnSp>
        <p:nvCxnSpPr>
          <p:cNvPr id="17494" name="AutoShape 86"/>
          <p:cNvCxnSpPr>
            <a:cxnSpLocks noChangeShapeType="1"/>
            <a:endCxn id="17459" idx="0"/>
          </p:cNvCxnSpPr>
          <p:nvPr/>
        </p:nvCxnSpPr>
        <p:spPr bwMode="auto">
          <a:xfrm flipV="1">
            <a:off x="2667000" y="2347913"/>
            <a:ext cx="914400" cy="14287"/>
          </a:xfrm>
          <a:prstGeom prst="bentConnector2">
            <a:avLst/>
          </a:prstGeom>
          <a:noFill/>
          <a:ln w="28575">
            <a:solidFill>
              <a:schemeClr val="hlink"/>
            </a:solidFill>
            <a:miter lim="800000"/>
            <a:headEnd/>
            <a:tailEnd/>
          </a:ln>
          <a:effectLst/>
        </p:spPr>
      </p:cxnSp>
      <p:cxnSp>
        <p:nvCxnSpPr>
          <p:cNvPr id="17495" name="AutoShape 87"/>
          <p:cNvCxnSpPr>
            <a:cxnSpLocks noChangeShapeType="1"/>
            <a:stCxn id="17419" idx="3"/>
          </p:cNvCxnSpPr>
          <p:nvPr/>
        </p:nvCxnSpPr>
        <p:spPr bwMode="auto">
          <a:xfrm>
            <a:off x="2362200" y="2346325"/>
            <a:ext cx="457200" cy="168275"/>
          </a:xfrm>
          <a:prstGeom prst="bentConnector3">
            <a:avLst>
              <a:gd name="adj1" fmla="val 50000"/>
            </a:avLst>
          </a:prstGeom>
          <a:noFill/>
          <a:ln w="28575">
            <a:solidFill>
              <a:schemeClr val="hlink"/>
            </a:solidFill>
            <a:miter lim="800000"/>
            <a:headEnd/>
            <a:tailEnd/>
          </a:ln>
          <a:effectLst/>
        </p:spPr>
      </p:cxnSp>
      <p:cxnSp>
        <p:nvCxnSpPr>
          <p:cNvPr id="17496" name="AutoShape 88"/>
          <p:cNvCxnSpPr>
            <a:cxnSpLocks noChangeShapeType="1"/>
            <a:endCxn id="17460" idx="0"/>
          </p:cNvCxnSpPr>
          <p:nvPr/>
        </p:nvCxnSpPr>
        <p:spPr bwMode="auto">
          <a:xfrm flipV="1">
            <a:off x="2819400" y="2500313"/>
            <a:ext cx="762000" cy="14287"/>
          </a:xfrm>
          <a:prstGeom prst="bentConnector2">
            <a:avLst/>
          </a:prstGeom>
          <a:noFill/>
          <a:ln w="28575">
            <a:solidFill>
              <a:schemeClr val="hlink"/>
            </a:solidFill>
            <a:miter lim="800000"/>
            <a:headEnd/>
            <a:tailEnd/>
          </a:ln>
          <a:effectLst/>
        </p:spPr>
      </p:cxnSp>
      <p:cxnSp>
        <p:nvCxnSpPr>
          <p:cNvPr id="17497" name="AutoShape 89"/>
          <p:cNvCxnSpPr>
            <a:cxnSpLocks noChangeShapeType="1"/>
            <a:stCxn id="17418" idx="3"/>
            <a:endCxn id="17461" idx="0"/>
          </p:cNvCxnSpPr>
          <p:nvPr/>
        </p:nvCxnSpPr>
        <p:spPr bwMode="auto">
          <a:xfrm flipV="1">
            <a:off x="2362200" y="2652713"/>
            <a:ext cx="1219200" cy="439737"/>
          </a:xfrm>
          <a:prstGeom prst="bentConnector4">
            <a:avLst>
              <a:gd name="adj1" fmla="val 50000"/>
              <a:gd name="adj2" fmla="val 99639"/>
            </a:avLst>
          </a:prstGeom>
          <a:noFill/>
          <a:ln w="28575">
            <a:solidFill>
              <a:schemeClr val="hlink"/>
            </a:solidFill>
            <a:miter lim="800000"/>
            <a:headEnd/>
            <a:tailEnd/>
          </a:ln>
          <a:effectLst/>
        </p:spPr>
      </p:cxnSp>
      <p:cxnSp>
        <p:nvCxnSpPr>
          <p:cNvPr id="17498" name="AutoShape 90"/>
          <p:cNvCxnSpPr>
            <a:cxnSpLocks noChangeShapeType="1"/>
            <a:stCxn id="17473" idx="1"/>
            <a:endCxn id="17482" idx="3"/>
          </p:cNvCxnSpPr>
          <p:nvPr/>
        </p:nvCxnSpPr>
        <p:spPr bwMode="auto">
          <a:xfrm rot="5400000" flipH="1" flipV="1">
            <a:off x="5611812" y="1549401"/>
            <a:ext cx="1082675" cy="2095500"/>
          </a:xfrm>
          <a:prstGeom prst="bentConnector5">
            <a:avLst>
              <a:gd name="adj1" fmla="val -8065"/>
              <a:gd name="adj2" fmla="val 22421"/>
              <a:gd name="adj3" fmla="val 121116"/>
            </a:avLst>
          </a:prstGeom>
          <a:noFill/>
          <a:ln w="28575">
            <a:solidFill>
              <a:schemeClr val="hlink"/>
            </a:solidFill>
            <a:miter lim="800000"/>
            <a:headEnd/>
            <a:tailEnd/>
          </a:ln>
          <a:effectLst/>
        </p:spPr>
      </p:cxnSp>
      <p:cxnSp>
        <p:nvCxnSpPr>
          <p:cNvPr id="17499" name="AutoShape 91"/>
          <p:cNvCxnSpPr>
            <a:cxnSpLocks noChangeShapeType="1"/>
            <a:stCxn id="17472" idx="1"/>
            <a:endCxn id="17483" idx="3"/>
          </p:cNvCxnSpPr>
          <p:nvPr/>
        </p:nvCxnSpPr>
        <p:spPr bwMode="auto">
          <a:xfrm rot="5400000" flipH="1" flipV="1">
            <a:off x="5611812" y="1397001"/>
            <a:ext cx="1082675" cy="2400300"/>
          </a:xfrm>
          <a:prstGeom prst="bentConnector5">
            <a:avLst>
              <a:gd name="adj1" fmla="val -17157"/>
              <a:gd name="adj2" fmla="val 32472"/>
              <a:gd name="adj3" fmla="val 134602"/>
            </a:avLst>
          </a:prstGeom>
          <a:noFill/>
          <a:ln w="28575">
            <a:solidFill>
              <a:schemeClr val="hlink"/>
            </a:solidFill>
            <a:miter lim="800000"/>
            <a:headEnd/>
            <a:tailEnd/>
          </a:ln>
          <a:effectLst/>
        </p:spPr>
      </p:cxnSp>
      <p:cxnSp>
        <p:nvCxnSpPr>
          <p:cNvPr id="17500" name="AutoShape 92"/>
          <p:cNvCxnSpPr>
            <a:cxnSpLocks noChangeShapeType="1"/>
            <a:stCxn id="17471" idx="1"/>
            <a:endCxn id="17484" idx="3"/>
          </p:cNvCxnSpPr>
          <p:nvPr/>
        </p:nvCxnSpPr>
        <p:spPr bwMode="auto">
          <a:xfrm rot="5400000" flipH="1" flipV="1">
            <a:off x="5611812" y="1244601"/>
            <a:ext cx="1082675" cy="2705100"/>
          </a:xfrm>
          <a:prstGeom prst="bentConnector5">
            <a:avLst>
              <a:gd name="adj1" fmla="val -24634"/>
              <a:gd name="adj2" fmla="val 39847"/>
              <a:gd name="adj3" fmla="val 109968"/>
            </a:avLst>
          </a:prstGeom>
          <a:noFill/>
          <a:ln w="28575">
            <a:solidFill>
              <a:schemeClr val="hlink"/>
            </a:solidFill>
            <a:miter lim="800000"/>
            <a:headEnd/>
            <a:tailEnd/>
          </a:ln>
          <a:effectLst/>
        </p:spPr>
      </p:cxnSp>
      <p:cxnSp>
        <p:nvCxnSpPr>
          <p:cNvPr id="17501" name="AutoShape 93"/>
          <p:cNvCxnSpPr>
            <a:cxnSpLocks noChangeShapeType="1"/>
            <a:stCxn id="17470" idx="1"/>
            <a:endCxn id="17476" idx="1"/>
          </p:cNvCxnSpPr>
          <p:nvPr/>
        </p:nvCxnSpPr>
        <p:spPr bwMode="auto">
          <a:xfrm rot="5400000" flipH="1" flipV="1">
            <a:off x="5688012" y="1625601"/>
            <a:ext cx="473075" cy="2552700"/>
          </a:xfrm>
          <a:prstGeom prst="bentConnector3">
            <a:avLst>
              <a:gd name="adj1" fmla="val -75171"/>
            </a:avLst>
          </a:prstGeom>
          <a:noFill/>
          <a:ln w="28575">
            <a:solidFill>
              <a:schemeClr val="hlink"/>
            </a:solidFill>
            <a:miter lim="800000"/>
            <a:headEnd/>
            <a:tailEnd/>
          </a:ln>
          <a:effectLst/>
        </p:spPr>
      </p:cxnSp>
      <p:sp>
        <p:nvSpPr>
          <p:cNvPr id="17502" name="Line 94"/>
          <p:cNvSpPr>
            <a:spLocks noChangeShapeType="1"/>
          </p:cNvSpPr>
          <p:nvPr/>
        </p:nvSpPr>
        <p:spPr bwMode="auto">
          <a:xfrm>
            <a:off x="4876800" y="5791200"/>
            <a:ext cx="457200" cy="0"/>
          </a:xfrm>
          <a:prstGeom prst="line">
            <a:avLst/>
          </a:prstGeom>
          <a:noFill/>
          <a:ln w="28575">
            <a:solidFill>
              <a:schemeClr val="hlink"/>
            </a:solidFill>
            <a:round/>
            <a:headEnd/>
            <a:tailEnd/>
          </a:ln>
          <a:effectLst/>
        </p:spPr>
        <p:txBody>
          <a:bodyPr wrap="none" anchor="ctr"/>
          <a:lstStyle/>
          <a:p>
            <a:endParaRPr lang="en-US" sz="2000">
              <a:latin typeface="+mn-lt"/>
            </a:endParaRPr>
          </a:p>
        </p:txBody>
      </p:sp>
      <p:sp>
        <p:nvSpPr>
          <p:cNvPr id="17503" name="Line 95"/>
          <p:cNvSpPr>
            <a:spLocks noChangeShapeType="1"/>
          </p:cNvSpPr>
          <p:nvPr/>
        </p:nvSpPr>
        <p:spPr bwMode="auto">
          <a:xfrm flipH="1">
            <a:off x="4724400" y="5791200"/>
            <a:ext cx="152400" cy="152400"/>
          </a:xfrm>
          <a:prstGeom prst="line">
            <a:avLst/>
          </a:prstGeom>
          <a:noFill/>
          <a:ln w="28575">
            <a:solidFill>
              <a:schemeClr val="hlink"/>
            </a:solidFill>
            <a:round/>
            <a:headEnd/>
            <a:tailEnd/>
          </a:ln>
          <a:effectLst/>
        </p:spPr>
        <p:txBody>
          <a:bodyPr wrap="none" anchor="ctr"/>
          <a:lstStyle/>
          <a:p>
            <a:endParaRPr lang="en-US" sz="2000">
              <a:latin typeface="+mn-lt"/>
            </a:endParaRPr>
          </a:p>
        </p:txBody>
      </p:sp>
      <p:sp>
        <p:nvSpPr>
          <p:cNvPr id="17504" name="Line 96"/>
          <p:cNvSpPr>
            <a:spLocks noChangeShapeType="1"/>
          </p:cNvSpPr>
          <p:nvPr/>
        </p:nvSpPr>
        <p:spPr bwMode="auto">
          <a:xfrm flipH="1">
            <a:off x="4953000" y="5791200"/>
            <a:ext cx="152400" cy="152400"/>
          </a:xfrm>
          <a:prstGeom prst="line">
            <a:avLst/>
          </a:prstGeom>
          <a:noFill/>
          <a:ln w="28575">
            <a:solidFill>
              <a:schemeClr val="hlink"/>
            </a:solidFill>
            <a:round/>
            <a:headEnd/>
            <a:tailEnd/>
          </a:ln>
          <a:effectLst/>
        </p:spPr>
        <p:txBody>
          <a:bodyPr wrap="none" anchor="ctr"/>
          <a:lstStyle/>
          <a:p>
            <a:endParaRPr lang="en-US" sz="2000">
              <a:latin typeface="+mn-lt"/>
            </a:endParaRPr>
          </a:p>
        </p:txBody>
      </p:sp>
      <p:sp>
        <p:nvSpPr>
          <p:cNvPr id="17505" name="Line 97"/>
          <p:cNvSpPr>
            <a:spLocks noChangeShapeType="1"/>
          </p:cNvSpPr>
          <p:nvPr/>
        </p:nvSpPr>
        <p:spPr bwMode="auto">
          <a:xfrm flipH="1">
            <a:off x="5181600" y="5791200"/>
            <a:ext cx="152400" cy="152400"/>
          </a:xfrm>
          <a:prstGeom prst="line">
            <a:avLst/>
          </a:prstGeom>
          <a:noFill/>
          <a:ln w="28575">
            <a:solidFill>
              <a:schemeClr val="hlink"/>
            </a:solidFill>
            <a:round/>
            <a:headEnd/>
            <a:tailEnd/>
          </a:ln>
          <a:effectLst/>
        </p:spPr>
        <p:txBody>
          <a:bodyPr wrap="none" anchor="ctr"/>
          <a:lstStyle/>
          <a:p>
            <a:endParaRPr lang="en-US" sz="2000">
              <a:latin typeface="+mn-lt"/>
            </a:endParaRPr>
          </a:p>
        </p:txBody>
      </p:sp>
      <p:sp>
        <p:nvSpPr>
          <p:cNvPr id="17506" name="Line 98"/>
          <p:cNvSpPr>
            <a:spLocks noChangeShapeType="1"/>
          </p:cNvSpPr>
          <p:nvPr/>
        </p:nvSpPr>
        <p:spPr bwMode="auto">
          <a:xfrm flipV="1">
            <a:off x="5105400" y="5486400"/>
            <a:ext cx="0" cy="304800"/>
          </a:xfrm>
          <a:prstGeom prst="line">
            <a:avLst/>
          </a:prstGeom>
          <a:noFill/>
          <a:ln w="28575">
            <a:solidFill>
              <a:schemeClr val="hlink"/>
            </a:solidFill>
            <a:round/>
            <a:headEnd/>
            <a:tailEnd/>
          </a:ln>
          <a:effectLst/>
        </p:spPr>
        <p:txBody>
          <a:bodyPr wrap="none" anchor="ctr"/>
          <a:lstStyle/>
          <a:p>
            <a:endParaRPr lang="en-US" sz="2000">
              <a:latin typeface="+mn-lt"/>
            </a:endParaRPr>
          </a:p>
        </p:txBody>
      </p:sp>
      <p:sp>
        <p:nvSpPr>
          <p:cNvPr id="17507" name="Line 99"/>
          <p:cNvSpPr>
            <a:spLocks noChangeShapeType="1"/>
          </p:cNvSpPr>
          <p:nvPr/>
        </p:nvSpPr>
        <p:spPr bwMode="auto">
          <a:xfrm>
            <a:off x="4876800" y="5530850"/>
            <a:ext cx="228600" cy="0"/>
          </a:xfrm>
          <a:prstGeom prst="line">
            <a:avLst/>
          </a:prstGeom>
          <a:noFill/>
          <a:ln w="28575">
            <a:solidFill>
              <a:schemeClr val="hlink"/>
            </a:solidFill>
            <a:round/>
            <a:headEnd/>
            <a:tailEnd/>
          </a:ln>
          <a:effectLst/>
        </p:spPr>
        <p:txBody>
          <a:bodyPr wrap="none" anchor="ctr"/>
          <a:lstStyle/>
          <a:p>
            <a:endParaRPr lang="en-US" sz="2000">
              <a:latin typeface="+mn-lt"/>
            </a:endParaRPr>
          </a:p>
        </p:txBody>
      </p:sp>
      <p:sp>
        <p:nvSpPr>
          <p:cNvPr id="17508" name="Line 100"/>
          <p:cNvSpPr>
            <a:spLocks noChangeShapeType="1"/>
          </p:cNvSpPr>
          <p:nvPr/>
        </p:nvSpPr>
        <p:spPr bwMode="auto">
          <a:xfrm>
            <a:off x="4876800" y="4851400"/>
            <a:ext cx="228600" cy="0"/>
          </a:xfrm>
          <a:prstGeom prst="line">
            <a:avLst/>
          </a:prstGeom>
          <a:noFill/>
          <a:ln w="28575">
            <a:solidFill>
              <a:schemeClr val="hlink"/>
            </a:solidFill>
            <a:round/>
            <a:headEnd/>
            <a:tailEnd/>
          </a:ln>
          <a:effectLst/>
        </p:spPr>
        <p:txBody>
          <a:bodyPr wrap="none" anchor="ctr"/>
          <a:lstStyle/>
          <a:p>
            <a:endParaRPr lang="en-US" sz="2000">
              <a:latin typeface="+mn-lt"/>
            </a:endParaRPr>
          </a:p>
        </p:txBody>
      </p:sp>
      <p:sp>
        <p:nvSpPr>
          <p:cNvPr id="17509" name="Line 101"/>
          <p:cNvSpPr>
            <a:spLocks noChangeShapeType="1"/>
          </p:cNvSpPr>
          <p:nvPr/>
        </p:nvSpPr>
        <p:spPr bwMode="auto">
          <a:xfrm>
            <a:off x="5105400" y="4851400"/>
            <a:ext cx="0" cy="673100"/>
          </a:xfrm>
          <a:prstGeom prst="line">
            <a:avLst/>
          </a:prstGeom>
          <a:noFill/>
          <a:ln w="28575">
            <a:solidFill>
              <a:schemeClr val="hlink"/>
            </a:solidFill>
            <a:round/>
            <a:headEnd/>
            <a:tailEnd/>
          </a:ln>
          <a:effectLst/>
        </p:spPr>
        <p:txBody>
          <a:bodyPr wrap="none" anchor="ctr"/>
          <a:lstStyle/>
          <a:p>
            <a:endParaRPr lang="en-US" sz="2000">
              <a:latin typeface="+mn-lt"/>
            </a:endParaRPr>
          </a:p>
        </p:txBody>
      </p:sp>
      <p:grpSp>
        <p:nvGrpSpPr>
          <p:cNvPr id="5" name="Group 102"/>
          <p:cNvGrpSpPr>
            <a:grpSpLocks/>
          </p:cNvGrpSpPr>
          <p:nvPr/>
        </p:nvGrpSpPr>
        <p:grpSpPr bwMode="auto">
          <a:xfrm>
            <a:off x="3276600" y="3733800"/>
            <a:ext cx="914400" cy="228600"/>
            <a:chOff x="2064" y="2304"/>
            <a:chExt cx="576" cy="144"/>
          </a:xfrm>
        </p:grpSpPr>
        <p:sp>
          <p:nvSpPr>
            <p:cNvPr id="17511" name="Line 103"/>
            <p:cNvSpPr>
              <a:spLocks noChangeShapeType="1"/>
            </p:cNvSpPr>
            <p:nvPr/>
          </p:nvSpPr>
          <p:spPr bwMode="auto">
            <a:xfrm>
              <a:off x="2064" y="2448"/>
              <a:ext cx="192"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512" name="Line 104"/>
            <p:cNvSpPr>
              <a:spLocks noChangeShapeType="1"/>
            </p:cNvSpPr>
            <p:nvPr/>
          </p:nvSpPr>
          <p:spPr bwMode="auto">
            <a:xfrm>
              <a:off x="2448" y="2448"/>
              <a:ext cx="192" cy="0"/>
            </a:xfrm>
            <a:prstGeom prst="line">
              <a:avLst/>
            </a:prstGeom>
            <a:noFill/>
            <a:ln w="28575">
              <a:solidFill>
                <a:schemeClr val="tx1"/>
              </a:solidFill>
              <a:round/>
              <a:headEnd/>
              <a:tailEnd/>
            </a:ln>
            <a:effectLst/>
          </p:spPr>
          <p:txBody>
            <a:bodyPr wrap="none" anchor="ctr"/>
            <a:lstStyle/>
            <a:p>
              <a:endParaRPr lang="en-US" sz="2000">
                <a:latin typeface="+mn-lt"/>
              </a:endParaRPr>
            </a:p>
          </p:txBody>
        </p:sp>
        <p:sp>
          <p:nvSpPr>
            <p:cNvPr id="17513" name="Line 105"/>
            <p:cNvSpPr>
              <a:spLocks noChangeShapeType="1"/>
            </p:cNvSpPr>
            <p:nvPr/>
          </p:nvSpPr>
          <p:spPr bwMode="auto">
            <a:xfrm>
              <a:off x="2304" y="2304"/>
              <a:ext cx="144" cy="144"/>
            </a:xfrm>
            <a:prstGeom prst="line">
              <a:avLst/>
            </a:prstGeom>
            <a:noFill/>
            <a:ln w="28575">
              <a:solidFill>
                <a:schemeClr val="tx1"/>
              </a:solidFill>
              <a:round/>
              <a:headEnd/>
              <a:tailEnd/>
            </a:ln>
            <a:effectLst/>
          </p:spPr>
          <p:txBody>
            <a:bodyPr wrap="none" anchor="ctr"/>
            <a:lstStyle/>
            <a:p>
              <a:endParaRPr lang="en-US" sz="2000">
                <a:latin typeface="+mn-lt"/>
              </a:endParaRPr>
            </a:p>
          </p:txBody>
        </p:sp>
      </p:grpSp>
      <p:cxnSp>
        <p:nvCxnSpPr>
          <p:cNvPr id="17514" name="AutoShape 106"/>
          <p:cNvCxnSpPr>
            <a:cxnSpLocks noChangeShapeType="1"/>
            <a:stCxn id="17512" idx="1"/>
            <a:endCxn id="17481" idx="1"/>
          </p:cNvCxnSpPr>
          <p:nvPr/>
        </p:nvCxnSpPr>
        <p:spPr bwMode="auto">
          <a:xfrm rot="5400000" flipH="1" flipV="1">
            <a:off x="5421312" y="1435101"/>
            <a:ext cx="1311275" cy="3771900"/>
          </a:xfrm>
          <a:prstGeom prst="bentConnector3">
            <a:avLst>
              <a:gd name="adj1" fmla="val -1834"/>
            </a:avLst>
          </a:prstGeom>
          <a:noFill/>
          <a:ln w="28575">
            <a:solidFill>
              <a:schemeClr val="hlink"/>
            </a:solidFill>
            <a:miter lim="800000"/>
            <a:headEnd/>
            <a:tailEnd/>
          </a:ln>
          <a:effectLst/>
        </p:spPr>
      </p:cxnSp>
      <p:cxnSp>
        <p:nvCxnSpPr>
          <p:cNvPr id="17515" name="AutoShape 107"/>
          <p:cNvCxnSpPr>
            <a:cxnSpLocks noChangeShapeType="1"/>
            <a:stCxn id="17417" idx="3"/>
            <a:endCxn id="17511" idx="0"/>
          </p:cNvCxnSpPr>
          <p:nvPr/>
        </p:nvCxnSpPr>
        <p:spPr bwMode="auto">
          <a:xfrm>
            <a:off x="2362200" y="3840163"/>
            <a:ext cx="914400" cy="107950"/>
          </a:xfrm>
          <a:prstGeom prst="bentConnector2">
            <a:avLst/>
          </a:prstGeom>
          <a:noFill/>
          <a:ln w="28575">
            <a:solidFill>
              <a:schemeClr val="hlink"/>
            </a:solidFill>
            <a:miter lim="800000"/>
            <a:headEnd/>
            <a:tailEnd/>
          </a:ln>
          <a:effectLst/>
        </p:spPr>
      </p:cxnSp>
      <p:cxnSp>
        <p:nvCxnSpPr>
          <p:cNvPr id="17516" name="AutoShape 108"/>
          <p:cNvCxnSpPr>
            <a:cxnSpLocks noChangeShapeType="1"/>
            <a:stCxn id="17416" idx="3"/>
            <a:endCxn id="17431" idx="1"/>
          </p:cNvCxnSpPr>
          <p:nvPr/>
        </p:nvCxnSpPr>
        <p:spPr bwMode="auto">
          <a:xfrm>
            <a:off x="2362200" y="4586288"/>
            <a:ext cx="1522413" cy="14287"/>
          </a:xfrm>
          <a:prstGeom prst="bentConnector2">
            <a:avLst/>
          </a:prstGeom>
          <a:noFill/>
          <a:ln w="28575">
            <a:solidFill>
              <a:schemeClr val="hlink"/>
            </a:solidFill>
            <a:miter lim="800000"/>
            <a:headEnd/>
            <a:tailEnd/>
          </a:ln>
          <a:effectLst/>
        </p:spPr>
      </p:cxnSp>
      <p:cxnSp>
        <p:nvCxnSpPr>
          <p:cNvPr id="17517" name="AutoShape 109"/>
          <p:cNvCxnSpPr>
            <a:cxnSpLocks noChangeShapeType="1"/>
            <a:stCxn id="17420" idx="3"/>
            <a:endCxn id="17441" idx="1"/>
          </p:cNvCxnSpPr>
          <p:nvPr/>
        </p:nvCxnSpPr>
        <p:spPr bwMode="auto">
          <a:xfrm flipV="1">
            <a:off x="2362200" y="5275263"/>
            <a:ext cx="1522413" cy="58737"/>
          </a:xfrm>
          <a:prstGeom prst="bentConnector4">
            <a:avLst>
              <a:gd name="adj1" fmla="val 49949"/>
              <a:gd name="adj2" fmla="val -10815"/>
            </a:avLst>
          </a:prstGeom>
          <a:noFill/>
          <a:ln w="28575">
            <a:solidFill>
              <a:schemeClr val="hlink"/>
            </a:solidFill>
            <a:miter lim="800000"/>
            <a:headEnd/>
            <a:tailEnd/>
          </a:ln>
          <a:effectLst/>
        </p:spPr>
      </p:cxnSp>
      <p:cxnSp>
        <p:nvCxnSpPr>
          <p:cNvPr id="17518" name="AutoShape 110"/>
          <p:cNvCxnSpPr>
            <a:cxnSpLocks noChangeShapeType="1"/>
            <a:stCxn id="17469" idx="1"/>
            <a:endCxn id="17477" idx="1"/>
          </p:cNvCxnSpPr>
          <p:nvPr/>
        </p:nvCxnSpPr>
        <p:spPr bwMode="auto">
          <a:xfrm rot="5400000" flipH="1" flipV="1">
            <a:off x="5688012" y="1473201"/>
            <a:ext cx="473075" cy="2857500"/>
          </a:xfrm>
          <a:prstGeom prst="bentConnector3">
            <a:avLst>
              <a:gd name="adj1" fmla="val -98662"/>
            </a:avLst>
          </a:prstGeom>
          <a:noFill/>
          <a:ln w="28575">
            <a:solidFill>
              <a:schemeClr val="hlink"/>
            </a:solidFill>
            <a:miter lim="800000"/>
            <a:headEnd/>
            <a:tailEnd/>
          </a:ln>
          <a:effectLst/>
        </p:spPr>
      </p:cxnSp>
      <p:cxnSp>
        <p:nvCxnSpPr>
          <p:cNvPr id="17519" name="AutoShape 111"/>
          <p:cNvCxnSpPr>
            <a:cxnSpLocks noChangeShapeType="1"/>
            <a:stCxn id="17468" idx="1"/>
            <a:endCxn id="17478" idx="1"/>
          </p:cNvCxnSpPr>
          <p:nvPr/>
        </p:nvCxnSpPr>
        <p:spPr bwMode="auto">
          <a:xfrm rot="5400000" flipH="1" flipV="1">
            <a:off x="5688012" y="1320801"/>
            <a:ext cx="473075" cy="3162300"/>
          </a:xfrm>
          <a:prstGeom prst="bentConnector3">
            <a:avLst>
              <a:gd name="adj1" fmla="val -122819"/>
            </a:avLst>
          </a:prstGeom>
          <a:noFill/>
          <a:ln w="28575">
            <a:solidFill>
              <a:schemeClr val="hlink"/>
            </a:solidFill>
            <a:miter lim="800000"/>
            <a:headEnd/>
            <a:tailEnd/>
          </a:ln>
          <a:effectLst/>
        </p:spPr>
      </p:cxnSp>
      <p:sp>
        <p:nvSpPr>
          <p:cNvPr id="17520" name="Line 112"/>
          <p:cNvSpPr>
            <a:spLocks noChangeShapeType="1"/>
          </p:cNvSpPr>
          <p:nvPr/>
        </p:nvSpPr>
        <p:spPr bwMode="auto">
          <a:xfrm>
            <a:off x="8382000" y="2057400"/>
            <a:ext cx="457200" cy="0"/>
          </a:xfrm>
          <a:prstGeom prst="line">
            <a:avLst/>
          </a:prstGeom>
          <a:noFill/>
          <a:ln w="28575">
            <a:solidFill>
              <a:schemeClr val="hlink"/>
            </a:solidFill>
            <a:round/>
            <a:headEnd/>
            <a:tailEnd/>
          </a:ln>
          <a:effectLst/>
        </p:spPr>
        <p:txBody>
          <a:bodyPr wrap="none" anchor="ctr"/>
          <a:lstStyle/>
          <a:p>
            <a:endParaRPr lang="en-US" sz="2000">
              <a:latin typeface="+mn-lt"/>
            </a:endParaRPr>
          </a:p>
        </p:txBody>
      </p:sp>
      <p:sp>
        <p:nvSpPr>
          <p:cNvPr id="17521" name="Line 113"/>
          <p:cNvSpPr>
            <a:spLocks noChangeShapeType="1"/>
          </p:cNvSpPr>
          <p:nvPr/>
        </p:nvSpPr>
        <p:spPr bwMode="auto">
          <a:xfrm flipH="1">
            <a:off x="8229600" y="2057400"/>
            <a:ext cx="152400" cy="152400"/>
          </a:xfrm>
          <a:prstGeom prst="line">
            <a:avLst/>
          </a:prstGeom>
          <a:noFill/>
          <a:ln w="28575">
            <a:solidFill>
              <a:schemeClr val="hlink"/>
            </a:solidFill>
            <a:round/>
            <a:headEnd/>
            <a:tailEnd/>
          </a:ln>
          <a:effectLst/>
        </p:spPr>
        <p:txBody>
          <a:bodyPr wrap="none" anchor="ctr"/>
          <a:lstStyle/>
          <a:p>
            <a:endParaRPr lang="en-US" sz="2000">
              <a:latin typeface="+mn-lt"/>
            </a:endParaRPr>
          </a:p>
        </p:txBody>
      </p:sp>
      <p:sp>
        <p:nvSpPr>
          <p:cNvPr id="17522" name="Line 114"/>
          <p:cNvSpPr>
            <a:spLocks noChangeShapeType="1"/>
          </p:cNvSpPr>
          <p:nvPr/>
        </p:nvSpPr>
        <p:spPr bwMode="auto">
          <a:xfrm flipH="1">
            <a:off x="8458200" y="2057400"/>
            <a:ext cx="152400" cy="152400"/>
          </a:xfrm>
          <a:prstGeom prst="line">
            <a:avLst/>
          </a:prstGeom>
          <a:noFill/>
          <a:ln w="28575">
            <a:solidFill>
              <a:schemeClr val="hlink"/>
            </a:solidFill>
            <a:round/>
            <a:headEnd/>
            <a:tailEnd/>
          </a:ln>
          <a:effectLst/>
        </p:spPr>
        <p:txBody>
          <a:bodyPr wrap="none" anchor="ctr"/>
          <a:lstStyle/>
          <a:p>
            <a:endParaRPr lang="en-US" sz="2000">
              <a:latin typeface="+mn-lt"/>
            </a:endParaRPr>
          </a:p>
        </p:txBody>
      </p:sp>
      <p:sp>
        <p:nvSpPr>
          <p:cNvPr id="17523" name="Line 115"/>
          <p:cNvSpPr>
            <a:spLocks noChangeShapeType="1"/>
          </p:cNvSpPr>
          <p:nvPr/>
        </p:nvSpPr>
        <p:spPr bwMode="auto">
          <a:xfrm flipH="1">
            <a:off x="8686800" y="2057400"/>
            <a:ext cx="152400" cy="152400"/>
          </a:xfrm>
          <a:prstGeom prst="line">
            <a:avLst/>
          </a:prstGeom>
          <a:noFill/>
          <a:ln w="28575">
            <a:solidFill>
              <a:schemeClr val="hlink"/>
            </a:solidFill>
            <a:round/>
            <a:headEnd/>
            <a:tailEnd/>
          </a:ln>
          <a:effectLst/>
        </p:spPr>
        <p:txBody>
          <a:bodyPr wrap="none" anchor="ctr"/>
          <a:lstStyle/>
          <a:p>
            <a:endParaRPr lang="en-US" sz="2000">
              <a:latin typeface="+mn-lt"/>
            </a:endParaRPr>
          </a:p>
        </p:txBody>
      </p:sp>
      <p:cxnSp>
        <p:nvCxnSpPr>
          <p:cNvPr id="17524" name="AutoShape 116"/>
          <p:cNvCxnSpPr>
            <a:cxnSpLocks noChangeShapeType="1"/>
            <a:stCxn id="17522" idx="0"/>
            <a:endCxn id="17487" idx="3"/>
          </p:cNvCxnSpPr>
          <p:nvPr/>
        </p:nvCxnSpPr>
        <p:spPr bwMode="auto">
          <a:xfrm rot="16200000" flipH="1" flipV="1">
            <a:off x="8280400" y="1725613"/>
            <a:ext cx="12700" cy="647700"/>
          </a:xfrm>
          <a:prstGeom prst="bentConnector3">
            <a:avLst>
              <a:gd name="adj1" fmla="val -1700000"/>
            </a:avLst>
          </a:prstGeom>
          <a:noFill/>
          <a:ln w="28575">
            <a:solidFill>
              <a:schemeClr val="hlink"/>
            </a:solidFill>
            <a:miter lim="800000"/>
            <a:headEnd/>
            <a:tailEnd/>
          </a:ln>
          <a:effectLst/>
        </p:spPr>
      </p:cxnSp>
      <p:pic>
        <p:nvPicPr>
          <p:cNvPr id="17525" name="Picture 117" descr="EtherFast Cable/DSL VPN Router with 4-Port 10/100 Switch"/>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781800" y="4343400"/>
            <a:ext cx="1619250" cy="885825"/>
          </a:xfrm>
          <a:prstGeom prst="rect">
            <a:avLst/>
          </a:prstGeom>
          <a:noFill/>
        </p:spPr>
      </p:pic>
      <p:sp>
        <p:nvSpPr>
          <p:cNvPr id="17526" name="Text Box 118"/>
          <p:cNvSpPr txBox="1">
            <a:spLocks noChangeArrowheads="1"/>
          </p:cNvSpPr>
          <p:nvPr/>
        </p:nvSpPr>
        <p:spPr bwMode="auto">
          <a:xfrm>
            <a:off x="3467980" y="3205389"/>
            <a:ext cx="910827" cy="400110"/>
          </a:xfrm>
          <a:prstGeom prst="rect">
            <a:avLst/>
          </a:prstGeom>
          <a:noFill/>
          <a:ln w="28575" algn="ctr">
            <a:noFill/>
            <a:miter lim="800000"/>
            <a:headEnd/>
            <a:tailEnd/>
          </a:ln>
          <a:effectLst/>
        </p:spPr>
        <p:txBody>
          <a:bodyPr wrap="none">
            <a:spAutoFit/>
          </a:bodyPr>
          <a:lstStyle/>
          <a:p>
            <a:pPr algn="ctr"/>
            <a:r>
              <a:rPr lang="en-US" sz="2000" b="1" dirty="0">
                <a:solidFill>
                  <a:schemeClr val="tx1"/>
                </a:solidFill>
                <a:latin typeface="+mn-lt"/>
              </a:rPr>
              <a:t>Matrix</a:t>
            </a:r>
          </a:p>
        </p:txBody>
      </p:sp>
      <p:sp>
        <p:nvSpPr>
          <p:cNvPr id="17527" name="Text Box 119"/>
          <p:cNvSpPr txBox="1">
            <a:spLocks noChangeArrowheads="1"/>
          </p:cNvSpPr>
          <p:nvPr/>
        </p:nvSpPr>
        <p:spPr bwMode="auto">
          <a:xfrm>
            <a:off x="4206875" y="3635375"/>
            <a:ext cx="1822450" cy="400110"/>
          </a:xfrm>
          <a:prstGeom prst="rect">
            <a:avLst/>
          </a:prstGeom>
          <a:noFill/>
          <a:ln w="28575" algn="ctr">
            <a:noFill/>
            <a:miter lim="800000"/>
            <a:headEnd/>
            <a:tailEnd/>
          </a:ln>
          <a:effectLst/>
        </p:spPr>
        <p:txBody>
          <a:bodyPr>
            <a:spAutoFit/>
          </a:bodyPr>
          <a:lstStyle/>
          <a:p>
            <a:pPr algn="ctr"/>
            <a:r>
              <a:rPr lang="en-US" sz="2000" b="1" dirty="0">
                <a:solidFill>
                  <a:schemeClr val="tx1"/>
                </a:solidFill>
                <a:latin typeface="+mn-lt"/>
              </a:rPr>
              <a:t>Gen. Purpose</a:t>
            </a:r>
          </a:p>
        </p:txBody>
      </p:sp>
      <p:sp>
        <p:nvSpPr>
          <p:cNvPr id="17528" name="Text Box 120"/>
          <p:cNvSpPr txBox="1">
            <a:spLocks noChangeArrowheads="1"/>
          </p:cNvSpPr>
          <p:nvPr/>
        </p:nvSpPr>
        <p:spPr bwMode="auto">
          <a:xfrm>
            <a:off x="3225120" y="4620985"/>
            <a:ext cx="1077912" cy="400110"/>
          </a:xfrm>
          <a:prstGeom prst="rect">
            <a:avLst/>
          </a:prstGeom>
          <a:noFill/>
          <a:ln w="28575" algn="ctr">
            <a:noFill/>
            <a:miter lim="800000"/>
            <a:headEnd/>
            <a:tailEnd/>
          </a:ln>
          <a:effectLst/>
        </p:spPr>
        <p:txBody>
          <a:bodyPr>
            <a:spAutoFit/>
          </a:bodyPr>
          <a:lstStyle/>
          <a:p>
            <a:pPr algn="ctr"/>
            <a:r>
              <a:rPr lang="en-US" sz="2000" b="1" dirty="0" err="1">
                <a:solidFill>
                  <a:schemeClr val="tx1"/>
                </a:solidFill>
                <a:latin typeface="+mn-lt"/>
              </a:rPr>
              <a:t>Mux</a:t>
            </a:r>
            <a:endParaRPr lang="en-US" sz="2000" b="1" dirty="0">
              <a:solidFill>
                <a:schemeClr val="tx1"/>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5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4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4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4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4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4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4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4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4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4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4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4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4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4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4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5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5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5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7490"/>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17526"/>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749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49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49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49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49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48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749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49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49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750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750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51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751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748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749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752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752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752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5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752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7515"/>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17527"/>
                                        </p:tgtEl>
                                        <p:attrNameLst>
                                          <p:attrName>style.visibility</p:attrName>
                                        </p:attrNameLst>
                                      </p:cBhvr>
                                      <p:to>
                                        <p:strVal val="hidden"/>
                                      </p:to>
                                    </p:set>
                                  </p:childTnLst>
                                </p:cTn>
                              </p:par>
                              <p:par>
                                <p:cTn id="115" presetID="1" presetClass="entr" presetSubtype="0" fill="hold" nodeType="withEffect">
                                  <p:stCondLst>
                                    <p:cond delay="0"/>
                                  </p:stCondLst>
                                  <p:childTnLst>
                                    <p:set>
                                      <p:cBhvr>
                                        <p:cTn id="116" dur="1" fill="hold">
                                          <p:stCondLst>
                                            <p:cond delay="0"/>
                                          </p:stCondLst>
                                        </p:cTn>
                                        <p:tgtEl>
                                          <p:spTgt spid="1751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751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744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744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745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74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745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745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51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50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750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750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750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750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750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7507"/>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7502"/>
                                        </p:tgtEl>
                                        <p:attrNameLst>
                                          <p:attrName>style.visibility</p:attrName>
                                        </p:attrNameLst>
                                      </p:cBhvr>
                                      <p:to>
                                        <p:strVal val="visible"/>
                                      </p:to>
                                    </p:set>
                                  </p:childTnLst>
                                </p:cTn>
                              </p:par>
                              <p:par>
                                <p:cTn id="151" presetID="1" presetClass="exit" presetSubtype="0" fill="hold" grpId="1" nodeType="withEffect">
                                  <p:stCondLst>
                                    <p:cond delay="0"/>
                                  </p:stCondLst>
                                  <p:childTnLst>
                                    <p:set>
                                      <p:cBhvr>
                                        <p:cTn id="152" dur="1" fill="hold">
                                          <p:stCondLst>
                                            <p:cond delay="0"/>
                                          </p:stCondLst>
                                        </p:cTn>
                                        <p:tgtEl>
                                          <p:spTgt spid="175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nimBg="1"/>
      <p:bldP spid="17411" grpId="0" animBg="1"/>
      <p:bldP spid="17412" grpId="0" animBg="1"/>
      <p:bldP spid="17413" grpId="0" animBg="1"/>
      <p:bldP spid="17455" grpId="0"/>
      <p:bldP spid="17456" grpId="0" animBg="1"/>
      <p:bldP spid="17457" grpId="0" animBg="1"/>
      <p:bldP spid="17458" grpId="0" animBg="1"/>
      <p:bldP spid="17459" grpId="0" animBg="1"/>
      <p:bldP spid="17460" grpId="0" animBg="1"/>
      <p:bldP spid="17461" grpId="0" animBg="1"/>
      <p:bldP spid="17462" grpId="0" animBg="1"/>
      <p:bldP spid="17463" grpId="0" animBg="1"/>
      <p:bldP spid="17464" grpId="0" animBg="1"/>
      <p:bldP spid="17465" grpId="0" animBg="1"/>
      <p:bldP spid="17466" grpId="0" animBg="1"/>
      <p:bldP spid="17467" grpId="0" animBg="1"/>
      <p:bldP spid="17468" grpId="0" animBg="1"/>
      <p:bldP spid="17469" grpId="0" animBg="1"/>
      <p:bldP spid="17470" grpId="0" animBg="1"/>
      <p:bldP spid="17471" grpId="0" animBg="1"/>
      <p:bldP spid="17472" grpId="0" animBg="1"/>
      <p:bldP spid="17473" grpId="0" animBg="1"/>
      <p:bldP spid="17502" grpId="0" animBg="1"/>
      <p:bldP spid="17503" grpId="0" animBg="1"/>
      <p:bldP spid="17504" grpId="0" animBg="1"/>
      <p:bldP spid="17505" grpId="0" animBg="1"/>
      <p:bldP spid="17506" grpId="0" animBg="1"/>
      <p:bldP spid="17507" grpId="0" animBg="1"/>
      <p:bldP spid="17508" grpId="0" animBg="1"/>
      <p:bldP spid="17509" grpId="0" animBg="1"/>
      <p:bldP spid="17520" grpId="0" animBg="1"/>
      <p:bldP spid="17521" grpId="0" animBg="1"/>
      <p:bldP spid="17522" grpId="0" animBg="1"/>
      <p:bldP spid="17523" grpId="0" animBg="1"/>
      <p:bldP spid="17526" grpId="0"/>
      <p:bldP spid="17526" grpId="1"/>
      <p:bldP spid="17527" grpId="0"/>
      <p:bldP spid="17527" grpId="1"/>
      <p:bldP spid="17528" grpId="0"/>
      <p:bldP spid="17528"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0" y="0"/>
            <a:ext cx="8170003" cy="964092"/>
          </a:xfrm>
        </p:spPr>
        <p:txBody>
          <a:bodyPr/>
          <a:lstStyle/>
          <a:p>
            <a:pPr eaLnBrk="1" hangingPunct="1"/>
            <a:r>
              <a:rPr lang="en-US" b="1" dirty="0" smtClean="0"/>
              <a:t>Armature: Latching Relays</a:t>
            </a:r>
          </a:p>
        </p:txBody>
      </p:sp>
      <p:sp>
        <p:nvSpPr>
          <p:cNvPr id="5" name="Content Placeholder 4"/>
          <p:cNvSpPr>
            <a:spLocks noGrp="1"/>
          </p:cNvSpPr>
          <p:nvPr>
            <p:ph idx="1"/>
          </p:nvPr>
        </p:nvSpPr>
        <p:spPr>
          <a:xfrm>
            <a:off x="533400" y="1625599"/>
            <a:ext cx="7772400" cy="3657600"/>
          </a:xfrm>
        </p:spPr>
        <p:txBody>
          <a:bodyPr/>
          <a:lstStyle/>
          <a:p>
            <a:pPr>
              <a:buFont typeface="Arial" pitchFamily="34" charset="0"/>
              <a:buChar char="•"/>
            </a:pPr>
            <a:r>
              <a:rPr lang="en-US" sz="2400" dirty="0" smtClean="0">
                <a:latin typeface="Arial" pitchFamily="34" charset="0"/>
                <a:cs typeface="Arial" pitchFamily="34" charset="0"/>
              </a:rPr>
              <a:t>Reduces noise for low level signal measurements</a:t>
            </a:r>
          </a:p>
          <a:p>
            <a:pPr>
              <a:buFont typeface="Arial" pitchFamily="34" charset="0"/>
              <a:buChar char="•"/>
            </a:pPr>
            <a:r>
              <a:rPr lang="en-US" sz="2400" dirty="0" smtClean="0">
                <a:latin typeface="Arial" pitchFamily="34" charset="0"/>
                <a:cs typeface="Arial" pitchFamily="34" charset="0"/>
              </a:rPr>
              <a:t>Allows more simultaneous relays to be driven (PXI 	has limited power)</a:t>
            </a:r>
          </a:p>
          <a:p>
            <a:pPr>
              <a:buFont typeface="Arial" pitchFamily="34" charset="0"/>
              <a:buChar char="•"/>
            </a:pPr>
            <a:r>
              <a:rPr lang="en-US" sz="2400" dirty="0" smtClean="0">
                <a:latin typeface="Arial" pitchFamily="34" charset="0"/>
                <a:cs typeface="Arial" pitchFamily="34" charset="0"/>
              </a:rPr>
              <a:t>Use the Power Down Latching Relays After 	</a:t>
            </a:r>
            <a:r>
              <a:rPr lang="en-US" sz="2400" dirty="0" err="1" smtClean="0">
                <a:latin typeface="Arial" pitchFamily="34" charset="0"/>
                <a:cs typeface="Arial" pitchFamily="34" charset="0"/>
              </a:rPr>
              <a:t>Debounce</a:t>
            </a:r>
            <a:r>
              <a:rPr lang="en-US" sz="2400" dirty="0" smtClean="0">
                <a:latin typeface="Arial" pitchFamily="34" charset="0"/>
                <a:cs typeface="Arial" pitchFamily="34" charset="0"/>
              </a:rPr>
              <a:t> property to de-energize relay</a:t>
            </a:r>
          </a:p>
          <a:p>
            <a:pPr>
              <a:buFont typeface="Arial" pitchFamily="34" charset="0"/>
              <a:buChar char="•"/>
            </a:pPr>
            <a:r>
              <a:rPr lang="en-US" sz="2400" dirty="0" smtClean="0">
                <a:latin typeface="Arial" pitchFamily="34" charset="0"/>
                <a:cs typeface="Arial" pitchFamily="34" charset="0"/>
              </a:rPr>
              <a:t>Latching is an attribute of the switch module/relay not the programming (check specifications)</a:t>
            </a:r>
          </a:p>
          <a:p>
            <a:endParaRPr lang="en-US" dirty="0"/>
          </a:p>
        </p:txBody>
      </p:sp>
      <p:pic>
        <p:nvPicPr>
          <p:cNvPr id="422913" name="Picture 1"/>
          <p:cNvPicPr>
            <a:picLocks noChangeAspect="1" noChangeArrowheads="1"/>
          </p:cNvPicPr>
          <p:nvPr/>
        </p:nvPicPr>
        <p:blipFill>
          <a:blip r:embed="rId3" cstate="print"/>
          <a:srcRect/>
          <a:stretch>
            <a:fillRect/>
          </a:stretch>
        </p:blipFill>
        <p:spPr bwMode="auto">
          <a:xfrm>
            <a:off x="3582988" y="5167086"/>
            <a:ext cx="5132546" cy="10159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
          <p:cNvSpPr>
            <a:spLocks noGrp="1" noChangeArrowheads="1"/>
          </p:cNvSpPr>
          <p:nvPr>
            <p:ph type="title"/>
          </p:nvPr>
        </p:nvSpPr>
        <p:spPr>
          <a:xfrm>
            <a:off x="0" y="0"/>
            <a:ext cx="8534400" cy="1066800"/>
          </a:xfrm>
        </p:spPr>
        <p:txBody>
          <a:bodyPr/>
          <a:lstStyle/>
          <a:p>
            <a:pPr eaLnBrk="1" hangingPunct="1"/>
            <a:r>
              <a:rPr lang="en-US" b="1" dirty="0" smtClean="0"/>
              <a:t>Electromechanical Reed Relay</a:t>
            </a:r>
          </a:p>
        </p:txBody>
      </p:sp>
      <p:sp>
        <p:nvSpPr>
          <p:cNvPr id="50178" name="Rectangle 5"/>
          <p:cNvSpPr>
            <a:spLocks noGrp="1" noChangeArrowheads="1"/>
          </p:cNvSpPr>
          <p:nvPr>
            <p:ph type="body" sz="half" idx="1"/>
          </p:nvPr>
        </p:nvSpPr>
        <p:spPr>
          <a:xfrm>
            <a:off x="389467" y="1634067"/>
            <a:ext cx="4191000" cy="4267200"/>
          </a:xfrm>
        </p:spPr>
        <p:txBody>
          <a:bodyPr>
            <a:normAutofit fontScale="85000" lnSpcReduction="10000"/>
          </a:bodyPr>
          <a:lstStyle/>
          <a:p>
            <a:pPr lvl="1">
              <a:spcBef>
                <a:spcPct val="50000"/>
              </a:spcBef>
            </a:pPr>
            <a:r>
              <a:rPr lang="en-US" sz="2400" dirty="0" smtClean="0"/>
              <a:t>Two reeds physically contact when the coil is energized</a:t>
            </a:r>
          </a:p>
          <a:p>
            <a:pPr lvl="1">
              <a:spcBef>
                <a:spcPct val="50000"/>
              </a:spcBef>
            </a:pPr>
            <a:r>
              <a:rPr lang="en-US" sz="2400" dirty="0" smtClean="0"/>
              <a:t>When coil is de-energized, reed spring force separates reeds</a:t>
            </a:r>
          </a:p>
          <a:p>
            <a:pPr lvl="1">
              <a:spcBef>
                <a:spcPct val="50000"/>
              </a:spcBef>
            </a:pPr>
            <a:r>
              <a:rPr lang="en-US" sz="2400" dirty="0" smtClean="0"/>
              <a:t>Smaller than armature relays (allows higher channel count)</a:t>
            </a:r>
          </a:p>
          <a:p>
            <a:pPr lvl="1">
              <a:spcBef>
                <a:spcPct val="50000"/>
              </a:spcBef>
            </a:pPr>
            <a:r>
              <a:rPr lang="en-US" sz="2400" dirty="0" smtClean="0"/>
              <a:t>Faster than armature relays</a:t>
            </a:r>
          </a:p>
          <a:p>
            <a:pPr lvl="1">
              <a:spcBef>
                <a:spcPct val="50000"/>
              </a:spcBef>
            </a:pPr>
            <a:r>
              <a:rPr lang="en-US" sz="2400" dirty="0" smtClean="0"/>
              <a:t>Not as robust as armature relays, particularly with overcurrent</a:t>
            </a:r>
          </a:p>
        </p:txBody>
      </p:sp>
      <p:grpSp>
        <p:nvGrpSpPr>
          <p:cNvPr id="2" name="Content Placeholder 22"/>
          <p:cNvGrpSpPr>
            <a:grpSpLocks noGrp="1"/>
          </p:cNvGrpSpPr>
          <p:nvPr>
            <p:ph sz="quarter" idx="2"/>
          </p:nvPr>
        </p:nvGrpSpPr>
        <p:grpSpPr bwMode="auto">
          <a:xfrm>
            <a:off x="4792856" y="1194807"/>
            <a:ext cx="4191000" cy="2057400"/>
            <a:chOff x="576" y="911"/>
            <a:chExt cx="2348" cy="1124"/>
          </a:xfrm>
        </p:grpSpPr>
        <p:pic>
          <p:nvPicPr>
            <p:cNvPr id="50183" name="Picture 23"/>
            <p:cNvPicPr>
              <a:picLocks noChangeAspect="1" noChangeArrowheads="1"/>
            </p:cNvPicPr>
            <p:nvPr/>
          </p:nvPicPr>
          <p:blipFill>
            <a:blip r:embed="rId3" cstate="print"/>
            <a:srcRect/>
            <a:stretch>
              <a:fillRect/>
            </a:stretch>
          </p:blipFill>
          <p:spPr bwMode="auto">
            <a:xfrm>
              <a:off x="576" y="1127"/>
              <a:ext cx="1776" cy="601"/>
            </a:xfrm>
            <a:prstGeom prst="rect">
              <a:avLst/>
            </a:prstGeom>
            <a:noFill/>
            <a:ln w="12700">
              <a:noFill/>
              <a:miter lim="800000"/>
              <a:headEnd type="none" w="sm" len="sm"/>
              <a:tailEnd type="none" w="sm" len="sm"/>
            </a:ln>
          </p:spPr>
        </p:pic>
        <p:sp>
          <p:nvSpPr>
            <p:cNvPr id="50184" name="Text Box 8"/>
            <p:cNvSpPr txBox="1">
              <a:spLocks noChangeArrowheads="1"/>
            </p:cNvSpPr>
            <p:nvPr/>
          </p:nvSpPr>
          <p:spPr bwMode="auto">
            <a:xfrm>
              <a:off x="2352" y="911"/>
              <a:ext cx="358" cy="212"/>
            </a:xfrm>
            <a:prstGeom prst="rect">
              <a:avLst/>
            </a:prstGeom>
            <a:noFill/>
            <a:ln w="12700">
              <a:noFill/>
              <a:miter lim="800000"/>
              <a:headEnd type="none" w="sm" len="sm"/>
              <a:tailEnd type="none" w="sm" len="sm"/>
            </a:ln>
          </p:spPr>
          <p:txBody>
            <a:bodyPr wrap="none">
              <a:spAutoFit/>
            </a:bodyPr>
            <a:lstStyle/>
            <a:p>
              <a:pPr algn="ctr" eaLnBrk="0" hangingPunct="0"/>
              <a:r>
                <a:rPr lang="en-US" sz="1600" dirty="0">
                  <a:solidFill>
                    <a:schemeClr val="tx1"/>
                  </a:solidFill>
                  <a:latin typeface="Arial" pitchFamily="34" charset="0"/>
                </a:rPr>
                <a:t>Coil</a:t>
              </a:r>
            </a:p>
          </p:txBody>
        </p:sp>
        <p:sp>
          <p:nvSpPr>
            <p:cNvPr id="50185" name="Text Box 9"/>
            <p:cNvSpPr txBox="1">
              <a:spLocks noChangeArrowheads="1"/>
            </p:cNvSpPr>
            <p:nvPr/>
          </p:nvSpPr>
          <p:spPr bwMode="auto">
            <a:xfrm>
              <a:off x="2496" y="1535"/>
              <a:ext cx="428" cy="212"/>
            </a:xfrm>
            <a:prstGeom prst="rect">
              <a:avLst/>
            </a:prstGeom>
            <a:noFill/>
            <a:ln w="12700">
              <a:noFill/>
              <a:miter lim="800000"/>
              <a:headEnd type="none" w="sm" len="sm"/>
              <a:tailEnd type="none" w="sm" len="sm"/>
            </a:ln>
          </p:spPr>
          <p:txBody>
            <a:bodyPr wrap="none">
              <a:spAutoFit/>
            </a:bodyPr>
            <a:lstStyle/>
            <a:p>
              <a:pPr algn="ctr" eaLnBrk="0" hangingPunct="0"/>
              <a:r>
                <a:rPr lang="en-US" sz="1600" dirty="0">
                  <a:solidFill>
                    <a:schemeClr val="tx1"/>
                  </a:solidFill>
                  <a:latin typeface="Arial" pitchFamily="34" charset="0"/>
                </a:rPr>
                <a:t>Reed</a:t>
              </a:r>
            </a:p>
          </p:txBody>
        </p:sp>
        <p:sp>
          <p:nvSpPr>
            <p:cNvPr id="50186" name="Text Box 10"/>
            <p:cNvSpPr txBox="1">
              <a:spLocks noChangeArrowheads="1"/>
            </p:cNvSpPr>
            <p:nvPr/>
          </p:nvSpPr>
          <p:spPr bwMode="auto">
            <a:xfrm>
              <a:off x="576" y="1823"/>
              <a:ext cx="592" cy="212"/>
            </a:xfrm>
            <a:prstGeom prst="rect">
              <a:avLst/>
            </a:prstGeom>
            <a:noFill/>
            <a:ln w="12700">
              <a:noFill/>
              <a:miter lim="800000"/>
              <a:headEnd type="none" w="sm" len="sm"/>
              <a:tailEnd type="none" w="sm" len="sm"/>
            </a:ln>
          </p:spPr>
          <p:txBody>
            <a:bodyPr wrap="none">
              <a:spAutoFit/>
            </a:bodyPr>
            <a:lstStyle/>
            <a:p>
              <a:pPr algn="ctr" eaLnBrk="0" hangingPunct="0"/>
              <a:r>
                <a:rPr lang="en-US" sz="1600" dirty="0">
                  <a:solidFill>
                    <a:schemeClr val="tx1"/>
                  </a:solidFill>
                  <a:latin typeface="Arial" pitchFamily="34" charset="0"/>
                </a:rPr>
                <a:t>Contact</a:t>
              </a:r>
            </a:p>
          </p:txBody>
        </p:sp>
        <p:sp>
          <p:nvSpPr>
            <p:cNvPr id="50187" name="Text Box 11"/>
            <p:cNvSpPr txBox="1">
              <a:spLocks noChangeArrowheads="1"/>
            </p:cNvSpPr>
            <p:nvPr/>
          </p:nvSpPr>
          <p:spPr bwMode="auto">
            <a:xfrm>
              <a:off x="1827" y="1817"/>
              <a:ext cx="672" cy="212"/>
            </a:xfrm>
            <a:prstGeom prst="rect">
              <a:avLst/>
            </a:prstGeom>
            <a:noFill/>
            <a:ln w="12700">
              <a:noFill/>
              <a:miter lim="800000"/>
              <a:headEnd type="none" w="sm" len="sm"/>
              <a:tailEnd type="none" w="sm" len="sm"/>
            </a:ln>
          </p:spPr>
          <p:txBody>
            <a:bodyPr wrap="none">
              <a:spAutoFit/>
            </a:bodyPr>
            <a:lstStyle/>
            <a:p>
              <a:pPr algn="ctr" eaLnBrk="0" hangingPunct="0"/>
              <a:r>
                <a:rPr lang="en-US" sz="1600" dirty="0">
                  <a:solidFill>
                    <a:schemeClr val="tx1"/>
                  </a:solidFill>
                  <a:latin typeface="Arial" pitchFamily="34" charset="0"/>
                </a:rPr>
                <a:t>Inert Gas</a:t>
              </a:r>
            </a:p>
          </p:txBody>
        </p:sp>
        <p:sp>
          <p:nvSpPr>
            <p:cNvPr id="50188" name="Line 12"/>
            <p:cNvSpPr>
              <a:spLocks noChangeShapeType="1"/>
            </p:cNvSpPr>
            <p:nvPr/>
          </p:nvSpPr>
          <p:spPr bwMode="auto">
            <a:xfrm flipV="1">
              <a:off x="1104" y="1584"/>
              <a:ext cx="288" cy="336"/>
            </a:xfrm>
            <a:prstGeom prst="line">
              <a:avLst/>
            </a:prstGeom>
            <a:noFill/>
            <a:ln w="12700">
              <a:solidFill>
                <a:schemeClr val="tx1"/>
              </a:solidFill>
              <a:round/>
              <a:headEnd type="none" w="sm" len="sm"/>
              <a:tailEnd type="stealth" w="lg" len="med"/>
            </a:ln>
          </p:spPr>
          <p:txBody>
            <a:bodyPr/>
            <a:lstStyle/>
            <a:p>
              <a:endParaRPr lang="en-US" dirty="0"/>
            </a:p>
          </p:txBody>
        </p:sp>
        <p:sp>
          <p:nvSpPr>
            <p:cNvPr id="50189" name="Line 13"/>
            <p:cNvSpPr>
              <a:spLocks noChangeShapeType="1"/>
            </p:cNvSpPr>
            <p:nvPr/>
          </p:nvSpPr>
          <p:spPr bwMode="auto">
            <a:xfrm flipV="1">
              <a:off x="2016" y="1536"/>
              <a:ext cx="0" cy="336"/>
            </a:xfrm>
            <a:prstGeom prst="line">
              <a:avLst/>
            </a:prstGeom>
            <a:noFill/>
            <a:ln w="12700">
              <a:solidFill>
                <a:schemeClr val="tx1"/>
              </a:solidFill>
              <a:round/>
              <a:headEnd type="none" w="sm" len="sm"/>
              <a:tailEnd type="stealth" w="lg" len="med"/>
            </a:ln>
          </p:spPr>
          <p:txBody>
            <a:bodyPr/>
            <a:lstStyle/>
            <a:p>
              <a:endParaRPr lang="en-US" dirty="0"/>
            </a:p>
          </p:txBody>
        </p:sp>
        <p:sp>
          <p:nvSpPr>
            <p:cNvPr id="50190" name="Line 15"/>
            <p:cNvSpPr>
              <a:spLocks noChangeShapeType="1"/>
            </p:cNvSpPr>
            <p:nvPr/>
          </p:nvSpPr>
          <p:spPr bwMode="auto">
            <a:xfrm flipH="1">
              <a:off x="1968" y="1056"/>
              <a:ext cx="336" cy="144"/>
            </a:xfrm>
            <a:prstGeom prst="line">
              <a:avLst/>
            </a:prstGeom>
            <a:noFill/>
            <a:ln w="12700">
              <a:solidFill>
                <a:schemeClr val="tx1"/>
              </a:solidFill>
              <a:round/>
              <a:headEnd type="none" w="sm" len="sm"/>
              <a:tailEnd type="stealth" w="lg" len="med"/>
            </a:ln>
          </p:spPr>
          <p:txBody>
            <a:bodyPr/>
            <a:lstStyle/>
            <a:p>
              <a:endParaRPr lang="en-US" dirty="0"/>
            </a:p>
          </p:txBody>
        </p:sp>
        <p:sp>
          <p:nvSpPr>
            <p:cNvPr id="50191" name="Line 16"/>
            <p:cNvSpPr>
              <a:spLocks noChangeShapeType="1"/>
            </p:cNvSpPr>
            <p:nvPr/>
          </p:nvSpPr>
          <p:spPr bwMode="auto">
            <a:xfrm flipH="1" flipV="1">
              <a:off x="2304" y="1440"/>
              <a:ext cx="192" cy="192"/>
            </a:xfrm>
            <a:prstGeom prst="line">
              <a:avLst/>
            </a:prstGeom>
            <a:noFill/>
            <a:ln w="12700">
              <a:solidFill>
                <a:schemeClr val="tx1"/>
              </a:solidFill>
              <a:round/>
              <a:headEnd type="none" w="sm" len="sm"/>
              <a:tailEnd type="stealth" w="lg" len="med"/>
            </a:ln>
          </p:spPr>
          <p:txBody>
            <a:bodyPr/>
            <a:lstStyle/>
            <a:p>
              <a:endParaRPr lang="en-US" dirty="0"/>
            </a:p>
          </p:txBody>
        </p:sp>
      </p:grpSp>
      <p:pic>
        <p:nvPicPr>
          <p:cNvPr id="50180" name="Content Placeholder 32"/>
          <p:cNvPicPr>
            <a:picLocks noGrp="1"/>
          </p:cNvPicPr>
          <p:nvPr>
            <p:ph sz="quarter" idx="3"/>
          </p:nvPr>
        </p:nvPicPr>
        <p:blipFill>
          <a:blip r:embed="rId4" cstate="print"/>
          <a:srcRect/>
          <a:stretch>
            <a:fillRect/>
          </a:stretch>
        </p:blipFill>
        <p:spPr>
          <a:xfrm>
            <a:off x="4906537" y="3276793"/>
            <a:ext cx="3256156" cy="1228299"/>
          </a:xfrm>
        </p:spPr>
      </p:pic>
      <p:sp>
        <p:nvSpPr>
          <p:cNvPr id="50181" name="Content Placeholder 2"/>
          <p:cNvSpPr txBox="1">
            <a:spLocks/>
          </p:cNvSpPr>
          <p:nvPr/>
        </p:nvSpPr>
        <p:spPr bwMode="auto">
          <a:xfrm>
            <a:off x="533400" y="1514475"/>
            <a:ext cx="8077200" cy="4286250"/>
          </a:xfrm>
          <a:prstGeom prst="rect">
            <a:avLst/>
          </a:prstGeom>
          <a:noFill/>
          <a:ln w="9525">
            <a:noFill/>
            <a:miter lim="800000"/>
            <a:headEnd/>
            <a:tailEnd/>
          </a:ln>
        </p:spPr>
        <p:txBody>
          <a:bodyPr/>
          <a:lstStyle/>
          <a:p>
            <a:pPr marL="225425" lvl="1" indent="-225425">
              <a:lnSpc>
                <a:spcPct val="90000"/>
              </a:lnSpc>
              <a:spcBef>
                <a:spcPct val="20000"/>
              </a:spcBef>
              <a:tabLst>
                <a:tab pos="1539875" algn="l"/>
              </a:tabLst>
            </a:pPr>
            <a:endParaRPr lang="en-US" sz="2800" b="0" dirty="0">
              <a:solidFill>
                <a:schemeClr val="tx1"/>
              </a:solidFill>
              <a:latin typeface="+mn-lt"/>
            </a:endParaRPr>
          </a:p>
        </p:txBody>
      </p:sp>
      <p:grpSp>
        <p:nvGrpSpPr>
          <p:cNvPr id="16" name="Group 2081"/>
          <p:cNvGrpSpPr>
            <a:grpSpLocks/>
          </p:cNvGrpSpPr>
          <p:nvPr/>
        </p:nvGrpSpPr>
        <p:grpSpPr bwMode="auto">
          <a:xfrm>
            <a:off x="5593265" y="4770864"/>
            <a:ext cx="2057400" cy="1303338"/>
            <a:chOff x="2280" y="984"/>
            <a:chExt cx="1296" cy="821"/>
          </a:xfrm>
        </p:grpSpPr>
        <p:grpSp>
          <p:nvGrpSpPr>
            <p:cNvPr id="28" name="Group 2075"/>
            <p:cNvGrpSpPr>
              <a:grpSpLocks/>
            </p:cNvGrpSpPr>
            <p:nvPr/>
          </p:nvGrpSpPr>
          <p:grpSpPr bwMode="auto">
            <a:xfrm>
              <a:off x="2280" y="984"/>
              <a:ext cx="1296" cy="288"/>
              <a:chOff x="1728" y="960"/>
              <a:chExt cx="1296" cy="288"/>
            </a:xfrm>
          </p:grpSpPr>
          <p:sp>
            <p:nvSpPr>
              <p:cNvPr id="30" name="Line 4"/>
              <p:cNvSpPr>
                <a:spLocks noChangeShapeType="1"/>
              </p:cNvSpPr>
              <p:nvPr/>
            </p:nvSpPr>
            <p:spPr bwMode="auto">
              <a:xfrm>
                <a:off x="1728" y="1200"/>
                <a:ext cx="528" cy="0"/>
              </a:xfrm>
              <a:prstGeom prst="line">
                <a:avLst/>
              </a:prstGeom>
              <a:noFill/>
              <a:ln w="28575">
                <a:solidFill>
                  <a:schemeClr val="tx1"/>
                </a:solidFill>
                <a:round/>
                <a:headEnd/>
                <a:tailEnd/>
              </a:ln>
            </p:spPr>
            <p:txBody>
              <a:bodyPr/>
              <a:lstStyle/>
              <a:p>
                <a:endParaRPr lang="en-US"/>
              </a:p>
            </p:txBody>
          </p:sp>
          <p:sp>
            <p:nvSpPr>
              <p:cNvPr id="31" name="Line 5"/>
              <p:cNvSpPr>
                <a:spLocks noChangeShapeType="1"/>
              </p:cNvSpPr>
              <p:nvPr/>
            </p:nvSpPr>
            <p:spPr bwMode="auto">
              <a:xfrm flipV="1">
                <a:off x="2256" y="960"/>
                <a:ext cx="336" cy="240"/>
              </a:xfrm>
              <a:prstGeom prst="line">
                <a:avLst/>
              </a:prstGeom>
              <a:noFill/>
              <a:ln w="28575">
                <a:solidFill>
                  <a:schemeClr val="tx1"/>
                </a:solidFill>
                <a:round/>
                <a:headEnd/>
                <a:tailEnd type="arrow" w="med" len="med"/>
              </a:ln>
            </p:spPr>
            <p:txBody>
              <a:bodyPr/>
              <a:lstStyle/>
              <a:p>
                <a:endParaRPr lang="en-US"/>
              </a:p>
            </p:txBody>
          </p:sp>
          <p:sp>
            <p:nvSpPr>
              <p:cNvPr id="32" name="Line 6"/>
              <p:cNvSpPr>
                <a:spLocks noChangeShapeType="1"/>
              </p:cNvSpPr>
              <p:nvPr/>
            </p:nvSpPr>
            <p:spPr bwMode="auto">
              <a:xfrm>
                <a:off x="2592" y="1200"/>
                <a:ext cx="432" cy="0"/>
              </a:xfrm>
              <a:prstGeom prst="line">
                <a:avLst/>
              </a:prstGeom>
              <a:noFill/>
              <a:ln w="28575">
                <a:solidFill>
                  <a:schemeClr val="tx1"/>
                </a:solidFill>
                <a:round/>
                <a:headEnd/>
                <a:tailEnd/>
              </a:ln>
            </p:spPr>
            <p:txBody>
              <a:bodyPr/>
              <a:lstStyle/>
              <a:p>
                <a:endParaRPr lang="en-US"/>
              </a:p>
            </p:txBody>
          </p:sp>
          <p:sp>
            <p:nvSpPr>
              <p:cNvPr id="33" name="Oval 12"/>
              <p:cNvSpPr>
                <a:spLocks noChangeArrowheads="1"/>
              </p:cNvSpPr>
              <p:nvPr/>
            </p:nvSpPr>
            <p:spPr bwMode="auto">
              <a:xfrm>
                <a:off x="2208" y="115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34" name="Oval 14"/>
              <p:cNvSpPr>
                <a:spLocks noChangeArrowheads="1"/>
              </p:cNvSpPr>
              <p:nvPr/>
            </p:nvSpPr>
            <p:spPr bwMode="auto">
              <a:xfrm>
                <a:off x="2544" y="115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35" name="Freeform 36"/>
              <p:cNvSpPr>
                <a:spLocks/>
              </p:cNvSpPr>
              <p:nvPr/>
            </p:nvSpPr>
            <p:spPr bwMode="auto">
              <a:xfrm>
                <a:off x="2256" y="1008"/>
                <a:ext cx="224" cy="192"/>
              </a:xfrm>
              <a:custGeom>
                <a:avLst/>
                <a:gdLst>
                  <a:gd name="T0" fmla="*/ 0 w 224"/>
                  <a:gd name="T1" fmla="*/ 0 h 192"/>
                  <a:gd name="T2" fmla="*/ 192 w 224"/>
                  <a:gd name="T3" fmla="*/ 96 h 192"/>
                  <a:gd name="T4" fmla="*/ 192 w 224"/>
                  <a:gd name="T5" fmla="*/ 192 h 192"/>
                  <a:gd name="T6" fmla="*/ 0 60000 65536"/>
                  <a:gd name="T7" fmla="*/ 0 60000 65536"/>
                  <a:gd name="T8" fmla="*/ 0 60000 65536"/>
                  <a:gd name="T9" fmla="*/ 0 w 224"/>
                  <a:gd name="T10" fmla="*/ 0 h 192"/>
                  <a:gd name="T11" fmla="*/ 224 w 224"/>
                  <a:gd name="T12" fmla="*/ 192 h 192"/>
                </a:gdLst>
                <a:ahLst/>
                <a:cxnLst>
                  <a:cxn ang="T6">
                    <a:pos x="T0" y="T1"/>
                  </a:cxn>
                  <a:cxn ang="T7">
                    <a:pos x="T2" y="T3"/>
                  </a:cxn>
                  <a:cxn ang="T8">
                    <a:pos x="T4" y="T5"/>
                  </a:cxn>
                </a:cxnLst>
                <a:rect l="T9" t="T10" r="T11" b="T12"/>
                <a:pathLst>
                  <a:path w="224" h="192">
                    <a:moveTo>
                      <a:pt x="0" y="0"/>
                    </a:moveTo>
                    <a:cubicBezTo>
                      <a:pt x="80" y="32"/>
                      <a:pt x="160" y="64"/>
                      <a:pt x="192" y="96"/>
                    </a:cubicBezTo>
                    <a:cubicBezTo>
                      <a:pt x="224" y="128"/>
                      <a:pt x="192" y="176"/>
                      <a:pt x="192" y="192"/>
                    </a:cubicBezTo>
                  </a:path>
                </a:pathLst>
              </a:custGeom>
              <a:noFill/>
              <a:ln w="12700">
                <a:solidFill>
                  <a:schemeClr val="tx1"/>
                </a:solidFill>
                <a:round/>
                <a:headEnd type="none" w="sm" len="sm"/>
                <a:tailEnd type="triangle" w="sm" len="sm"/>
              </a:ln>
            </p:spPr>
            <p:txBody>
              <a:bodyPr/>
              <a:lstStyle/>
              <a:p>
                <a:endParaRPr lang="en-US"/>
              </a:p>
            </p:txBody>
          </p:sp>
        </p:grpSp>
        <p:grpSp>
          <p:nvGrpSpPr>
            <p:cNvPr id="20" name="Group 2074"/>
            <p:cNvGrpSpPr>
              <a:grpSpLocks/>
            </p:cNvGrpSpPr>
            <p:nvPr/>
          </p:nvGrpSpPr>
          <p:grpSpPr bwMode="auto">
            <a:xfrm>
              <a:off x="2280" y="1517"/>
              <a:ext cx="1296" cy="288"/>
              <a:chOff x="1728" y="1392"/>
              <a:chExt cx="1296" cy="288"/>
            </a:xfrm>
          </p:grpSpPr>
          <p:sp>
            <p:nvSpPr>
              <p:cNvPr id="22" name="Line 8"/>
              <p:cNvSpPr>
                <a:spLocks noChangeShapeType="1"/>
              </p:cNvSpPr>
              <p:nvPr/>
            </p:nvSpPr>
            <p:spPr bwMode="auto">
              <a:xfrm>
                <a:off x="1728" y="1584"/>
                <a:ext cx="528" cy="0"/>
              </a:xfrm>
              <a:prstGeom prst="line">
                <a:avLst/>
              </a:prstGeom>
              <a:noFill/>
              <a:ln w="28575">
                <a:solidFill>
                  <a:schemeClr val="tx1"/>
                </a:solidFill>
                <a:round/>
                <a:headEnd/>
                <a:tailEnd/>
              </a:ln>
            </p:spPr>
            <p:txBody>
              <a:bodyPr/>
              <a:lstStyle/>
              <a:p>
                <a:endParaRPr lang="en-US"/>
              </a:p>
            </p:txBody>
          </p:sp>
          <p:sp>
            <p:nvSpPr>
              <p:cNvPr id="23" name="Line 10"/>
              <p:cNvSpPr>
                <a:spLocks noChangeShapeType="1"/>
              </p:cNvSpPr>
              <p:nvPr/>
            </p:nvSpPr>
            <p:spPr bwMode="auto">
              <a:xfrm>
                <a:off x="2592" y="1584"/>
                <a:ext cx="432" cy="0"/>
              </a:xfrm>
              <a:prstGeom prst="line">
                <a:avLst/>
              </a:prstGeom>
              <a:noFill/>
              <a:ln w="28575">
                <a:solidFill>
                  <a:schemeClr val="tx1"/>
                </a:solidFill>
                <a:round/>
                <a:headEnd/>
                <a:tailEnd/>
              </a:ln>
            </p:spPr>
            <p:txBody>
              <a:bodyPr/>
              <a:lstStyle/>
              <a:p>
                <a:endParaRPr lang="en-US"/>
              </a:p>
            </p:txBody>
          </p:sp>
          <p:sp>
            <p:nvSpPr>
              <p:cNvPr id="24" name="Line 11"/>
              <p:cNvSpPr>
                <a:spLocks noChangeShapeType="1"/>
              </p:cNvSpPr>
              <p:nvPr/>
            </p:nvSpPr>
            <p:spPr bwMode="auto">
              <a:xfrm>
                <a:off x="2256" y="1584"/>
                <a:ext cx="336" cy="0"/>
              </a:xfrm>
              <a:prstGeom prst="line">
                <a:avLst/>
              </a:prstGeom>
              <a:noFill/>
              <a:ln w="28575">
                <a:solidFill>
                  <a:schemeClr val="tx1"/>
                </a:solidFill>
                <a:round/>
                <a:headEnd/>
                <a:tailEnd type="triangle" w="med" len="med"/>
              </a:ln>
            </p:spPr>
            <p:txBody>
              <a:bodyPr/>
              <a:lstStyle/>
              <a:p>
                <a:endParaRPr lang="en-US"/>
              </a:p>
            </p:txBody>
          </p:sp>
          <p:sp>
            <p:nvSpPr>
              <p:cNvPr id="25" name="Oval 13"/>
              <p:cNvSpPr>
                <a:spLocks noChangeArrowheads="1"/>
              </p:cNvSpPr>
              <p:nvPr/>
            </p:nvSpPr>
            <p:spPr bwMode="auto">
              <a:xfrm>
                <a:off x="2592"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26" name="Oval 15"/>
              <p:cNvSpPr>
                <a:spLocks noChangeArrowheads="1"/>
              </p:cNvSpPr>
              <p:nvPr/>
            </p:nvSpPr>
            <p:spPr bwMode="auto">
              <a:xfrm>
                <a:off x="2208"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27" name="Freeform 37"/>
              <p:cNvSpPr>
                <a:spLocks/>
              </p:cNvSpPr>
              <p:nvPr/>
            </p:nvSpPr>
            <p:spPr bwMode="auto">
              <a:xfrm>
                <a:off x="2352" y="1392"/>
                <a:ext cx="104" cy="288"/>
              </a:xfrm>
              <a:custGeom>
                <a:avLst/>
                <a:gdLst>
                  <a:gd name="T0" fmla="*/ 48 w 104"/>
                  <a:gd name="T1" fmla="*/ 288 h 288"/>
                  <a:gd name="T2" fmla="*/ 96 w 104"/>
                  <a:gd name="T3" fmla="*/ 96 h 288"/>
                  <a:gd name="T4" fmla="*/ 0 w 104"/>
                  <a:gd name="T5" fmla="*/ 0 h 288"/>
                  <a:gd name="T6" fmla="*/ 0 60000 65536"/>
                  <a:gd name="T7" fmla="*/ 0 60000 65536"/>
                  <a:gd name="T8" fmla="*/ 0 60000 65536"/>
                  <a:gd name="T9" fmla="*/ 0 w 104"/>
                  <a:gd name="T10" fmla="*/ 0 h 288"/>
                  <a:gd name="T11" fmla="*/ 104 w 104"/>
                  <a:gd name="T12" fmla="*/ 288 h 288"/>
                </a:gdLst>
                <a:ahLst/>
                <a:cxnLst>
                  <a:cxn ang="T6">
                    <a:pos x="T0" y="T1"/>
                  </a:cxn>
                  <a:cxn ang="T7">
                    <a:pos x="T2" y="T3"/>
                  </a:cxn>
                  <a:cxn ang="T8">
                    <a:pos x="T4" y="T5"/>
                  </a:cxn>
                </a:cxnLst>
                <a:rect l="T9" t="T10" r="T11" b="T12"/>
                <a:pathLst>
                  <a:path w="104" h="288">
                    <a:moveTo>
                      <a:pt x="48" y="288"/>
                    </a:moveTo>
                    <a:cubicBezTo>
                      <a:pt x="76" y="216"/>
                      <a:pt x="104" y="144"/>
                      <a:pt x="96" y="96"/>
                    </a:cubicBezTo>
                    <a:cubicBezTo>
                      <a:pt x="88" y="48"/>
                      <a:pt x="44" y="24"/>
                      <a:pt x="0" y="0"/>
                    </a:cubicBezTo>
                  </a:path>
                </a:pathLst>
              </a:custGeom>
              <a:noFill/>
              <a:ln w="12700">
                <a:solidFill>
                  <a:schemeClr val="tx1"/>
                </a:solidFill>
                <a:round/>
                <a:headEnd type="none" w="sm" len="sm"/>
                <a:tailEnd type="triangle" w="sm" len="sm"/>
              </a:ln>
            </p:spPr>
            <p:txBody>
              <a:bodyPr/>
              <a:lstStyle/>
              <a:p>
                <a:endParaRPr lang="en-US"/>
              </a:p>
            </p:txBody>
          </p:sp>
        </p:gr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0"/>
            <a:ext cx="8170003" cy="964092"/>
          </a:xfrm>
        </p:spPr>
        <p:txBody>
          <a:bodyPr/>
          <a:lstStyle/>
          <a:p>
            <a:pPr eaLnBrk="1" hangingPunct="1"/>
            <a:r>
              <a:rPr lang="en-US" b="1" dirty="0" smtClean="0"/>
              <a:t>Solid State Relay</a:t>
            </a:r>
          </a:p>
        </p:txBody>
      </p:sp>
      <p:sp>
        <p:nvSpPr>
          <p:cNvPr id="27651" name="Rectangle 1033"/>
          <p:cNvSpPr>
            <a:spLocks noChangeArrowheads="1"/>
          </p:cNvSpPr>
          <p:nvPr/>
        </p:nvSpPr>
        <p:spPr bwMode="auto">
          <a:xfrm>
            <a:off x="5270500" y="1155700"/>
            <a:ext cx="3873500" cy="3929281"/>
          </a:xfrm>
          <a:prstGeom prst="rect">
            <a:avLst/>
          </a:prstGeom>
          <a:noFill/>
          <a:ln w="12700">
            <a:noFill/>
            <a:miter lim="800000"/>
            <a:headEnd type="none" w="sm" len="sm"/>
            <a:tailEnd type="none" w="sm" len="sm"/>
          </a:ln>
        </p:spPr>
        <p:txBody>
          <a:bodyPr wrap="square">
            <a:spAutoFit/>
          </a:bodyPr>
          <a:lstStyle/>
          <a:p>
            <a:pPr marL="228600" indent="-228600" eaLnBrk="1" hangingPunct="1">
              <a:spcBef>
                <a:spcPts val="500"/>
              </a:spcBef>
              <a:spcAft>
                <a:spcPts val="500"/>
              </a:spcAft>
              <a:buFontTx/>
              <a:buChar char="•"/>
            </a:pPr>
            <a:r>
              <a:rPr lang="en-US" b="0" dirty="0" smtClean="0">
                <a:solidFill>
                  <a:schemeClr val="tx1"/>
                </a:solidFill>
                <a:latin typeface="+mn-lt"/>
              </a:rPr>
              <a:t>Photo-sensitive MOSFET responds to light from LED</a:t>
            </a:r>
          </a:p>
          <a:p>
            <a:pPr marL="228600" indent="-228600" eaLnBrk="1" hangingPunct="1">
              <a:spcBef>
                <a:spcPts val="500"/>
              </a:spcBef>
              <a:spcAft>
                <a:spcPts val="500"/>
              </a:spcAft>
              <a:buFontTx/>
              <a:buChar char="•"/>
            </a:pPr>
            <a:r>
              <a:rPr lang="en-US" b="0" dirty="0" smtClean="0">
                <a:solidFill>
                  <a:schemeClr val="tx1"/>
                </a:solidFill>
                <a:latin typeface="+mn-lt"/>
              </a:rPr>
              <a:t>Isolation barrier allows relay to switch high voltages</a:t>
            </a:r>
          </a:p>
          <a:p>
            <a:pPr marL="228600" indent="-228600" eaLnBrk="1" hangingPunct="1">
              <a:spcBef>
                <a:spcPts val="500"/>
              </a:spcBef>
              <a:spcAft>
                <a:spcPts val="500"/>
              </a:spcAft>
              <a:buFontTx/>
              <a:buChar char="•"/>
            </a:pPr>
            <a:r>
              <a:rPr lang="en-US" b="0" dirty="0" smtClean="0">
                <a:solidFill>
                  <a:schemeClr val="tx1"/>
                </a:solidFill>
                <a:latin typeface="+mn-lt"/>
              </a:rPr>
              <a:t>LED restricts switching speed</a:t>
            </a:r>
          </a:p>
          <a:p>
            <a:pPr marL="228600" indent="-228600" eaLnBrk="1" hangingPunct="1">
              <a:spcBef>
                <a:spcPts val="500"/>
              </a:spcBef>
              <a:spcAft>
                <a:spcPts val="500"/>
              </a:spcAft>
              <a:buFontTx/>
              <a:buChar char="•"/>
            </a:pPr>
            <a:r>
              <a:rPr lang="en-US" b="0" dirty="0" smtClean="0">
                <a:solidFill>
                  <a:schemeClr val="tx1"/>
                </a:solidFill>
                <a:latin typeface="+mn-lt"/>
              </a:rPr>
              <a:t>Faster than electromechanical relays</a:t>
            </a:r>
          </a:p>
          <a:p>
            <a:pPr marL="228600" indent="-228600">
              <a:spcBef>
                <a:spcPts val="500"/>
              </a:spcBef>
              <a:spcAft>
                <a:spcPts val="500"/>
              </a:spcAft>
              <a:buFontTx/>
              <a:buChar char="•"/>
            </a:pPr>
            <a:r>
              <a:rPr lang="en-US" b="0" dirty="0" smtClean="0">
                <a:solidFill>
                  <a:schemeClr val="tx1"/>
                </a:solidFill>
                <a:latin typeface="+mn-lt"/>
              </a:rPr>
              <a:t>Infinite life when used within specifications</a:t>
            </a:r>
          </a:p>
        </p:txBody>
      </p:sp>
      <p:pic>
        <p:nvPicPr>
          <p:cNvPr id="27652" name="Picture 1034"/>
          <p:cNvPicPr>
            <a:picLocks noChangeAspect="1" noChangeArrowheads="1"/>
          </p:cNvPicPr>
          <p:nvPr/>
        </p:nvPicPr>
        <p:blipFill>
          <a:blip r:embed="rId3" cstate="print"/>
          <a:srcRect b="12770"/>
          <a:stretch>
            <a:fillRect/>
          </a:stretch>
        </p:blipFill>
        <p:spPr bwMode="auto">
          <a:xfrm>
            <a:off x="990600" y="1762125"/>
            <a:ext cx="3679825" cy="1996853"/>
          </a:xfrm>
          <a:prstGeom prst="rect">
            <a:avLst/>
          </a:prstGeom>
          <a:noFill/>
          <a:ln w="9525">
            <a:noFill/>
            <a:miter lim="800000"/>
            <a:headEnd/>
            <a:tailEnd/>
          </a:ln>
        </p:spPr>
      </p:pic>
      <p:grpSp>
        <p:nvGrpSpPr>
          <p:cNvPr id="5" name="Group 2081"/>
          <p:cNvGrpSpPr>
            <a:grpSpLocks/>
          </p:cNvGrpSpPr>
          <p:nvPr/>
        </p:nvGrpSpPr>
        <p:grpSpPr bwMode="auto">
          <a:xfrm>
            <a:off x="1612281" y="4551867"/>
            <a:ext cx="2057400" cy="1303338"/>
            <a:chOff x="2280" y="984"/>
            <a:chExt cx="1296" cy="821"/>
          </a:xfrm>
        </p:grpSpPr>
        <p:grpSp>
          <p:nvGrpSpPr>
            <p:cNvPr id="16" name="Group 2075"/>
            <p:cNvGrpSpPr>
              <a:grpSpLocks/>
            </p:cNvGrpSpPr>
            <p:nvPr/>
          </p:nvGrpSpPr>
          <p:grpSpPr bwMode="auto">
            <a:xfrm>
              <a:off x="2280" y="984"/>
              <a:ext cx="1296" cy="288"/>
              <a:chOff x="1728" y="960"/>
              <a:chExt cx="1296" cy="288"/>
            </a:xfrm>
          </p:grpSpPr>
          <p:sp>
            <p:nvSpPr>
              <p:cNvPr id="18" name="Line 4"/>
              <p:cNvSpPr>
                <a:spLocks noChangeShapeType="1"/>
              </p:cNvSpPr>
              <p:nvPr/>
            </p:nvSpPr>
            <p:spPr bwMode="auto">
              <a:xfrm>
                <a:off x="1728" y="1200"/>
                <a:ext cx="528" cy="0"/>
              </a:xfrm>
              <a:prstGeom prst="line">
                <a:avLst/>
              </a:prstGeom>
              <a:noFill/>
              <a:ln w="28575">
                <a:solidFill>
                  <a:schemeClr val="tx1"/>
                </a:solidFill>
                <a:round/>
                <a:headEnd/>
                <a:tailEnd/>
              </a:ln>
            </p:spPr>
            <p:txBody>
              <a:bodyPr/>
              <a:lstStyle/>
              <a:p>
                <a:endParaRPr lang="en-US"/>
              </a:p>
            </p:txBody>
          </p:sp>
          <p:sp>
            <p:nvSpPr>
              <p:cNvPr id="19" name="Line 5"/>
              <p:cNvSpPr>
                <a:spLocks noChangeShapeType="1"/>
              </p:cNvSpPr>
              <p:nvPr/>
            </p:nvSpPr>
            <p:spPr bwMode="auto">
              <a:xfrm flipV="1">
                <a:off x="2256" y="960"/>
                <a:ext cx="336" cy="240"/>
              </a:xfrm>
              <a:prstGeom prst="line">
                <a:avLst/>
              </a:prstGeom>
              <a:noFill/>
              <a:ln w="28575">
                <a:solidFill>
                  <a:schemeClr val="tx1"/>
                </a:solidFill>
                <a:round/>
                <a:headEnd/>
                <a:tailEnd type="arrow" w="med" len="med"/>
              </a:ln>
            </p:spPr>
            <p:txBody>
              <a:bodyPr/>
              <a:lstStyle/>
              <a:p>
                <a:endParaRPr lang="en-US"/>
              </a:p>
            </p:txBody>
          </p:sp>
          <p:sp>
            <p:nvSpPr>
              <p:cNvPr id="20" name="Line 6"/>
              <p:cNvSpPr>
                <a:spLocks noChangeShapeType="1"/>
              </p:cNvSpPr>
              <p:nvPr/>
            </p:nvSpPr>
            <p:spPr bwMode="auto">
              <a:xfrm>
                <a:off x="2592" y="1200"/>
                <a:ext cx="432" cy="0"/>
              </a:xfrm>
              <a:prstGeom prst="line">
                <a:avLst/>
              </a:prstGeom>
              <a:noFill/>
              <a:ln w="28575">
                <a:solidFill>
                  <a:schemeClr val="tx1"/>
                </a:solidFill>
                <a:round/>
                <a:headEnd/>
                <a:tailEnd/>
              </a:ln>
            </p:spPr>
            <p:txBody>
              <a:bodyPr/>
              <a:lstStyle/>
              <a:p>
                <a:endParaRPr lang="en-US"/>
              </a:p>
            </p:txBody>
          </p:sp>
          <p:sp>
            <p:nvSpPr>
              <p:cNvPr id="21" name="Oval 12"/>
              <p:cNvSpPr>
                <a:spLocks noChangeArrowheads="1"/>
              </p:cNvSpPr>
              <p:nvPr/>
            </p:nvSpPr>
            <p:spPr bwMode="auto">
              <a:xfrm>
                <a:off x="2208" y="115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22" name="Oval 14"/>
              <p:cNvSpPr>
                <a:spLocks noChangeArrowheads="1"/>
              </p:cNvSpPr>
              <p:nvPr/>
            </p:nvSpPr>
            <p:spPr bwMode="auto">
              <a:xfrm>
                <a:off x="2544" y="1152"/>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23" name="Freeform 36"/>
              <p:cNvSpPr>
                <a:spLocks/>
              </p:cNvSpPr>
              <p:nvPr/>
            </p:nvSpPr>
            <p:spPr bwMode="auto">
              <a:xfrm>
                <a:off x="2256" y="1008"/>
                <a:ext cx="224" cy="192"/>
              </a:xfrm>
              <a:custGeom>
                <a:avLst/>
                <a:gdLst>
                  <a:gd name="T0" fmla="*/ 0 w 224"/>
                  <a:gd name="T1" fmla="*/ 0 h 192"/>
                  <a:gd name="T2" fmla="*/ 192 w 224"/>
                  <a:gd name="T3" fmla="*/ 96 h 192"/>
                  <a:gd name="T4" fmla="*/ 192 w 224"/>
                  <a:gd name="T5" fmla="*/ 192 h 192"/>
                  <a:gd name="T6" fmla="*/ 0 60000 65536"/>
                  <a:gd name="T7" fmla="*/ 0 60000 65536"/>
                  <a:gd name="T8" fmla="*/ 0 60000 65536"/>
                  <a:gd name="T9" fmla="*/ 0 w 224"/>
                  <a:gd name="T10" fmla="*/ 0 h 192"/>
                  <a:gd name="T11" fmla="*/ 224 w 224"/>
                  <a:gd name="T12" fmla="*/ 192 h 192"/>
                </a:gdLst>
                <a:ahLst/>
                <a:cxnLst>
                  <a:cxn ang="T6">
                    <a:pos x="T0" y="T1"/>
                  </a:cxn>
                  <a:cxn ang="T7">
                    <a:pos x="T2" y="T3"/>
                  </a:cxn>
                  <a:cxn ang="T8">
                    <a:pos x="T4" y="T5"/>
                  </a:cxn>
                </a:cxnLst>
                <a:rect l="T9" t="T10" r="T11" b="T12"/>
                <a:pathLst>
                  <a:path w="224" h="192">
                    <a:moveTo>
                      <a:pt x="0" y="0"/>
                    </a:moveTo>
                    <a:cubicBezTo>
                      <a:pt x="80" y="32"/>
                      <a:pt x="160" y="64"/>
                      <a:pt x="192" y="96"/>
                    </a:cubicBezTo>
                    <a:cubicBezTo>
                      <a:pt x="224" y="128"/>
                      <a:pt x="192" y="176"/>
                      <a:pt x="192" y="192"/>
                    </a:cubicBezTo>
                  </a:path>
                </a:pathLst>
              </a:custGeom>
              <a:noFill/>
              <a:ln w="12700">
                <a:solidFill>
                  <a:schemeClr val="tx1"/>
                </a:solidFill>
                <a:round/>
                <a:headEnd type="none" w="sm" len="sm"/>
                <a:tailEnd type="triangle" w="sm" len="sm"/>
              </a:ln>
            </p:spPr>
            <p:txBody>
              <a:bodyPr/>
              <a:lstStyle/>
              <a:p>
                <a:endParaRPr lang="en-US"/>
              </a:p>
            </p:txBody>
          </p:sp>
        </p:grpSp>
        <p:grpSp>
          <p:nvGrpSpPr>
            <p:cNvPr id="8" name="Group 2074"/>
            <p:cNvGrpSpPr>
              <a:grpSpLocks/>
            </p:cNvGrpSpPr>
            <p:nvPr/>
          </p:nvGrpSpPr>
          <p:grpSpPr bwMode="auto">
            <a:xfrm>
              <a:off x="2280" y="1517"/>
              <a:ext cx="1296" cy="288"/>
              <a:chOff x="1728" y="1392"/>
              <a:chExt cx="1296" cy="288"/>
            </a:xfrm>
          </p:grpSpPr>
          <p:sp>
            <p:nvSpPr>
              <p:cNvPr id="10" name="Line 8"/>
              <p:cNvSpPr>
                <a:spLocks noChangeShapeType="1"/>
              </p:cNvSpPr>
              <p:nvPr/>
            </p:nvSpPr>
            <p:spPr bwMode="auto">
              <a:xfrm>
                <a:off x="1728" y="1584"/>
                <a:ext cx="528" cy="0"/>
              </a:xfrm>
              <a:prstGeom prst="line">
                <a:avLst/>
              </a:prstGeom>
              <a:noFill/>
              <a:ln w="28575">
                <a:solidFill>
                  <a:schemeClr val="tx1"/>
                </a:solidFill>
                <a:round/>
                <a:headEnd/>
                <a:tailEnd/>
              </a:ln>
            </p:spPr>
            <p:txBody>
              <a:bodyPr/>
              <a:lstStyle/>
              <a:p>
                <a:endParaRPr lang="en-US"/>
              </a:p>
            </p:txBody>
          </p:sp>
          <p:sp>
            <p:nvSpPr>
              <p:cNvPr id="11" name="Line 10"/>
              <p:cNvSpPr>
                <a:spLocks noChangeShapeType="1"/>
              </p:cNvSpPr>
              <p:nvPr/>
            </p:nvSpPr>
            <p:spPr bwMode="auto">
              <a:xfrm>
                <a:off x="2592" y="1584"/>
                <a:ext cx="432" cy="0"/>
              </a:xfrm>
              <a:prstGeom prst="line">
                <a:avLst/>
              </a:prstGeom>
              <a:noFill/>
              <a:ln w="28575">
                <a:solidFill>
                  <a:schemeClr val="tx1"/>
                </a:solidFill>
                <a:round/>
                <a:headEnd/>
                <a:tailEnd/>
              </a:ln>
            </p:spPr>
            <p:txBody>
              <a:bodyPr/>
              <a:lstStyle/>
              <a:p>
                <a:endParaRPr lang="en-US"/>
              </a:p>
            </p:txBody>
          </p:sp>
          <p:sp>
            <p:nvSpPr>
              <p:cNvPr id="12" name="Line 11"/>
              <p:cNvSpPr>
                <a:spLocks noChangeShapeType="1"/>
              </p:cNvSpPr>
              <p:nvPr/>
            </p:nvSpPr>
            <p:spPr bwMode="auto">
              <a:xfrm>
                <a:off x="2256" y="1584"/>
                <a:ext cx="336" cy="0"/>
              </a:xfrm>
              <a:prstGeom prst="line">
                <a:avLst/>
              </a:prstGeom>
              <a:noFill/>
              <a:ln w="28575">
                <a:solidFill>
                  <a:schemeClr val="tx1"/>
                </a:solidFill>
                <a:round/>
                <a:headEnd/>
                <a:tailEnd type="triangle" w="med" len="med"/>
              </a:ln>
            </p:spPr>
            <p:txBody>
              <a:bodyPr/>
              <a:lstStyle/>
              <a:p>
                <a:endParaRPr lang="en-US"/>
              </a:p>
            </p:txBody>
          </p:sp>
          <p:sp>
            <p:nvSpPr>
              <p:cNvPr id="13" name="Oval 13"/>
              <p:cNvSpPr>
                <a:spLocks noChangeArrowheads="1"/>
              </p:cNvSpPr>
              <p:nvPr/>
            </p:nvSpPr>
            <p:spPr bwMode="auto">
              <a:xfrm>
                <a:off x="2592"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4" name="Oval 15"/>
              <p:cNvSpPr>
                <a:spLocks noChangeArrowheads="1"/>
              </p:cNvSpPr>
              <p:nvPr/>
            </p:nvSpPr>
            <p:spPr bwMode="auto">
              <a:xfrm>
                <a:off x="2208" y="1536"/>
                <a:ext cx="96" cy="96"/>
              </a:xfrm>
              <a:prstGeom prst="ellipse">
                <a:avLst/>
              </a:prstGeom>
              <a:solidFill>
                <a:srgbClr val="FFFF00"/>
              </a:solidFill>
              <a:ln w="9525">
                <a:solidFill>
                  <a:schemeClr val="tx1"/>
                </a:solidFill>
                <a:round/>
                <a:headEnd/>
                <a:tailEnd/>
              </a:ln>
            </p:spPr>
            <p:txBody>
              <a:bodyPr wrap="none" anchor="ctr"/>
              <a:lstStyle/>
              <a:p>
                <a:endParaRPr lang="en-US"/>
              </a:p>
            </p:txBody>
          </p:sp>
          <p:sp>
            <p:nvSpPr>
              <p:cNvPr id="15" name="Freeform 37"/>
              <p:cNvSpPr>
                <a:spLocks/>
              </p:cNvSpPr>
              <p:nvPr/>
            </p:nvSpPr>
            <p:spPr bwMode="auto">
              <a:xfrm>
                <a:off x="2352" y="1392"/>
                <a:ext cx="104" cy="288"/>
              </a:xfrm>
              <a:custGeom>
                <a:avLst/>
                <a:gdLst>
                  <a:gd name="T0" fmla="*/ 48 w 104"/>
                  <a:gd name="T1" fmla="*/ 288 h 288"/>
                  <a:gd name="T2" fmla="*/ 96 w 104"/>
                  <a:gd name="T3" fmla="*/ 96 h 288"/>
                  <a:gd name="T4" fmla="*/ 0 w 104"/>
                  <a:gd name="T5" fmla="*/ 0 h 288"/>
                  <a:gd name="T6" fmla="*/ 0 60000 65536"/>
                  <a:gd name="T7" fmla="*/ 0 60000 65536"/>
                  <a:gd name="T8" fmla="*/ 0 60000 65536"/>
                  <a:gd name="T9" fmla="*/ 0 w 104"/>
                  <a:gd name="T10" fmla="*/ 0 h 288"/>
                  <a:gd name="T11" fmla="*/ 104 w 104"/>
                  <a:gd name="T12" fmla="*/ 288 h 288"/>
                </a:gdLst>
                <a:ahLst/>
                <a:cxnLst>
                  <a:cxn ang="T6">
                    <a:pos x="T0" y="T1"/>
                  </a:cxn>
                  <a:cxn ang="T7">
                    <a:pos x="T2" y="T3"/>
                  </a:cxn>
                  <a:cxn ang="T8">
                    <a:pos x="T4" y="T5"/>
                  </a:cxn>
                </a:cxnLst>
                <a:rect l="T9" t="T10" r="T11" b="T12"/>
                <a:pathLst>
                  <a:path w="104" h="288">
                    <a:moveTo>
                      <a:pt x="48" y="288"/>
                    </a:moveTo>
                    <a:cubicBezTo>
                      <a:pt x="76" y="216"/>
                      <a:pt x="104" y="144"/>
                      <a:pt x="96" y="96"/>
                    </a:cubicBezTo>
                    <a:cubicBezTo>
                      <a:pt x="88" y="48"/>
                      <a:pt x="44" y="24"/>
                      <a:pt x="0" y="0"/>
                    </a:cubicBezTo>
                  </a:path>
                </a:pathLst>
              </a:custGeom>
              <a:noFill/>
              <a:ln w="12700">
                <a:solidFill>
                  <a:schemeClr val="tx1"/>
                </a:solidFill>
                <a:round/>
                <a:headEnd type="none" w="sm" len="sm"/>
                <a:tailEnd type="triangle" w="sm" len="sm"/>
              </a:ln>
            </p:spPr>
            <p:txBody>
              <a:bodyPr/>
              <a:lstStyle/>
              <a:p>
                <a:endParaRPr lang="en-US"/>
              </a:p>
            </p:txBody>
          </p:sp>
        </p:gr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0098" name="Picture 2"/>
          <p:cNvPicPr>
            <a:picLocks noChangeAspect="1" noChangeArrowheads="1"/>
          </p:cNvPicPr>
          <p:nvPr/>
        </p:nvPicPr>
        <p:blipFill>
          <a:blip r:embed="rId3" cstate="print"/>
          <a:srcRect/>
          <a:stretch>
            <a:fillRect/>
          </a:stretch>
        </p:blipFill>
        <p:spPr bwMode="auto">
          <a:xfrm>
            <a:off x="3505200" y="3159492"/>
            <a:ext cx="5638800" cy="2505075"/>
          </a:xfrm>
          <a:prstGeom prst="rect">
            <a:avLst/>
          </a:prstGeom>
          <a:noFill/>
          <a:ln w="9525">
            <a:noFill/>
            <a:miter lim="800000"/>
            <a:headEnd/>
            <a:tailEnd/>
          </a:ln>
        </p:spPr>
      </p:pic>
      <p:sp>
        <p:nvSpPr>
          <p:cNvPr id="7" name="Rectangle 6"/>
          <p:cNvSpPr/>
          <p:nvPr/>
        </p:nvSpPr>
        <p:spPr bwMode="auto">
          <a:xfrm>
            <a:off x="3368842" y="3031960"/>
            <a:ext cx="4716380" cy="2839452"/>
          </a:xfrm>
          <a:prstGeom prst="rect">
            <a:avLst/>
          </a:prstGeom>
          <a:noFill/>
          <a:ln w="38100" cap="flat" cmpd="sng" algn="ctr">
            <a:solidFill>
              <a:schemeClr val="accent2">
                <a:lumMod val="60000"/>
                <a:lumOff val="40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28674" name="Rectangle 1026"/>
          <p:cNvSpPr>
            <a:spLocks noGrp="1" noChangeArrowheads="1"/>
          </p:cNvSpPr>
          <p:nvPr>
            <p:ph type="title"/>
          </p:nvPr>
        </p:nvSpPr>
        <p:spPr>
          <a:xfrm>
            <a:off x="0" y="0"/>
            <a:ext cx="8170003" cy="964092"/>
          </a:xfrm>
        </p:spPr>
        <p:txBody>
          <a:bodyPr/>
          <a:lstStyle/>
          <a:p>
            <a:pPr eaLnBrk="1" hangingPunct="1"/>
            <a:r>
              <a:rPr lang="en-US" b="1" dirty="0" smtClean="0"/>
              <a:t>FET Switch</a:t>
            </a:r>
          </a:p>
        </p:txBody>
      </p:sp>
      <p:sp>
        <p:nvSpPr>
          <p:cNvPr id="28676" name="Rectangle 1063"/>
          <p:cNvSpPr>
            <a:spLocks noChangeArrowheads="1"/>
          </p:cNvSpPr>
          <p:nvPr/>
        </p:nvSpPr>
        <p:spPr bwMode="auto">
          <a:xfrm>
            <a:off x="346497" y="1573273"/>
            <a:ext cx="4142619" cy="3970318"/>
          </a:xfrm>
          <a:prstGeom prst="rect">
            <a:avLst/>
          </a:prstGeom>
          <a:noFill/>
          <a:ln w="12700">
            <a:noFill/>
            <a:miter lim="800000"/>
            <a:headEnd type="none" w="sm" len="sm"/>
            <a:tailEnd type="none" w="sm" len="sm"/>
          </a:ln>
        </p:spPr>
        <p:txBody>
          <a:bodyPr wrap="square">
            <a:spAutoFit/>
          </a:bodyPr>
          <a:lstStyle/>
          <a:p>
            <a:pPr marL="228600" indent="-228600" eaLnBrk="1" hangingPunct="1">
              <a:spcBef>
                <a:spcPct val="50000"/>
              </a:spcBef>
              <a:buFontTx/>
              <a:buChar char="•"/>
            </a:pPr>
            <a:r>
              <a:rPr lang="en-US" b="0" dirty="0" smtClean="0">
                <a:solidFill>
                  <a:schemeClr val="tx1"/>
                </a:solidFill>
                <a:latin typeface="+mn-lt"/>
              </a:rPr>
              <a:t>CMOS transistors</a:t>
            </a:r>
          </a:p>
          <a:p>
            <a:pPr marL="228600" indent="-228600">
              <a:spcBef>
                <a:spcPct val="50000"/>
              </a:spcBef>
              <a:buFontTx/>
              <a:buChar char="•"/>
            </a:pPr>
            <a:r>
              <a:rPr lang="en-US" b="0" dirty="0" smtClean="0">
                <a:solidFill>
                  <a:schemeClr val="tx1"/>
                </a:solidFill>
                <a:latin typeface="Arial Narrow" pitchFamily="34" charset="0"/>
              </a:rPr>
              <a:t>No </a:t>
            </a:r>
            <a:r>
              <a:rPr lang="en-US" b="0" dirty="0">
                <a:solidFill>
                  <a:schemeClr val="tx1"/>
                </a:solidFill>
                <a:latin typeface="Arial Narrow" pitchFamily="34" charset="0"/>
              </a:rPr>
              <a:t>additional isolation between the control circuitry and the signal path</a:t>
            </a:r>
          </a:p>
          <a:p>
            <a:pPr marL="228600" indent="-228600">
              <a:spcBef>
                <a:spcPct val="50000"/>
              </a:spcBef>
              <a:buFontTx/>
              <a:buChar char="•"/>
            </a:pPr>
            <a:r>
              <a:rPr lang="en-US" b="0" dirty="0">
                <a:solidFill>
                  <a:schemeClr val="tx1"/>
                </a:solidFill>
                <a:latin typeface="Arial Narrow" pitchFamily="34" charset="0"/>
                <a:sym typeface="Wingdings" pitchFamily="2" charset="2"/>
              </a:rPr>
              <a:t>L</a:t>
            </a:r>
            <a:r>
              <a:rPr lang="en-US" b="0" dirty="0">
                <a:solidFill>
                  <a:schemeClr val="tx1"/>
                </a:solidFill>
                <a:latin typeface="Arial Narrow" pitchFamily="34" charset="0"/>
              </a:rPr>
              <a:t>ow voltage (±10V)</a:t>
            </a:r>
          </a:p>
          <a:p>
            <a:pPr marL="228600" indent="-228600">
              <a:spcBef>
                <a:spcPct val="50000"/>
              </a:spcBef>
              <a:buFontTx/>
              <a:buChar char="•"/>
            </a:pPr>
            <a:r>
              <a:rPr lang="en-US" b="0" dirty="0" smtClean="0">
                <a:solidFill>
                  <a:schemeClr val="tx1"/>
                </a:solidFill>
                <a:latin typeface="Arial Narrow" pitchFamily="34" charset="0"/>
              </a:rPr>
              <a:t>Very fast </a:t>
            </a:r>
            <a:r>
              <a:rPr lang="en-US" b="0" dirty="0">
                <a:solidFill>
                  <a:schemeClr val="tx1"/>
                </a:solidFill>
                <a:latin typeface="Arial Narrow" pitchFamily="34" charset="0"/>
              </a:rPr>
              <a:t>switching </a:t>
            </a:r>
            <a:r>
              <a:rPr lang="en-US" b="0" dirty="0" smtClean="0">
                <a:solidFill>
                  <a:schemeClr val="tx1"/>
                </a:solidFill>
                <a:latin typeface="Arial Narrow" pitchFamily="34" charset="0"/>
              </a:rPr>
              <a:t>rate</a:t>
            </a:r>
            <a:endParaRPr lang="en-US" b="0" dirty="0">
              <a:solidFill>
                <a:schemeClr val="tx1"/>
              </a:solidFill>
              <a:latin typeface="Arial Narrow" pitchFamily="34" charset="0"/>
            </a:endParaRPr>
          </a:p>
          <a:p>
            <a:pPr marL="228600" indent="-228600">
              <a:spcBef>
                <a:spcPct val="50000"/>
              </a:spcBef>
              <a:buFontTx/>
              <a:buChar char="•"/>
            </a:pPr>
            <a:r>
              <a:rPr lang="en-US" b="0" dirty="0">
                <a:solidFill>
                  <a:schemeClr val="tx1"/>
                </a:solidFill>
                <a:latin typeface="Arial Narrow" pitchFamily="34" charset="0"/>
              </a:rPr>
              <a:t>Unlimited </a:t>
            </a:r>
            <a:r>
              <a:rPr lang="en-US" b="0" dirty="0" smtClean="0">
                <a:solidFill>
                  <a:schemeClr val="tx1"/>
                </a:solidFill>
                <a:latin typeface="Arial Narrow" pitchFamily="34" charset="0"/>
              </a:rPr>
              <a:t>lifetime</a:t>
            </a:r>
          </a:p>
          <a:p>
            <a:pPr marL="228600" indent="-228600">
              <a:spcBef>
                <a:spcPct val="50000"/>
              </a:spcBef>
              <a:buFontTx/>
              <a:buChar char="•"/>
            </a:pPr>
            <a:r>
              <a:rPr lang="en-US" b="0" dirty="0" smtClean="0">
                <a:solidFill>
                  <a:schemeClr val="tx1"/>
                </a:solidFill>
                <a:latin typeface="Arial Narrow" pitchFamily="34" charset="0"/>
              </a:rPr>
              <a:t>Very easily damaged</a:t>
            </a:r>
            <a:endParaRPr lang="en-US" b="0" dirty="0">
              <a:solidFill>
                <a:schemeClr val="tx1"/>
              </a:solidFill>
              <a:latin typeface="Arial Narrow" pitchFamily="34" charset="0"/>
            </a:endParaRPr>
          </a:p>
        </p:txBody>
      </p:sp>
      <p:sp>
        <p:nvSpPr>
          <p:cNvPr id="8" name="TextBox 7"/>
          <p:cNvSpPr txBox="1"/>
          <p:nvPr/>
        </p:nvSpPr>
        <p:spPr>
          <a:xfrm>
            <a:off x="5293895" y="2534653"/>
            <a:ext cx="2919663" cy="400110"/>
          </a:xfrm>
          <a:prstGeom prst="rect">
            <a:avLst/>
          </a:prstGeom>
          <a:noFill/>
          <a:ln>
            <a:noFill/>
          </a:ln>
        </p:spPr>
        <p:txBody>
          <a:bodyPr wrap="square" rtlCol="0">
            <a:spAutoFit/>
          </a:bodyPr>
          <a:lstStyle/>
          <a:p>
            <a:r>
              <a:rPr lang="en-US" sz="2000" dirty="0" smtClean="0">
                <a:solidFill>
                  <a:schemeClr val="accent2">
                    <a:lumMod val="60000"/>
                    <a:lumOff val="40000"/>
                  </a:schemeClr>
                </a:solidFill>
                <a:latin typeface="Arial" pitchFamily="34" charset="0"/>
                <a:cs typeface="Arial" pitchFamily="34" charset="0"/>
              </a:rPr>
              <a:t>Transparent to user</a:t>
            </a:r>
            <a:endParaRPr lang="en-US" sz="2000" dirty="0">
              <a:solidFill>
                <a:schemeClr val="accent2">
                  <a:lumMod val="60000"/>
                  <a:lumOff val="40000"/>
                </a:schemeClr>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2628900" y="1981200"/>
            <a:ext cx="3886200" cy="1143000"/>
          </a:xfrm>
        </p:spPr>
        <p:txBody>
          <a:bodyPr>
            <a:normAutofit/>
          </a:bodyPr>
          <a:lstStyle/>
          <a:p>
            <a:r>
              <a:rPr lang="en-US" b="1" dirty="0" smtClean="0"/>
              <a:t>Relay</a:t>
            </a:r>
            <a:r>
              <a:rPr lang="en-US" dirty="0" smtClean="0"/>
              <a:t> </a:t>
            </a:r>
            <a:r>
              <a:rPr lang="en-US" b="1" dirty="0" smtClean="0"/>
              <a:t>Life</a:t>
            </a:r>
          </a:p>
        </p:txBody>
      </p:sp>
      <p:sp>
        <p:nvSpPr>
          <p:cNvPr id="31747" name="Rectangle 3"/>
          <p:cNvSpPr>
            <a:spLocks noGrp="1" noChangeArrowheads="1"/>
          </p:cNvSpPr>
          <p:nvPr>
            <p:ph type="subTitle" idx="1"/>
          </p:nvPr>
        </p:nvSpPr>
        <p:spPr>
          <a:xfrm>
            <a:off x="2819400" y="3276600"/>
            <a:ext cx="3505200" cy="1752600"/>
          </a:xfrm>
        </p:spPr>
        <p:txBody>
          <a:bodyPr/>
          <a:lstStyle/>
          <a:p>
            <a:pPr eaLnBrk="1" hangingPunct="1"/>
            <a:r>
              <a:rPr lang="en-US" dirty="0" smtClean="0"/>
              <a:t>Relay Life Basics</a:t>
            </a:r>
          </a:p>
          <a:p>
            <a:pPr eaLnBrk="1" hangingPunct="1"/>
            <a:r>
              <a:rPr lang="en-US" dirty="0" smtClean="0"/>
              <a:t>Preventative Methods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Relay</a:t>
            </a:r>
            <a:r>
              <a:rPr lang="en-US" dirty="0" smtClean="0"/>
              <a:t> </a:t>
            </a:r>
            <a:r>
              <a:rPr lang="en-US" b="1" dirty="0" smtClean="0"/>
              <a:t>Life Basics</a:t>
            </a:r>
            <a:endParaRPr lang="en-US" b="1" dirty="0"/>
          </a:p>
        </p:txBody>
      </p:sp>
      <p:sp>
        <p:nvSpPr>
          <p:cNvPr id="5" name="Content Placeholder 4"/>
          <p:cNvSpPr>
            <a:spLocks noGrp="1"/>
          </p:cNvSpPr>
          <p:nvPr>
            <p:ph idx="1"/>
          </p:nvPr>
        </p:nvSpPr>
        <p:spPr>
          <a:xfrm>
            <a:off x="609396" y="2378684"/>
            <a:ext cx="8174242" cy="3793516"/>
          </a:xfrm>
        </p:spPr>
        <p:txBody>
          <a:bodyPr/>
          <a:lstStyle/>
          <a:p>
            <a:r>
              <a:rPr lang="en-US" dirty="0" smtClean="0"/>
              <a:t>Electromechanical relays have a known lifetime that is listed in the Specifications.</a:t>
            </a:r>
          </a:p>
          <a:p>
            <a:pPr lvl="1"/>
            <a:r>
              <a:rPr lang="en-US" dirty="0" smtClean="0"/>
              <a:t>This lifetime is a “Bell Curve” Estimate of expected relay life</a:t>
            </a:r>
          </a:p>
          <a:p>
            <a:r>
              <a:rPr lang="en-US" dirty="0" smtClean="0"/>
              <a:t>All Electromechanical relays will fail at some point.</a:t>
            </a:r>
          </a:p>
          <a:p>
            <a:pPr lvl="1"/>
            <a:r>
              <a:rPr lang="en-US" dirty="0" smtClean="0"/>
              <a:t>There are methods to delay the inevitable.</a:t>
            </a:r>
          </a:p>
          <a:p>
            <a:r>
              <a:rPr lang="en-US" dirty="0" smtClean="0"/>
              <a:t>FET and SSR relays will last a very long time if used within specifications.</a:t>
            </a:r>
          </a:p>
          <a:p>
            <a:pPr lvl="1"/>
            <a:r>
              <a:rPr lang="en-US" dirty="0" smtClean="0"/>
              <a:t>Out of specification use will easily damage FET and SSR relays.</a:t>
            </a:r>
          </a:p>
          <a:p>
            <a:pPr lvl="2"/>
            <a:r>
              <a:rPr lang="en-US" dirty="0" smtClean="0"/>
              <a:t>Abuse of FET relays can cause damage to module.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0" y="0"/>
            <a:ext cx="8170003" cy="964092"/>
          </a:xfrm>
        </p:spPr>
        <p:txBody>
          <a:bodyPr/>
          <a:lstStyle/>
          <a:p>
            <a:pPr eaLnBrk="1" hangingPunct="1"/>
            <a:r>
              <a:rPr lang="en-US" b="1" dirty="0" smtClean="0"/>
              <a:t>Predictive Maintenance</a:t>
            </a:r>
          </a:p>
        </p:txBody>
      </p:sp>
      <p:sp>
        <p:nvSpPr>
          <p:cNvPr id="56323" name="Rectangle 3"/>
          <p:cNvSpPr>
            <a:spLocks noGrp="1" noChangeArrowheads="1"/>
          </p:cNvSpPr>
          <p:nvPr>
            <p:ph idx="1"/>
          </p:nvPr>
        </p:nvSpPr>
        <p:spPr>
          <a:xfrm>
            <a:off x="685800" y="1689100"/>
            <a:ext cx="4267200" cy="4495800"/>
          </a:xfrm>
        </p:spPr>
        <p:txBody>
          <a:bodyPr/>
          <a:lstStyle/>
          <a:p>
            <a:pPr eaLnBrk="1" hangingPunct="1">
              <a:lnSpc>
                <a:spcPct val="90000"/>
              </a:lnSpc>
            </a:pPr>
            <a:r>
              <a:rPr lang="en-US" sz="2400" dirty="0" smtClean="0"/>
              <a:t>Disclaimer: predicting relay life is never as easy as people claim</a:t>
            </a:r>
          </a:p>
          <a:p>
            <a:pPr lvl="1" eaLnBrk="1" hangingPunct="1">
              <a:lnSpc>
                <a:spcPct val="90000"/>
              </a:lnSpc>
            </a:pPr>
            <a:r>
              <a:rPr lang="en-US" sz="2000" dirty="0" smtClean="0"/>
              <a:t>Inductive vs. capacitive vs. purely resistive loads</a:t>
            </a:r>
          </a:p>
          <a:p>
            <a:pPr lvl="1" eaLnBrk="1" hangingPunct="1">
              <a:lnSpc>
                <a:spcPct val="90000"/>
              </a:lnSpc>
            </a:pPr>
            <a:r>
              <a:rPr lang="en-US" sz="2000" dirty="0" smtClean="0"/>
              <a:t>Statistical variations on relays</a:t>
            </a:r>
          </a:p>
          <a:p>
            <a:pPr eaLnBrk="1" hangingPunct="1">
              <a:lnSpc>
                <a:spcPct val="90000"/>
              </a:lnSpc>
            </a:pPr>
            <a:r>
              <a:rPr lang="en-US" sz="2400" dirty="0" smtClean="0"/>
              <a:t>Tools available to assist in predictive maintenance</a:t>
            </a:r>
          </a:p>
          <a:p>
            <a:pPr lvl="1" eaLnBrk="1" hangingPunct="1">
              <a:lnSpc>
                <a:spcPct val="90000"/>
              </a:lnSpc>
            </a:pPr>
            <a:r>
              <a:rPr lang="en-US" sz="2000" dirty="0" smtClean="0"/>
              <a:t>Relay count tracking on NI switch modules</a:t>
            </a:r>
          </a:p>
          <a:p>
            <a:pPr lvl="1" eaLnBrk="1" hangingPunct="1">
              <a:lnSpc>
                <a:spcPct val="90000"/>
              </a:lnSpc>
            </a:pPr>
            <a:r>
              <a:rPr lang="en-US" sz="2000" dirty="0" smtClean="0"/>
              <a:t>Relay replacement instructions</a:t>
            </a:r>
          </a:p>
          <a:p>
            <a:pPr lvl="1" eaLnBrk="1" hangingPunct="1">
              <a:lnSpc>
                <a:spcPct val="90000"/>
              </a:lnSpc>
            </a:pPr>
            <a:r>
              <a:rPr lang="en-US" sz="2000" dirty="0" smtClean="0"/>
              <a:t>Spare relay kits</a:t>
            </a:r>
          </a:p>
        </p:txBody>
      </p:sp>
      <p:pic>
        <p:nvPicPr>
          <p:cNvPr id="56324" name="Picture 4"/>
          <p:cNvPicPr>
            <a:picLocks noChangeAspect="1" noChangeArrowheads="1"/>
          </p:cNvPicPr>
          <p:nvPr/>
        </p:nvPicPr>
        <p:blipFill>
          <a:blip r:embed="rId3" cstate="print"/>
          <a:srcRect/>
          <a:stretch>
            <a:fillRect/>
          </a:stretch>
        </p:blipFill>
        <p:spPr bwMode="auto">
          <a:xfrm>
            <a:off x="5105400" y="2362200"/>
            <a:ext cx="3886200" cy="3308350"/>
          </a:xfrm>
          <a:prstGeom prst="rect">
            <a:avLst/>
          </a:prstGeom>
          <a:noFill/>
          <a:ln w="9525" algn="ctr">
            <a:noFill/>
            <a:miter lim="800000"/>
            <a:headEnd type="none" w="sm" len="sm"/>
            <a:tailEnd type="none" w="sm" len="sm"/>
          </a:ln>
        </p:spPr>
      </p:pic>
      <p:pic>
        <p:nvPicPr>
          <p:cNvPr id="6" name="Picture 1"/>
          <p:cNvPicPr>
            <a:picLocks noChangeAspect="1" noChangeArrowheads="1"/>
          </p:cNvPicPr>
          <p:nvPr/>
        </p:nvPicPr>
        <p:blipFill>
          <a:blip r:embed="rId4" cstate="print"/>
          <a:srcRect/>
          <a:stretch>
            <a:fillRect/>
          </a:stretch>
        </p:blipFill>
        <p:spPr bwMode="auto">
          <a:xfrm>
            <a:off x="7162800" y="685800"/>
            <a:ext cx="1219200" cy="111345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normAutofit/>
          </a:bodyPr>
          <a:lstStyle/>
          <a:p>
            <a:r>
              <a:rPr lang="en-US" b="1" dirty="0" smtClean="0"/>
              <a:t>Minimum Switching Current/Voltage with Electromechanical Relays</a:t>
            </a:r>
            <a:endParaRPr lang="en-US" b="1" dirty="0"/>
          </a:p>
        </p:txBody>
      </p:sp>
      <p:sp>
        <p:nvSpPr>
          <p:cNvPr id="5" name="Content Placeholder 4"/>
          <p:cNvSpPr>
            <a:spLocks noGrp="1"/>
          </p:cNvSpPr>
          <p:nvPr>
            <p:ph idx="1"/>
          </p:nvPr>
        </p:nvSpPr>
        <p:spPr>
          <a:xfrm>
            <a:off x="0" y="1597742"/>
            <a:ext cx="5950974" cy="3657600"/>
          </a:xfrm>
        </p:spPr>
        <p:txBody>
          <a:bodyPr/>
          <a:lstStyle/>
          <a:p>
            <a:r>
              <a:rPr lang="en-US" dirty="0" smtClean="0"/>
              <a:t>Contaminants slowly build up on the relay contacts</a:t>
            </a:r>
          </a:p>
          <a:p>
            <a:r>
              <a:rPr lang="en-US" dirty="0" smtClean="0"/>
              <a:t>A minimum load is required to spark and burn off particulate in order to form a solid connection</a:t>
            </a:r>
          </a:p>
          <a:p>
            <a:r>
              <a:rPr lang="en-US" dirty="0" smtClean="0"/>
              <a:t>Note: Reed, SSR, and FET relays are not affected</a:t>
            </a:r>
            <a:endParaRPr lang="en-US" dirty="0"/>
          </a:p>
        </p:txBody>
      </p:sp>
      <p:pic>
        <p:nvPicPr>
          <p:cNvPr id="1050627" name="Picture 3"/>
          <p:cNvPicPr>
            <a:picLocks noChangeAspect="1" noChangeArrowheads="1"/>
          </p:cNvPicPr>
          <p:nvPr/>
        </p:nvPicPr>
        <p:blipFill>
          <a:blip r:embed="rId3" cstate="print"/>
          <a:srcRect/>
          <a:stretch>
            <a:fillRect/>
          </a:stretch>
        </p:blipFill>
        <p:spPr bwMode="auto">
          <a:xfrm>
            <a:off x="6194323" y="1801902"/>
            <a:ext cx="2949677" cy="2767333"/>
          </a:xfrm>
          <a:prstGeom prst="rect">
            <a:avLst/>
          </a:prstGeom>
          <a:noFill/>
          <a:ln w="9525">
            <a:noFill/>
            <a:miter lim="800000"/>
            <a:headEnd/>
            <a:tailEnd/>
          </a:ln>
        </p:spPr>
      </p:pic>
      <p:sp>
        <p:nvSpPr>
          <p:cNvPr id="8" name="TextBox 7"/>
          <p:cNvSpPr txBox="1"/>
          <p:nvPr/>
        </p:nvSpPr>
        <p:spPr>
          <a:xfrm>
            <a:off x="5473700" y="4586748"/>
            <a:ext cx="3670301" cy="1938992"/>
          </a:xfrm>
          <a:prstGeom prst="rect">
            <a:avLst/>
          </a:prstGeom>
          <a:noFill/>
        </p:spPr>
        <p:txBody>
          <a:bodyPr wrap="square" rtlCol="0">
            <a:spAutoFit/>
          </a:bodyPr>
          <a:lstStyle/>
          <a:p>
            <a:pPr marL="0" lvl="1"/>
            <a:r>
              <a:rPr lang="en-US" b="0" dirty="0" smtClean="0">
                <a:solidFill>
                  <a:schemeClr val="tx1"/>
                </a:solidFill>
                <a:latin typeface="+mn-lt"/>
              </a:rPr>
              <a:t>ALL Electromechanical Armature Relays have issues with low signal levels.</a:t>
            </a:r>
          </a:p>
          <a:p>
            <a:endParaRPr lang="en-US" b="0" dirty="0">
              <a:solidFill>
                <a:schemeClr val="tx1"/>
              </a:solidFill>
              <a:latin typeface="+mn-l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Switching Capacitive Loads</a:t>
            </a:r>
            <a:endParaRPr lang="en-US" b="1" dirty="0"/>
          </a:p>
        </p:txBody>
      </p:sp>
      <p:sp>
        <p:nvSpPr>
          <p:cNvPr id="3" name="Content Placeholder 2"/>
          <p:cNvSpPr>
            <a:spLocks noGrp="1"/>
          </p:cNvSpPr>
          <p:nvPr>
            <p:ph idx="1"/>
          </p:nvPr>
        </p:nvSpPr>
        <p:spPr>
          <a:xfrm>
            <a:off x="685800" y="1518760"/>
            <a:ext cx="7772400" cy="3657600"/>
          </a:xfrm>
        </p:spPr>
        <p:txBody>
          <a:bodyPr>
            <a:normAutofit/>
          </a:bodyPr>
          <a:lstStyle/>
          <a:p>
            <a:r>
              <a:rPr lang="en-US" dirty="0" smtClean="0"/>
              <a:t>Need to protect relays from high inrush currents caused by capacitor charge/discharge</a:t>
            </a:r>
          </a:p>
          <a:p>
            <a:pPr lvl="1"/>
            <a:r>
              <a:rPr lang="en-US" dirty="0" smtClean="0"/>
              <a:t>DMM / Power Supplies / SMU / Cables / </a:t>
            </a:r>
            <a:r>
              <a:rPr lang="en-US" b="1" dirty="0" smtClean="0"/>
              <a:t>EVERYTHING</a:t>
            </a:r>
            <a:r>
              <a:rPr lang="en-US" dirty="0" smtClean="0"/>
              <a:t> has capacitive values that can cause damage.</a:t>
            </a:r>
          </a:p>
          <a:p>
            <a:r>
              <a:rPr lang="en-US" dirty="0" smtClean="0"/>
              <a:t>High inrush can cause relays contacts to weld</a:t>
            </a:r>
          </a:p>
          <a:p>
            <a:pPr lvl="1"/>
            <a:r>
              <a:rPr lang="en-US" dirty="0" smtClean="0"/>
              <a:t>High current from a Voltage Source (Power Supply / Capacitor) charging another Capacitor (cables, etc)</a:t>
            </a:r>
          </a:p>
          <a:p>
            <a:r>
              <a:rPr lang="en-US" dirty="0" smtClean="0"/>
              <a:t>Add a resistor in series with the relay to limit maximum current.</a:t>
            </a:r>
          </a:p>
          <a:p>
            <a:pPr>
              <a:buNone/>
            </a:pPr>
            <a:endParaRPr lang="en-US" dirty="0"/>
          </a:p>
        </p:txBody>
      </p:sp>
      <p:pic>
        <p:nvPicPr>
          <p:cNvPr id="1055746" name="Picture 2" descr="http://zone.ni.com/cms/images/devzone/tut/series_resistor.gif"/>
          <p:cNvPicPr>
            <a:picLocks noChangeAspect="1" noChangeArrowheads="1"/>
          </p:cNvPicPr>
          <p:nvPr/>
        </p:nvPicPr>
        <p:blipFill>
          <a:blip r:embed="rId2" cstate="print"/>
          <a:srcRect/>
          <a:stretch>
            <a:fillRect/>
          </a:stretch>
        </p:blipFill>
        <p:spPr bwMode="auto">
          <a:xfrm>
            <a:off x="2508913" y="4919003"/>
            <a:ext cx="3156161" cy="1208494"/>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b="1" dirty="0" smtClean="0"/>
              <a:t>Switching Inductive loads</a:t>
            </a:r>
            <a:endParaRPr lang="en-US" b="1" dirty="0"/>
          </a:p>
        </p:txBody>
      </p:sp>
      <p:sp>
        <p:nvSpPr>
          <p:cNvPr id="3" name="Content Placeholder 2"/>
          <p:cNvSpPr>
            <a:spLocks noGrp="1"/>
          </p:cNvSpPr>
          <p:nvPr>
            <p:ph idx="1"/>
          </p:nvPr>
        </p:nvSpPr>
        <p:spPr>
          <a:xfrm>
            <a:off x="685800" y="1116700"/>
            <a:ext cx="7772400" cy="3657600"/>
          </a:xfrm>
        </p:spPr>
        <p:txBody>
          <a:bodyPr/>
          <a:lstStyle/>
          <a:p>
            <a:r>
              <a:rPr lang="en-US" dirty="0" smtClean="0"/>
              <a:t>Inductors resist a change in current and create a very high voltage when they are disconnected. </a:t>
            </a:r>
          </a:p>
          <a:p>
            <a:r>
              <a:rPr lang="en-US" dirty="0" smtClean="0"/>
              <a:t>This high voltage can damage relays and other components.  </a:t>
            </a:r>
          </a:p>
          <a:p>
            <a:r>
              <a:rPr lang="en-US" dirty="0" smtClean="0"/>
              <a:t>Use </a:t>
            </a:r>
            <a:r>
              <a:rPr lang="en-US" dirty="0" err="1" smtClean="0"/>
              <a:t>Zener</a:t>
            </a:r>
            <a:r>
              <a:rPr lang="en-US" dirty="0" smtClean="0"/>
              <a:t> Diodes/Metal Oxide </a:t>
            </a:r>
            <a:r>
              <a:rPr lang="en-US" dirty="0" err="1" smtClean="0"/>
              <a:t>Varistors</a:t>
            </a:r>
            <a:r>
              <a:rPr lang="en-US" dirty="0" smtClean="0"/>
              <a:t> to provide a dissipation path for this excess voltage. </a:t>
            </a:r>
          </a:p>
          <a:p>
            <a:r>
              <a:rPr lang="en-US" dirty="0" smtClean="0"/>
              <a:t>Known as Inductor </a:t>
            </a:r>
            <a:r>
              <a:rPr lang="en-US" dirty="0" err="1" smtClean="0"/>
              <a:t>Flyback</a:t>
            </a:r>
            <a:r>
              <a:rPr lang="en-US" dirty="0" smtClean="0"/>
              <a:t> Protection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146"/>
          <p:cNvSpPr>
            <a:spLocks noGrp="1" noChangeArrowheads="1"/>
          </p:cNvSpPr>
          <p:nvPr>
            <p:ph type="title"/>
          </p:nvPr>
        </p:nvSpPr>
        <p:spPr>
          <a:xfrm>
            <a:off x="0" y="0"/>
            <a:ext cx="7772400" cy="1143000"/>
          </a:xfrm>
        </p:spPr>
        <p:txBody>
          <a:bodyPr/>
          <a:lstStyle/>
          <a:p>
            <a:pPr eaLnBrk="1" hangingPunct="1"/>
            <a:r>
              <a:rPr lang="en-US" b="1" dirty="0" smtClean="0"/>
              <a:t>Course Overview</a:t>
            </a:r>
          </a:p>
        </p:txBody>
      </p:sp>
      <p:sp>
        <p:nvSpPr>
          <p:cNvPr id="21507" name="Rectangle 6147"/>
          <p:cNvSpPr>
            <a:spLocks noGrp="1" noChangeArrowheads="1"/>
          </p:cNvSpPr>
          <p:nvPr>
            <p:ph idx="1"/>
          </p:nvPr>
        </p:nvSpPr>
        <p:spPr>
          <a:xfrm>
            <a:off x="685800" y="1059543"/>
            <a:ext cx="7772400" cy="5272677"/>
          </a:xfrm>
        </p:spPr>
        <p:txBody>
          <a:bodyPr>
            <a:normAutofit fontScale="85000" lnSpcReduction="20000"/>
          </a:bodyPr>
          <a:lstStyle/>
          <a:p>
            <a:pPr marL="609600" indent="-609600">
              <a:spcBef>
                <a:spcPct val="0"/>
              </a:spcBef>
              <a:buFontTx/>
              <a:buAutoNum type="alphaUcPeriod"/>
            </a:pPr>
            <a:r>
              <a:rPr lang="en-US" sz="2800" dirty="0" smtClean="0"/>
              <a:t>Switch Basics</a:t>
            </a:r>
          </a:p>
          <a:p>
            <a:pPr marL="1009650" lvl="1" indent="-609600">
              <a:spcBef>
                <a:spcPct val="0"/>
              </a:spcBef>
              <a:buFont typeface="+mj-lt"/>
              <a:buAutoNum type="arabicPeriod"/>
            </a:pPr>
            <a:r>
              <a:rPr lang="en-US" sz="2400" dirty="0" smtClean="0"/>
              <a:t>Switch Topologies</a:t>
            </a:r>
          </a:p>
          <a:p>
            <a:pPr marL="1009650" lvl="1" indent="-609600">
              <a:spcBef>
                <a:spcPct val="0"/>
              </a:spcBef>
              <a:buFont typeface="+mj-lt"/>
              <a:buAutoNum type="arabicPeriod"/>
            </a:pPr>
            <a:r>
              <a:rPr lang="en-US" sz="2400" dirty="0" smtClean="0"/>
              <a:t>Switching Modes</a:t>
            </a:r>
          </a:p>
          <a:p>
            <a:pPr marL="1009650" lvl="1" indent="-609600">
              <a:spcBef>
                <a:spcPct val="0"/>
              </a:spcBef>
              <a:buFont typeface="+mj-lt"/>
              <a:buAutoNum type="arabicPeriod"/>
            </a:pPr>
            <a:r>
              <a:rPr lang="en-US" sz="2400" dirty="0" smtClean="0"/>
              <a:t>Relay Types</a:t>
            </a:r>
          </a:p>
          <a:p>
            <a:pPr marL="1009650" lvl="1" indent="-609600">
              <a:spcBef>
                <a:spcPct val="0"/>
              </a:spcBef>
              <a:buFont typeface="+mj-lt"/>
              <a:buAutoNum type="arabicPeriod"/>
            </a:pPr>
            <a:r>
              <a:rPr lang="en-US" sz="2400" dirty="0" smtClean="0"/>
              <a:t>Relay Life</a:t>
            </a:r>
          </a:p>
          <a:p>
            <a:pPr marL="609600" indent="-609600" eaLnBrk="1" hangingPunct="1">
              <a:spcBef>
                <a:spcPct val="0"/>
              </a:spcBef>
              <a:buFontTx/>
              <a:buAutoNum type="alphaUcPeriod"/>
            </a:pPr>
            <a:r>
              <a:rPr lang="en-US" sz="2800" dirty="0" smtClean="0"/>
              <a:t>National Instruments Switches</a:t>
            </a:r>
          </a:p>
          <a:p>
            <a:pPr marL="1009650" lvl="1" indent="-609600">
              <a:spcBef>
                <a:spcPct val="0"/>
              </a:spcBef>
              <a:buFontTx/>
              <a:buAutoNum type="alphaUcPeriod"/>
            </a:pPr>
            <a:r>
              <a:rPr lang="en-US" sz="2400" dirty="0" smtClean="0"/>
              <a:t>Product Offering</a:t>
            </a:r>
          </a:p>
          <a:p>
            <a:pPr marL="1009650" lvl="1" indent="-609600">
              <a:spcBef>
                <a:spcPct val="0"/>
              </a:spcBef>
              <a:buFontTx/>
              <a:buAutoNum type="alphaUcPeriod"/>
            </a:pPr>
            <a:r>
              <a:rPr lang="en-US" sz="2400" dirty="0" smtClean="0"/>
              <a:t>Specifications</a:t>
            </a:r>
          </a:p>
          <a:p>
            <a:pPr marL="609600" indent="-609600">
              <a:spcBef>
                <a:spcPct val="0"/>
              </a:spcBef>
              <a:buFontTx/>
              <a:buAutoNum type="alphaUcPeriod"/>
            </a:pPr>
            <a:r>
              <a:rPr lang="en-US" sz="2800" dirty="0" smtClean="0"/>
              <a:t>Using NI Switches</a:t>
            </a:r>
          </a:p>
          <a:p>
            <a:pPr marL="1009650" lvl="1" indent="-609600">
              <a:spcBef>
                <a:spcPct val="0"/>
              </a:spcBef>
              <a:buFont typeface="+mj-lt"/>
              <a:buAutoNum type="arabicPeriod"/>
            </a:pPr>
            <a:r>
              <a:rPr lang="en-US" sz="2400" dirty="0" smtClean="0"/>
              <a:t>Controlling NI Switches</a:t>
            </a:r>
          </a:p>
          <a:p>
            <a:pPr marL="1009650" lvl="1" indent="-609600">
              <a:spcBef>
                <a:spcPct val="0"/>
              </a:spcBef>
              <a:buFont typeface="+mj-lt"/>
              <a:buAutoNum type="arabicPeriod"/>
            </a:pPr>
            <a:r>
              <a:rPr lang="en-US" sz="2400" dirty="0" smtClean="0"/>
              <a:t>Installing NI Switches</a:t>
            </a:r>
          </a:p>
          <a:p>
            <a:pPr marL="1009650" lvl="1" indent="-609600">
              <a:spcBef>
                <a:spcPct val="0"/>
              </a:spcBef>
              <a:buFont typeface="+mj-lt"/>
              <a:buAutoNum type="arabicPeriod"/>
            </a:pPr>
            <a:r>
              <a:rPr lang="en-US" sz="2400" dirty="0" smtClean="0"/>
              <a:t>Programming NI Switches </a:t>
            </a:r>
          </a:p>
          <a:p>
            <a:pPr marL="609600" indent="-609600">
              <a:spcBef>
                <a:spcPct val="0"/>
              </a:spcBef>
              <a:buFontTx/>
              <a:buAutoNum type="alphaUcPeriod"/>
            </a:pPr>
            <a:r>
              <a:rPr lang="en-US" sz="2800" dirty="0" smtClean="0"/>
              <a:t>Connectivity and Expansion</a:t>
            </a:r>
          </a:p>
          <a:p>
            <a:pPr marL="1079202" lvl="1" indent="-609600">
              <a:spcBef>
                <a:spcPct val="0"/>
              </a:spcBef>
              <a:buFont typeface="+mj-lt"/>
              <a:buAutoNum type="arabicPeriod"/>
            </a:pPr>
            <a:r>
              <a:rPr lang="en-US" dirty="0" smtClean="0"/>
              <a:t>Switch Connectivity</a:t>
            </a:r>
          </a:p>
          <a:p>
            <a:pPr marL="1079202" lvl="1" indent="-609600">
              <a:spcBef>
                <a:spcPct val="0"/>
              </a:spcBef>
              <a:buFont typeface="+mj-lt"/>
              <a:buAutoNum type="arabicPeriod"/>
            </a:pPr>
            <a:r>
              <a:rPr lang="en-US" dirty="0" smtClean="0"/>
              <a:t>SCXI</a:t>
            </a:r>
          </a:p>
          <a:p>
            <a:pPr marL="1079202" lvl="1" indent="-609600">
              <a:spcBef>
                <a:spcPct val="0"/>
              </a:spcBef>
              <a:buFont typeface="+mj-lt"/>
              <a:buAutoNum type="arabicPeriod"/>
            </a:pPr>
            <a:r>
              <a:rPr lang="en-US" dirty="0" smtClean="0"/>
              <a:t>PXI</a:t>
            </a:r>
          </a:p>
          <a:p>
            <a:pPr marL="1079202" lvl="1" indent="-609600">
              <a:spcBef>
                <a:spcPct val="0"/>
              </a:spcBef>
              <a:buFont typeface="+mj-lt"/>
              <a:buAutoNum type="arabicPeriod"/>
            </a:pPr>
            <a:r>
              <a:rPr lang="en-US" dirty="0" smtClean="0"/>
              <a:t>SwitchBlock</a:t>
            </a:r>
          </a:p>
          <a:p>
            <a:pPr marL="609600" indent="-609600">
              <a:spcBef>
                <a:spcPct val="0"/>
              </a:spcBef>
              <a:buFontTx/>
              <a:buAutoNum type="alphaUcPeriod"/>
            </a:pPr>
            <a:r>
              <a:rPr lang="en-US" dirty="0" smtClean="0"/>
              <a:t>Advanced Switching Topics</a:t>
            </a:r>
          </a:p>
          <a:p>
            <a:pPr marL="1079202" lvl="1" indent="-609600">
              <a:spcBef>
                <a:spcPct val="0"/>
              </a:spcBef>
              <a:buFontTx/>
              <a:buAutoNum type="alphaUcPeriod"/>
            </a:pPr>
            <a:r>
              <a:rPr lang="en-US" dirty="0" smtClean="0"/>
              <a:t>Application Examples</a:t>
            </a:r>
          </a:p>
          <a:p>
            <a:pPr marL="1079202" lvl="1" indent="-609600">
              <a:spcBef>
                <a:spcPct val="0"/>
              </a:spcBef>
              <a:buFontTx/>
              <a:buAutoNum type="alphaUcPeriod"/>
            </a:pPr>
            <a:r>
              <a:rPr lang="en-US" dirty="0" smtClean="0"/>
              <a:t>Resistor Modules</a:t>
            </a:r>
          </a:p>
          <a:p>
            <a:pPr marL="1079202" lvl="1" indent="-609600">
              <a:spcBef>
                <a:spcPct val="0"/>
              </a:spcBef>
              <a:buFontTx/>
              <a:buAutoNum type="alphaUcPeriod"/>
            </a:pPr>
            <a:r>
              <a:rPr lang="en-US" dirty="0" smtClean="0"/>
              <a:t>RF Switching</a:t>
            </a:r>
          </a:p>
          <a:p>
            <a:pPr marL="1079202" lvl="1" indent="-609600">
              <a:spcBef>
                <a:spcPct val="0"/>
              </a:spcBef>
              <a:buFontTx/>
              <a:buAutoNum type="alphaUcPeriod"/>
            </a:pPr>
            <a:endParaRPr lang="en-US" dirty="0" smtClean="0"/>
          </a:p>
          <a:p>
            <a:pPr marL="609600" indent="-609600" eaLnBrk="1" hangingPunct="1">
              <a:spcBef>
                <a:spcPct val="0"/>
              </a:spcBef>
              <a:buFontTx/>
              <a:buAutoNum type="alphaUcPeriod"/>
            </a:pPr>
            <a:endParaRPr lang="en-US" sz="2800"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b="1" dirty="0" smtClean="0"/>
              <a:t>Switching Inductive loads Cont.</a:t>
            </a:r>
            <a:endParaRPr lang="en-US" b="1" dirty="0"/>
          </a:p>
        </p:txBody>
      </p:sp>
      <p:sp>
        <p:nvSpPr>
          <p:cNvPr id="3" name="Content Placeholder 2"/>
          <p:cNvSpPr>
            <a:spLocks noGrp="1"/>
          </p:cNvSpPr>
          <p:nvPr>
            <p:ph idx="1"/>
          </p:nvPr>
        </p:nvSpPr>
        <p:spPr>
          <a:xfrm>
            <a:off x="685800" y="1116700"/>
            <a:ext cx="7772400" cy="3657600"/>
          </a:xfrm>
        </p:spPr>
        <p:txBody>
          <a:bodyPr/>
          <a:lstStyle/>
          <a:p>
            <a:r>
              <a:rPr lang="en-US" dirty="0" err="1" smtClean="0"/>
              <a:t>Zener</a:t>
            </a:r>
            <a:r>
              <a:rPr lang="en-US" dirty="0" smtClean="0"/>
              <a:t> diodes last forever, but take microseconds to respond</a:t>
            </a:r>
          </a:p>
          <a:p>
            <a:r>
              <a:rPr lang="en-US" dirty="0" smtClean="0"/>
              <a:t>MOVs last ~10,000 cycles, but react in ns</a:t>
            </a:r>
          </a:p>
          <a:p>
            <a:r>
              <a:rPr lang="en-US" dirty="0" smtClean="0"/>
              <a:t>For best results, use both</a:t>
            </a:r>
          </a:p>
        </p:txBody>
      </p:sp>
      <p:pic>
        <p:nvPicPr>
          <p:cNvPr id="1202178" name="Picture 2" descr="File:Typische Varistorkennlinien.gif"/>
          <p:cNvPicPr>
            <a:picLocks noChangeAspect="1" noChangeArrowheads="1"/>
          </p:cNvPicPr>
          <p:nvPr/>
        </p:nvPicPr>
        <p:blipFill>
          <a:blip r:embed="rId3" cstate="print"/>
          <a:srcRect/>
          <a:stretch>
            <a:fillRect/>
          </a:stretch>
        </p:blipFill>
        <p:spPr bwMode="auto">
          <a:xfrm>
            <a:off x="966609" y="3368022"/>
            <a:ext cx="2155363" cy="2585425"/>
          </a:xfrm>
          <a:prstGeom prst="rect">
            <a:avLst/>
          </a:prstGeom>
          <a:noFill/>
        </p:spPr>
      </p:pic>
      <p:sp>
        <p:nvSpPr>
          <p:cNvPr id="7" name="TextBox 6"/>
          <p:cNvSpPr txBox="1"/>
          <p:nvPr/>
        </p:nvSpPr>
        <p:spPr>
          <a:xfrm>
            <a:off x="714894" y="5852160"/>
            <a:ext cx="2822055" cy="276999"/>
          </a:xfrm>
          <a:prstGeom prst="rect">
            <a:avLst/>
          </a:prstGeom>
          <a:noFill/>
        </p:spPr>
        <p:txBody>
          <a:bodyPr wrap="none" rtlCol="0">
            <a:spAutoFit/>
          </a:bodyPr>
          <a:lstStyle/>
          <a:p>
            <a:r>
              <a:rPr lang="en-US" sz="1200" dirty="0" smtClean="0">
                <a:solidFill>
                  <a:schemeClr val="tx1"/>
                </a:solidFill>
              </a:rPr>
              <a:t>No current flows until excessive voltage</a:t>
            </a:r>
            <a:endParaRPr lang="en-US" sz="1200" dirty="0">
              <a:solidFill>
                <a:schemeClr val="tx1"/>
              </a:solidFill>
            </a:endParaRPr>
          </a:p>
        </p:txBody>
      </p:sp>
      <p:pic>
        <p:nvPicPr>
          <p:cNvPr id="1202180" name="Picture 4"/>
          <p:cNvPicPr>
            <a:picLocks noChangeAspect="1" noChangeArrowheads="1"/>
          </p:cNvPicPr>
          <p:nvPr/>
        </p:nvPicPr>
        <p:blipFill>
          <a:blip r:embed="rId4" cstate="print"/>
          <a:srcRect/>
          <a:stretch>
            <a:fillRect/>
          </a:stretch>
        </p:blipFill>
        <p:spPr bwMode="auto">
          <a:xfrm>
            <a:off x="4190167" y="3357765"/>
            <a:ext cx="4933950" cy="2667000"/>
          </a:xfrm>
          <a:prstGeom prst="rect">
            <a:avLst/>
          </a:prstGeom>
          <a:noFill/>
          <a:ln w="9525">
            <a:noFill/>
            <a:miter lim="800000"/>
            <a:headEnd/>
            <a:tailEnd/>
          </a:ln>
        </p:spPr>
      </p:pic>
      <p:pic>
        <p:nvPicPr>
          <p:cNvPr id="1202181" name="Picture 5"/>
          <p:cNvPicPr>
            <a:picLocks noChangeAspect="1" noChangeArrowheads="1"/>
          </p:cNvPicPr>
          <p:nvPr/>
        </p:nvPicPr>
        <p:blipFill>
          <a:blip r:embed="rId5" cstate="print"/>
          <a:srcRect/>
          <a:stretch>
            <a:fillRect/>
          </a:stretch>
        </p:blipFill>
        <p:spPr bwMode="auto">
          <a:xfrm>
            <a:off x="4132189" y="3326706"/>
            <a:ext cx="4972050" cy="2609850"/>
          </a:xfrm>
          <a:prstGeom prst="rect">
            <a:avLst/>
          </a:prstGeom>
          <a:noFill/>
          <a:ln w="9525">
            <a:noFill/>
            <a:miter lim="800000"/>
            <a:headEnd/>
            <a:tailEnd/>
          </a:ln>
        </p:spPr>
      </p:pic>
      <p:pic>
        <p:nvPicPr>
          <p:cNvPr id="1202182" name="Picture 6"/>
          <p:cNvPicPr>
            <a:picLocks noChangeAspect="1" noChangeArrowheads="1"/>
          </p:cNvPicPr>
          <p:nvPr/>
        </p:nvPicPr>
        <p:blipFill>
          <a:blip r:embed="rId6" cstate="print"/>
          <a:srcRect/>
          <a:stretch>
            <a:fillRect/>
          </a:stretch>
        </p:blipFill>
        <p:spPr bwMode="auto">
          <a:xfrm>
            <a:off x="4099890" y="3382614"/>
            <a:ext cx="5143500" cy="2895600"/>
          </a:xfrm>
          <a:prstGeom prst="rect">
            <a:avLst/>
          </a:prstGeom>
          <a:noFill/>
          <a:ln w="9525">
            <a:noFill/>
            <a:miter lim="800000"/>
            <a:headEnd/>
            <a:tailEnd/>
          </a:ln>
        </p:spPr>
      </p:pic>
      <p:pic>
        <p:nvPicPr>
          <p:cNvPr id="1202183" name="Picture 7"/>
          <p:cNvPicPr>
            <a:picLocks noChangeAspect="1" noChangeArrowheads="1"/>
          </p:cNvPicPr>
          <p:nvPr/>
        </p:nvPicPr>
        <p:blipFill>
          <a:blip r:embed="rId7" cstate="print"/>
          <a:srcRect/>
          <a:stretch>
            <a:fillRect/>
          </a:stretch>
        </p:blipFill>
        <p:spPr bwMode="auto">
          <a:xfrm>
            <a:off x="4104490" y="3451607"/>
            <a:ext cx="5086350" cy="2686050"/>
          </a:xfrm>
          <a:prstGeom prst="rect">
            <a:avLst/>
          </a:prstGeom>
          <a:noFill/>
          <a:ln w="9525">
            <a:noFill/>
            <a:miter lim="800000"/>
            <a:headEnd/>
            <a:tailEnd/>
          </a:ln>
        </p:spPr>
      </p:pic>
      <p:pic>
        <p:nvPicPr>
          <p:cNvPr id="818178" name="Picture 2"/>
          <p:cNvPicPr>
            <a:picLocks noChangeAspect="1" noChangeArrowheads="1"/>
          </p:cNvPicPr>
          <p:nvPr/>
        </p:nvPicPr>
        <p:blipFill>
          <a:blip r:embed="rId8" cstate="print"/>
          <a:srcRect/>
          <a:stretch>
            <a:fillRect/>
          </a:stretch>
        </p:blipFill>
        <p:spPr bwMode="auto">
          <a:xfrm>
            <a:off x="4125602" y="3401926"/>
            <a:ext cx="4913298" cy="2674862"/>
          </a:xfrm>
          <a:prstGeom prst="rect">
            <a:avLst/>
          </a:prstGeom>
          <a:noFill/>
          <a:ln w="9525">
            <a:noFill/>
            <a:miter lim="800000"/>
            <a:headEnd/>
            <a:tailEnd/>
          </a:ln>
        </p:spPr>
      </p:pic>
      <p:sp>
        <p:nvSpPr>
          <p:cNvPr id="15" name="Smiley Face 14"/>
          <p:cNvSpPr/>
          <p:nvPr/>
        </p:nvSpPr>
        <p:spPr bwMode="auto">
          <a:xfrm>
            <a:off x="6619462" y="4393096"/>
            <a:ext cx="914400" cy="914400"/>
          </a:xfrm>
          <a:prstGeom prst="smileyF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2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2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21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21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81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0"/>
            <a:ext cx="7772400" cy="1143000"/>
          </a:xfrm>
        </p:spPr>
        <p:txBody>
          <a:bodyPr/>
          <a:lstStyle/>
          <a:p>
            <a:pPr eaLnBrk="1" hangingPunct="1"/>
            <a:r>
              <a:rPr lang="en-US" b="1" dirty="0" smtClean="0"/>
              <a:t>Relay Types and Capabilities</a:t>
            </a:r>
          </a:p>
        </p:txBody>
      </p:sp>
      <p:graphicFrame>
        <p:nvGraphicFramePr>
          <p:cNvPr id="18435" name="Group 3"/>
          <p:cNvGraphicFramePr>
            <a:graphicFrameLocks noGrp="1"/>
          </p:cNvGraphicFramePr>
          <p:nvPr>
            <p:ph sz="half" idx="2"/>
          </p:nvPr>
        </p:nvGraphicFramePr>
        <p:xfrm>
          <a:off x="283778" y="1235072"/>
          <a:ext cx="8560677" cy="4702589"/>
        </p:xfrm>
        <a:graphic>
          <a:graphicData uri="http://schemas.openxmlformats.org/drawingml/2006/table">
            <a:tbl>
              <a:tblPr/>
              <a:tblGrid>
                <a:gridCol w="3074277"/>
                <a:gridCol w="1655379"/>
                <a:gridCol w="1340069"/>
                <a:gridCol w="1245476"/>
                <a:gridCol w="1245476"/>
              </a:tblGrid>
              <a:tr h="82416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Arial Narrow" pitchFamily="34" charset="0"/>
                        </a:rPr>
                        <a:t>Capabilities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chemeClr val="tx1"/>
                          </a:solidFill>
                          <a:effectLst/>
                          <a:latin typeface="Arial Narrow" pitchFamily="34" charset="0"/>
                        </a:rPr>
                        <a:t>Armature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Arial Narrow" pitchFamily="34" charset="0"/>
                        </a:rPr>
                        <a:t>Reed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Arial Narrow" pitchFamily="34" charset="0"/>
                        </a:rPr>
                        <a:t>FET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smtClean="0">
                          <a:ln>
                            <a:noFill/>
                          </a:ln>
                          <a:solidFill>
                            <a:schemeClr val="tx1"/>
                          </a:solidFill>
                          <a:effectLst/>
                          <a:latin typeface="Arial Narrow" pitchFamily="34" charset="0"/>
                        </a:rPr>
                        <a:t>SSR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696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Narrow" pitchFamily="34" charset="0"/>
                        </a:rPr>
                        <a:t>High-Power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696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Narrow" pitchFamily="34" charset="0"/>
                        </a:rPr>
                        <a:t>High-Speed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696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Narrow" pitchFamily="34" charset="0"/>
                        </a:rPr>
                        <a:t>Density/Module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6960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Narrow" pitchFamily="34" charset="0"/>
                        </a:rPr>
                        <a:t>Relay Life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Narrow"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9755" name="Text Box 82"/>
          <p:cNvSpPr txBox="1">
            <a:spLocks noChangeArrowheads="1"/>
          </p:cNvSpPr>
          <p:nvPr/>
        </p:nvSpPr>
        <p:spPr bwMode="auto">
          <a:xfrm>
            <a:off x="7533996" y="3322346"/>
            <a:ext cx="1459692" cy="461665"/>
          </a:xfrm>
          <a:prstGeom prst="rect">
            <a:avLst/>
          </a:prstGeom>
          <a:noFill/>
          <a:ln w="9525">
            <a:noFill/>
            <a:miter lim="800000"/>
            <a:headEnd/>
            <a:tailEnd/>
          </a:ln>
        </p:spPr>
        <p:txBody>
          <a:bodyPr wrap="square">
            <a:spAutoFit/>
          </a:bodyPr>
          <a:lstStyle/>
          <a:p>
            <a:pPr eaLnBrk="1" hangingPunct="1"/>
            <a:r>
              <a:rPr lang="en-US" dirty="0" smtClean="0">
                <a:solidFill>
                  <a:schemeClr val="tx1"/>
                </a:solidFill>
                <a:latin typeface="Arial" pitchFamily="34" charset="0"/>
              </a:rPr>
              <a:t>Better +</a:t>
            </a:r>
            <a:endParaRPr lang="en-US" dirty="0">
              <a:solidFill>
                <a:schemeClr val="tx1"/>
              </a:solidFill>
              <a:latin typeface="Arial" pitchFamily="34" charset="0"/>
            </a:endParaRPr>
          </a:p>
        </p:txBody>
      </p:sp>
      <p:sp>
        <p:nvSpPr>
          <p:cNvPr id="29756" name="Text Box 83"/>
          <p:cNvSpPr txBox="1">
            <a:spLocks noChangeArrowheads="1"/>
          </p:cNvSpPr>
          <p:nvPr/>
        </p:nvSpPr>
        <p:spPr bwMode="auto">
          <a:xfrm>
            <a:off x="5175662" y="2348568"/>
            <a:ext cx="986167"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Good</a:t>
            </a:r>
          </a:p>
        </p:txBody>
      </p:sp>
      <p:sp>
        <p:nvSpPr>
          <p:cNvPr id="70" name="Text Box 81"/>
          <p:cNvSpPr txBox="1">
            <a:spLocks noChangeArrowheads="1"/>
          </p:cNvSpPr>
          <p:nvPr/>
        </p:nvSpPr>
        <p:spPr bwMode="auto">
          <a:xfrm>
            <a:off x="3743696" y="2370341"/>
            <a:ext cx="853119"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Best</a:t>
            </a:r>
          </a:p>
        </p:txBody>
      </p:sp>
      <p:sp>
        <p:nvSpPr>
          <p:cNvPr id="71" name="Text Box 81"/>
          <p:cNvSpPr txBox="1">
            <a:spLocks noChangeArrowheads="1"/>
          </p:cNvSpPr>
          <p:nvPr/>
        </p:nvSpPr>
        <p:spPr bwMode="auto">
          <a:xfrm>
            <a:off x="5251863" y="4258517"/>
            <a:ext cx="853119"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Best</a:t>
            </a:r>
          </a:p>
        </p:txBody>
      </p:sp>
      <p:sp>
        <p:nvSpPr>
          <p:cNvPr id="72" name="Text Box 81"/>
          <p:cNvSpPr txBox="1">
            <a:spLocks noChangeArrowheads="1"/>
          </p:cNvSpPr>
          <p:nvPr/>
        </p:nvSpPr>
        <p:spPr bwMode="auto">
          <a:xfrm>
            <a:off x="6558149" y="4246642"/>
            <a:ext cx="853119"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Best</a:t>
            </a:r>
          </a:p>
        </p:txBody>
      </p:sp>
      <p:sp>
        <p:nvSpPr>
          <p:cNvPr id="73" name="Text Box 81"/>
          <p:cNvSpPr txBox="1">
            <a:spLocks noChangeArrowheads="1"/>
          </p:cNvSpPr>
          <p:nvPr/>
        </p:nvSpPr>
        <p:spPr bwMode="auto">
          <a:xfrm>
            <a:off x="7816933" y="5220419"/>
            <a:ext cx="853119"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Best</a:t>
            </a:r>
          </a:p>
        </p:txBody>
      </p:sp>
      <p:sp>
        <p:nvSpPr>
          <p:cNvPr id="74" name="Text Box 81"/>
          <p:cNvSpPr txBox="1">
            <a:spLocks noChangeArrowheads="1"/>
          </p:cNvSpPr>
          <p:nvPr/>
        </p:nvSpPr>
        <p:spPr bwMode="auto">
          <a:xfrm>
            <a:off x="6546272" y="5232293"/>
            <a:ext cx="853119"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Best</a:t>
            </a:r>
          </a:p>
        </p:txBody>
      </p:sp>
      <p:sp>
        <p:nvSpPr>
          <p:cNvPr id="75" name="Text Box 82"/>
          <p:cNvSpPr txBox="1">
            <a:spLocks noChangeArrowheads="1"/>
          </p:cNvSpPr>
          <p:nvPr/>
        </p:nvSpPr>
        <p:spPr bwMode="auto">
          <a:xfrm>
            <a:off x="5152885" y="3296615"/>
            <a:ext cx="1075936"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Better</a:t>
            </a:r>
          </a:p>
        </p:txBody>
      </p:sp>
      <p:sp>
        <p:nvSpPr>
          <p:cNvPr id="76" name="Text Box 82"/>
          <p:cNvSpPr txBox="1">
            <a:spLocks noChangeArrowheads="1"/>
          </p:cNvSpPr>
          <p:nvPr/>
        </p:nvSpPr>
        <p:spPr bwMode="auto">
          <a:xfrm>
            <a:off x="7670452" y="2358465"/>
            <a:ext cx="1075936"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Better</a:t>
            </a:r>
          </a:p>
        </p:txBody>
      </p:sp>
      <p:sp>
        <p:nvSpPr>
          <p:cNvPr id="77" name="Text Box 82"/>
          <p:cNvSpPr txBox="1">
            <a:spLocks noChangeArrowheads="1"/>
          </p:cNvSpPr>
          <p:nvPr/>
        </p:nvSpPr>
        <p:spPr bwMode="auto">
          <a:xfrm>
            <a:off x="6459170" y="2370340"/>
            <a:ext cx="1075936"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Better</a:t>
            </a:r>
          </a:p>
        </p:txBody>
      </p:sp>
      <p:sp>
        <p:nvSpPr>
          <p:cNvPr id="78" name="Text Box 82"/>
          <p:cNvSpPr txBox="1">
            <a:spLocks noChangeArrowheads="1"/>
          </p:cNvSpPr>
          <p:nvPr/>
        </p:nvSpPr>
        <p:spPr bwMode="auto">
          <a:xfrm>
            <a:off x="5141010" y="5232294"/>
            <a:ext cx="1075936"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Better</a:t>
            </a:r>
          </a:p>
        </p:txBody>
      </p:sp>
      <p:sp>
        <p:nvSpPr>
          <p:cNvPr id="79" name="Text Box 82"/>
          <p:cNvSpPr txBox="1">
            <a:spLocks noChangeArrowheads="1"/>
          </p:cNvSpPr>
          <p:nvPr/>
        </p:nvSpPr>
        <p:spPr bwMode="auto">
          <a:xfrm>
            <a:off x="7680350" y="4244662"/>
            <a:ext cx="1075936"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Better</a:t>
            </a:r>
          </a:p>
        </p:txBody>
      </p:sp>
      <p:sp>
        <p:nvSpPr>
          <p:cNvPr id="80" name="Text Box 81"/>
          <p:cNvSpPr txBox="1">
            <a:spLocks noChangeArrowheads="1"/>
          </p:cNvSpPr>
          <p:nvPr/>
        </p:nvSpPr>
        <p:spPr bwMode="auto">
          <a:xfrm>
            <a:off x="6568045" y="3342137"/>
            <a:ext cx="853119"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Best</a:t>
            </a:r>
          </a:p>
        </p:txBody>
      </p:sp>
      <p:sp>
        <p:nvSpPr>
          <p:cNvPr id="81" name="Text Box 83"/>
          <p:cNvSpPr txBox="1">
            <a:spLocks noChangeArrowheads="1"/>
          </p:cNvSpPr>
          <p:nvPr/>
        </p:nvSpPr>
        <p:spPr bwMode="auto">
          <a:xfrm>
            <a:off x="3665517" y="3284741"/>
            <a:ext cx="986167"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Good</a:t>
            </a:r>
          </a:p>
        </p:txBody>
      </p:sp>
      <p:sp>
        <p:nvSpPr>
          <p:cNvPr id="82" name="Text Box 83"/>
          <p:cNvSpPr txBox="1">
            <a:spLocks noChangeArrowheads="1"/>
          </p:cNvSpPr>
          <p:nvPr/>
        </p:nvSpPr>
        <p:spPr bwMode="auto">
          <a:xfrm>
            <a:off x="3677392" y="4258517"/>
            <a:ext cx="986167"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Good</a:t>
            </a:r>
          </a:p>
        </p:txBody>
      </p:sp>
      <p:sp>
        <p:nvSpPr>
          <p:cNvPr id="83" name="Text Box 83"/>
          <p:cNvSpPr txBox="1">
            <a:spLocks noChangeArrowheads="1"/>
          </p:cNvSpPr>
          <p:nvPr/>
        </p:nvSpPr>
        <p:spPr bwMode="auto">
          <a:xfrm>
            <a:off x="3665516" y="5256045"/>
            <a:ext cx="986167" cy="461665"/>
          </a:xfrm>
          <a:prstGeom prst="rect">
            <a:avLst/>
          </a:prstGeom>
          <a:noFill/>
          <a:ln w="9525">
            <a:noFill/>
            <a:miter lim="800000"/>
            <a:headEnd/>
            <a:tailEnd/>
          </a:ln>
        </p:spPr>
        <p:txBody>
          <a:bodyPr wrap="none">
            <a:spAutoFit/>
          </a:bodyPr>
          <a:lstStyle/>
          <a:p>
            <a:pPr eaLnBrk="1" hangingPunct="1"/>
            <a:r>
              <a:rPr lang="en-US" dirty="0">
                <a:solidFill>
                  <a:schemeClr val="tx1"/>
                </a:solidFill>
                <a:latin typeface="Arial" pitchFamily="34" charset="0"/>
              </a:rPr>
              <a:t>Good</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0" y="0"/>
            <a:ext cx="8170003" cy="964092"/>
          </a:xfrm>
        </p:spPr>
        <p:txBody>
          <a:bodyPr/>
          <a:lstStyle/>
          <a:p>
            <a:pPr eaLnBrk="1" hangingPunct="1"/>
            <a:r>
              <a:rPr lang="en-US" b="1" dirty="0" smtClean="0"/>
              <a:t>QUIZ </a:t>
            </a:r>
          </a:p>
        </p:txBody>
      </p:sp>
      <p:sp>
        <p:nvSpPr>
          <p:cNvPr id="30723" name="Rectangle 3"/>
          <p:cNvSpPr>
            <a:spLocks noGrp="1" noChangeArrowheads="1"/>
          </p:cNvSpPr>
          <p:nvPr>
            <p:ph idx="1"/>
          </p:nvPr>
        </p:nvSpPr>
        <p:spPr/>
        <p:txBody>
          <a:bodyPr/>
          <a:lstStyle/>
          <a:p>
            <a:pPr eaLnBrk="1" hangingPunct="1"/>
            <a:r>
              <a:rPr lang="en-US" dirty="0" smtClean="0"/>
              <a:t>What are the different types of relays NI uses?</a:t>
            </a:r>
          </a:p>
          <a:p>
            <a:pPr eaLnBrk="1" hangingPunct="1"/>
            <a:r>
              <a:rPr lang="en-US" dirty="0" smtClean="0"/>
              <a:t>Which relay type has the longest lifetime?</a:t>
            </a:r>
          </a:p>
          <a:p>
            <a:pPr eaLnBrk="1" hangingPunct="1"/>
            <a:r>
              <a:rPr lang="en-US" dirty="0" smtClean="0"/>
              <a:t>Which relay type is the fastest?</a:t>
            </a:r>
          </a:p>
          <a:p>
            <a:pPr eaLnBrk="1" hangingPunct="1"/>
            <a:r>
              <a:rPr lang="en-US" dirty="0" smtClean="0"/>
              <a:t>What happens on a latching relay when the current stops flowing through the coil?</a:t>
            </a:r>
          </a:p>
          <a:p>
            <a:pPr eaLnBrk="1" hangingPunct="1"/>
            <a:endParaRPr lang="en-US" dirty="0" smtClean="0"/>
          </a:p>
          <a:p>
            <a:pPr eaLnBrk="1" hangingPunct="1"/>
            <a:endParaRPr lang="en-US"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p:cNvSpPr>
            <a:spLocks noGrp="1" noChangeArrowheads="1"/>
          </p:cNvSpPr>
          <p:nvPr>
            <p:ph type="ctrTitle"/>
          </p:nvPr>
        </p:nvSpPr>
        <p:spPr>
          <a:xfrm>
            <a:off x="685800" y="2002212"/>
            <a:ext cx="7772400" cy="1143000"/>
          </a:xfrm>
        </p:spPr>
        <p:txBody>
          <a:bodyPr/>
          <a:lstStyle/>
          <a:p>
            <a:pPr eaLnBrk="1" hangingPunct="1"/>
            <a:r>
              <a:rPr lang="en-US" b="1" dirty="0" smtClean="0"/>
              <a:t>National Instrument Switches</a:t>
            </a:r>
          </a:p>
        </p:txBody>
      </p:sp>
      <p:sp>
        <p:nvSpPr>
          <p:cNvPr id="4" name="TextBox 3"/>
          <p:cNvSpPr txBox="1"/>
          <p:nvPr/>
        </p:nvSpPr>
        <p:spPr>
          <a:xfrm>
            <a:off x="2364828" y="3263462"/>
            <a:ext cx="5675586" cy="1077218"/>
          </a:xfrm>
          <a:prstGeom prst="rect">
            <a:avLst/>
          </a:prstGeom>
          <a:noFill/>
        </p:spPr>
        <p:txBody>
          <a:bodyPr wrap="square" rtlCol="0">
            <a:spAutoFit/>
          </a:bodyPr>
          <a:lstStyle/>
          <a:p>
            <a:pPr marL="457200" indent="-457200">
              <a:buAutoNum type="arabicPeriod"/>
            </a:pPr>
            <a:r>
              <a:rPr lang="en-US" sz="3200" b="0" dirty="0" smtClean="0">
                <a:solidFill>
                  <a:schemeClr val="tx1"/>
                </a:solidFill>
                <a:latin typeface="+mn-lt"/>
              </a:rPr>
              <a:t>Product Offering</a:t>
            </a:r>
          </a:p>
          <a:p>
            <a:pPr marL="457200" indent="-457200">
              <a:buAutoNum type="arabicPeriod"/>
            </a:pPr>
            <a:r>
              <a:rPr lang="en-US" sz="3200" b="0" dirty="0" smtClean="0">
                <a:solidFill>
                  <a:schemeClr val="tx1"/>
                </a:solidFill>
                <a:latin typeface="+mn-lt"/>
              </a:rPr>
              <a:t>Specifications</a:t>
            </a:r>
            <a:endParaRPr lang="en-US" sz="3200" b="0" dirty="0">
              <a:solidFill>
                <a:schemeClr val="tx1"/>
              </a:solidFill>
              <a:latin typeface="+mn-lt"/>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2628900" y="1981200"/>
            <a:ext cx="3886200" cy="1143000"/>
          </a:xfrm>
        </p:spPr>
        <p:txBody>
          <a:bodyPr>
            <a:normAutofit fontScale="90000"/>
          </a:bodyPr>
          <a:lstStyle/>
          <a:p>
            <a:r>
              <a:rPr lang="en-US" b="1" dirty="0" smtClean="0"/>
              <a:t>Product Offering</a:t>
            </a:r>
          </a:p>
        </p:txBody>
      </p:sp>
      <p:sp>
        <p:nvSpPr>
          <p:cNvPr id="31747" name="Rectangle 3"/>
          <p:cNvSpPr>
            <a:spLocks noGrp="1" noChangeArrowheads="1"/>
          </p:cNvSpPr>
          <p:nvPr>
            <p:ph type="subTitle" idx="1"/>
          </p:nvPr>
        </p:nvSpPr>
        <p:spPr>
          <a:xfrm>
            <a:off x="2336800" y="3302000"/>
            <a:ext cx="4851400" cy="1752600"/>
          </a:xfrm>
        </p:spPr>
        <p:txBody>
          <a:bodyPr/>
          <a:lstStyle/>
          <a:p>
            <a:pPr eaLnBrk="1" hangingPunct="1"/>
            <a:r>
              <a:rPr lang="en-US" dirty="0" smtClean="0"/>
              <a:t>Form Factor</a:t>
            </a:r>
          </a:p>
          <a:p>
            <a:pPr eaLnBrk="1" hangingPunct="1"/>
            <a:r>
              <a:rPr lang="en-US" dirty="0" smtClean="0"/>
              <a:t>Switching Products By Application</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6869" name="Picture 5"/>
          <p:cNvPicPr>
            <a:picLocks noChangeAspect="1" noChangeArrowheads="1"/>
          </p:cNvPicPr>
          <p:nvPr/>
        </p:nvPicPr>
        <p:blipFill>
          <a:blip r:embed="rId3" cstate="print"/>
          <a:srcRect/>
          <a:stretch>
            <a:fillRect/>
          </a:stretch>
        </p:blipFill>
        <p:spPr bwMode="auto">
          <a:xfrm>
            <a:off x="6647446" y="3193132"/>
            <a:ext cx="2171700" cy="2733675"/>
          </a:xfrm>
          <a:prstGeom prst="rect">
            <a:avLst/>
          </a:prstGeom>
          <a:noFill/>
          <a:ln w="9525">
            <a:noFill/>
            <a:miter lim="800000"/>
            <a:headEnd/>
            <a:tailEnd/>
          </a:ln>
          <a:effectLst/>
        </p:spPr>
      </p:pic>
      <p:pic>
        <p:nvPicPr>
          <p:cNvPr id="676870" name="Picture 6"/>
          <p:cNvPicPr>
            <a:picLocks noChangeAspect="1" noChangeArrowheads="1"/>
          </p:cNvPicPr>
          <p:nvPr/>
        </p:nvPicPr>
        <p:blipFill>
          <a:blip r:embed="rId4" cstate="print"/>
          <a:srcRect/>
          <a:stretch>
            <a:fillRect/>
          </a:stretch>
        </p:blipFill>
        <p:spPr bwMode="auto">
          <a:xfrm>
            <a:off x="6276975" y="430630"/>
            <a:ext cx="2867025" cy="2724150"/>
          </a:xfrm>
          <a:prstGeom prst="rect">
            <a:avLst/>
          </a:prstGeom>
          <a:noFill/>
          <a:ln w="9525">
            <a:noFill/>
            <a:miter lim="800000"/>
            <a:headEnd/>
            <a:tailEnd/>
          </a:ln>
          <a:effectLst/>
        </p:spPr>
      </p:pic>
      <p:sp>
        <p:nvSpPr>
          <p:cNvPr id="2" name="Title 1"/>
          <p:cNvSpPr>
            <a:spLocks noGrp="1"/>
          </p:cNvSpPr>
          <p:nvPr>
            <p:ph type="title"/>
          </p:nvPr>
        </p:nvSpPr>
        <p:spPr>
          <a:xfrm>
            <a:off x="0" y="0"/>
            <a:ext cx="7772400" cy="1143000"/>
          </a:xfrm>
        </p:spPr>
        <p:txBody>
          <a:bodyPr/>
          <a:lstStyle/>
          <a:p>
            <a:r>
              <a:rPr lang="en-US" b="1" dirty="0" smtClean="0"/>
              <a:t>Form Factors</a:t>
            </a:r>
            <a:endParaRPr lang="en-US" b="1" dirty="0"/>
          </a:p>
        </p:txBody>
      </p:sp>
      <p:sp>
        <p:nvSpPr>
          <p:cNvPr id="3" name="Content Placeholder 2"/>
          <p:cNvSpPr>
            <a:spLocks noGrp="1"/>
          </p:cNvSpPr>
          <p:nvPr>
            <p:ph idx="1"/>
          </p:nvPr>
        </p:nvSpPr>
        <p:spPr>
          <a:xfrm>
            <a:off x="216567" y="1181848"/>
            <a:ext cx="6569244" cy="4750527"/>
          </a:xfrm>
        </p:spPr>
        <p:txBody>
          <a:bodyPr>
            <a:normAutofit/>
          </a:bodyPr>
          <a:lstStyle/>
          <a:p>
            <a:r>
              <a:rPr lang="en-US" dirty="0" smtClean="0"/>
              <a:t>NI offers switches in both PXI and SCXI form factors</a:t>
            </a:r>
          </a:p>
          <a:p>
            <a:r>
              <a:rPr lang="en-US" dirty="0" smtClean="0"/>
              <a:t>Benefits of PXI platform</a:t>
            </a:r>
          </a:p>
          <a:p>
            <a:pPr lvl="1" eaLnBrk="1" hangingPunct="1"/>
            <a:r>
              <a:rPr lang="en-US" sz="2400" dirty="0" smtClean="0"/>
              <a:t>Industry standard, nonproprietary platform</a:t>
            </a:r>
          </a:p>
          <a:p>
            <a:pPr lvl="1" eaLnBrk="1" hangingPunct="1"/>
            <a:r>
              <a:rPr lang="en-US" sz="2400" dirty="0" smtClean="0"/>
              <a:t>Multiple instruments in same chassis</a:t>
            </a:r>
          </a:p>
          <a:p>
            <a:pPr lvl="1" eaLnBrk="1" hangingPunct="1"/>
            <a:r>
              <a:rPr lang="en-US" sz="2400" dirty="0" smtClean="0"/>
              <a:t>Largest selection of modules</a:t>
            </a:r>
          </a:p>
          <a:p>
            <a:r>
              <a:rPr lang="en-US" dirty="0" smtClean="0"/>
              <a:t>Benefits of SCXI platform</a:t>
            </a:r>
          </a:p>
          <a:p>
            <a:pPr lvl="1" eaLnBrk="1" hangingPunct="1"/>
            <a:r>
              <a:rPr lang="en-US" sz="2400" dirty="0" smtClean="0"/>
              <a:t>Allows users to control switches via USB or PCI</a:t>
            </a:r>
          </a:p>
          <a:p>
            <a:pPr lvl="1" eaLnBrk="1" hangingPunct="1"/>
            <a:r>
              <a:rPr lang="en-US" sz="2400" dirty="0" smtClean="0"/>
              <a:t>Primarily for legacy switching applications</a:t>
            </a:r>
          </a:p>
          <a:p>
            <a:pPr lvl="1"/>
            <a:r>
              <a:rPr lang="en-US" sz="2400" dirty="0" smtClean="0"/>
              <a:t>Never recommend for new applications</a:t>
            </a:r>
            <a:endParaRPr lang="en-US" sz="2400" dirty="0"/>
          </a:p>
        </p:txBody>
      </p:sp>
      <p:sp>
        <p:nvSpPr>
          <p:cNvPr id="8" name="TextBox 7"/>
          <p:cNvSpPr txBox="1"/>
          <p:nvPr/>
        </p:nvSpPr>
        <p:spPr>
          <a:xfrm>
            <a:off x="7206916" y="324853"/>
            <a:ext cx="1792705" cy="461665"/>
          </a:xfrm>
          <a:prstGeom prst="rect">
            <a:avLst/>
          </a:prstGeom>
          <a:noFill/>
        </p:spPr>
        <p:txBody>
          <a:bodyPr wrap="square" rtlCol="0">
            <a:spAutoFit/>
          </a:bodyPr>
          <a:lstStyle/>
          <a:p>
            <a:r>
              <a:rPr lang="en-US" b="0" dirty="0" smtClean="0">
                <a:solidFill>
                  <a:srgbClr val="FF0000"/>
                </a:solidFill>
                <a:latin typeface="+mj-lt"/>
              </a:rPr>
              <a:t>PXI-2566</a:t>
            </a:r>
            <a:endParaRPr lang="en-US" b="0" dirty="0">
              <a:solidFill>
                <a:srgbClr val="FF0000"/>
              </a:solidFill>
              <a:latin typeface="+mj-lt"/>
            </a:endParaRPr>
          </a:p>
        </p:txBody>
      </p:sp>
      <p:sp>
        <p:nvSpPr>
          <p:cNvPr id="9" name="TextBox 8"/>
          <p:cNvSpPr txBox="1"/>
          <p:nvPr/>
        </p:nvSpPr>
        <p:spPr>
          <a:xfrm>
            <a:off x="7243010" y="5606716"/>
            <a:ext cx="1720516" cy="461665"/>
          </a:xfrm>
          <a:prstGeom prst="rect">
            <a:avLst/>
          </a:prstGeom>
          <a:noFill/>
        </p:spPr>
        <p:txBody>
          <a:bodyPr wrap="square" rtlCol="0">
            <a:spAutoFit/>
          </a:bodyPr>
          <a:lstStyle/>
          <a:p>
            <a:r>
              <a:rPr lang="en-US" b="0" dirty="0" smtClean="0">
                <a:solidFill>
                  <a:srgbClr val="FF0000"/>
                </a:solidFill>
                <a:latin typeface="+mj-lt"/>
              </a:rPr>
              <a:t>SCXI-1166</a:t>
            </a:r>
            <a:endParaRPr lang="en-US" b="0" dirty="0">
              <a:solidFill>
                <a:srgbClr val="FF0000"/>
              </a:solidFill>
              <a:latin typeface="+mj-l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NI </a:t>
            </a:r>
            <a:r>
              <a:rPr lang="en-US" b="1" dirty="0" err="1" smtClean="0"/>
              <a:t>SwitchBlock</a:t>
            </a:r>
            <a:endParaRPr lang="en-US" b="1" dirty="0"/>
          </a:p>
        </p:txBody>
      </p:sp>
      <p:pic>
        <p:nvPicPr>
          <p:cNvPr id="12" name="Picture 7"/>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0026" y="1111657"/>
            <a:ext cx="3987528" cy="3551829"/>
          </a:xfrm>
          <a:prstGeom prst="rect">
            <a:avLst/>
          </a:prstGeom>
          <a:noFill/>
          <a:ln w="9525">
            <a:noFill/>
            <a:miter lim="800000"/>
            <a:headEnd/>
            <a:tailEnd/>
          </a:ln>
        </p:spPr>
      </p:pic>
      <p:sp>
        <p:nvSpPr>
          <p:cNvPr id="5" name="Content Placeholder 2"/>
          <p:cNvSpPr>
            <a:spLocks noGrp="1"/>
          </p:cNvSpPr>
          <p:nvPr>
            <p:ph idx="1"/>
          </p:nvPr>
        </p:nvSpPr>
        <p:spPr>
          <a:xfrm>
            <a:off x="4368800" y="1080248"/>
            <a:ext cx="4775200" cy="4750527"/>
          </a:xfrm>
        </p:spPr>
        <p:txBody>
          <a:bodyPr>
            <a:normAutofit/>
          </a:bodyPr>
          <a:lstStyle/>
          <a:p>
            <a:r>
              <a:rPr lang="en-US" dirty="0" smtClean="0"/>
              <a:t>Carrier that has 6 slots, fitting into 4 PXI slots</a:t>
            </a:r>
          </a:p>
          <a:p>
            <a:r>
              <a:rPr lang="en-US" dirty="0" smtClean="0"/>
              <a:t>Can be configured as a single giant matrix or multiple smaller matrices.</a:t>
            </a:r>
          </a:p>
          <a:p>
            <a:r>
              <a:rPr lang="en-US" dirty="0" smtClean="0"/>
              <a:t>Easily Expandable</a:t>
            </a:r>
          </a:p>
          <a:p>
            <a:r>
              <a:rPr lang="en-US" dirty="0" smtClean="0"/>
              <a:t>Self Test Functionality</a:t>
            </a:r>
          </a:p>
          <a:p>
            <a:r>
              <a:rPr lang="en-US" dirty="0" smtClean="0"/>
              <a:t>Modules fit inside carrier. </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0" y="0"/>
            <a:ext cx="7772400" cy="1143000"/>
          </a:xfrm>
        </p:spPr>
        <p:txBody>
          <a:bodyPr/>
          <a:lstStyle/>
          <a:p>
            <a:pPr eaLnBrk="1" hangingPunct="1"/>
            <a:r>
              <a:rPr lang="en-US" b="1" dirty="0" smtClean="0"/>
              <a:t>Voltage Switching</a:t>
            </a:r>
          </a:p>
        </p:txBody>
      </p:sp>
      <p:graphicFrame>
        <p:nvGraphicFramePr>
          <p:cNvPr id="5122" name="Object 5"/>
          <p:cNvGraphicFramePr>
            <a:graphicFrameLocks noChangeAspect="1"/>
          </p:cNvGraphicFramePr>
          <p:nvPr>
            <p:ph idx="1"/>
          </p:nvPr>
        </p:nvGraphicFramePr>
        <p:xfrm>
          <a:off x="1379538" y="2354263"/>
          <a:ext cx="6353175" cy="3905250"/>
        </p:xfrm>
        <a:graphic>
          <a:graphicData uri="http://schemas.openxmlformats.org/presentationml/2006/ole">
            <p:oleObj spid="_x0000_s674818" name="Chart" r:id="rId4" imgW="6353175" imgH="3905250" progId="Excel.Sheet.8">
              <p:embed/>
            </p:oleObj>
          </a:graphicData>
        </a:graphic>
      </p:graphicFrame>
      <p:sp>
        <p:nvSpPr>
          <p:cNvPr id="5127" name="Text Box 10"/>
          <p:cNvSpPr txBox="1">
            <a:spLocks noChangeArrowheads="1"/>
          </p:cNvSpPr>
          <p:nvPr/>
        </p:nvSpPr>
        <p:spPr bwMode="auto">
          <a:xfrm>
            <a:off x="6373813" y="1773238"/>
            <a:ext cx="2770187" cy="1169551"/>
          </a:xfrm>
          <a:prstGeom prst="rect">
            <a:avLst/>
          </a:prstGeom>
          <a:noFill/>
          <a:ln w="9525" algn="ctr">
            <a:noFill/>
            <a:miter lim="800000"/>
            <a:headEnd type="none" w="sm" len="sm"/>
            <a:tailEnd type="none" w="sm" len="sm"/>
          </a:ln>
        </p:spPr>
        <p:txBody>
          <a:bodyPr>
            <a:spAutoFit/>
          </a:bodyPr>
          <a:lstStyle/>
          <a:p>
            <a:pPr marL="171450" indent="-171450"/>
            <a:r>
              <a:rPr lang="en-US" sz="1400" b="1" dirty="0">
                <a:solidFill>
                  <a:schemeClr val="hlink"/>
                </a:solidFill>
                <a:latin typeface="Arial Narrow" pitchFamily="34" charset="0"/>
              </a:rPr>
              <a:t>High-voltage switching applications</a:t>
            </a:r>
          </a:p>
          <a:p>
            <a:pPr marL="171450" indent="-171450">
              <a:buFontTx/>
              <a:buChar char="•"/>
            </a:pPr>
            <a:r>
              <a:rPr lang="en-US" sz="1400" dirty="0">
                <a:solidFill>
                  <a:schemeClr val="tx1"/>
                </a:solidFill>
                <a:latin typeface="Arial Narrow" pitchFamily="34" charset="0"/>
              </a:rPr>
              <a:t>Fuel Cell Test</a:t>
            </a:r>
          </a:p>
          <a:p>
            <a:pPr marL="171450" indent="-171450">
              <a:buFontTx/>
              <a:buChar char="•"/>
            </a:pPr>
            <a:r>
              <a:rPr lang="en-US" sz="1400" dirty="0">
                <a:solidFill>
                  <a:schemeClr val="tx1"/>
                </a:solidFill>
                <a:latin typeface="Arial Narrow" pitchFamily="34" charset="0"/>
              </a:rPr>
              <a:t>Switching wall outlet signals (CATII)</a:t>
            </a:r>
          </a:p>
          <a:p>
            <a:pPr marL="171450" indent="-171450">
              <a:buFontTx/>
              <a:buChar char="•"/>
            </a:pPr>
            <a:endParaRPr lang="en-US" sz="1400" dirty="0">
              <a:latin typeface="Arial Narrow" pitchFamily="34" charset="0"/>
            </a:endParaRPr>
          </a:p>
        </p:txBody>
      </p:sp>
      <p:sp>
        <p:nvSpPr>
          <p:cNvPr id="5128" name="Text Box 11"/>
          <p:cNvSpPr txBox="1">
            <a:spLocks noChangeArrowheads="1"/>
          </p:cNvSpPr>
          <p:nvPr/>
        </p:nvSpPr>
        <p:spPr bwMode="auto">
          <a:xfrm>
            <a:off x="830263" y="4960938"/>
            <a:ext cx="2789237" cy="923330"/>
          </a:xfrm>
          <a:prstGeom prst="rect">
            <a:avLst/>
          </a:prstGeom>
          <a:noFill/>
          <a:ln w="9525" algn="ctr">
            <a:noFill/>
            <a:miter lim="800000"/>
            <a:headEnd type="none" w="sm" len="sm"/>
            <a:tailEnd type="none" w="sm" len="sm"/>
          </a:ln>
        </p:spPr>
        <p:txBody>
          <a:bodyPr>
            <a:spAutoFit/>
          </a:bodyPr>
          <a:lstStyle/>
          <a:p>
            <a:pPr marL="171450" indent="-171450"/>
            <a:r>
              <a:rPr lang="en-US" sz="1400" b="1" dirty="0">
                <a:solidFill>
                  <a:schemeClr val="hlink"/>
                </a:solidFill>
                <a:latin typeface="Arial Narrow" pitchFamily="34" charset="0"/>
              </a:rPr>
              <a:t>Low-voltage switching applications</a:t>
            </a:r>
          </a:p>
          <a:p>
            <a:pPr marL="171450" indent="-171450">
              <a:buFontTx/>
              <a:buChar char="•"/>
            </a:pPr>
            <a:r>
              <a:rPr lang="en-US" sz="1400" dirty="0">
                <a:solidFill>
                  <a:schemeClr val="tx1"/>
                </a:solidFill>
                <a:latin typeface="Arial Narrow" pitchFamily="34" charset="0"/>
              </a:rPr>
              <a:t>ICT Test (Opens and Shorts)</a:t>
            </a:r>
          </a:p>
          <a:p>
            <a:pPr marL="171450" indent="-171450">
              <a:buFontTx/>
              <a:buChar char="•"/>
            </a:pPr>
            <a:r>
              <a:rPr lang="en-US" sz="1400" dirty="0">
                <a:solidFill>
                  <a:schemeClr val="tx1"/>
                </a:solidFill>
                <a:latin typeface="Arial Narrow" pitchFamily="34" charset="0"/>
              </a:rPr>
              <a:t>Thermocouple measurements</a:t>
            </a:r>
          </a:p>
          <a:p>
            <a:pPr marL="171450" indent="-171450">
              <a:buFontTx/>
              <a:buChar char="•"/>
            </a:pPr>
            <a:endParaRPr lang="en-US" sz="1200" dirty="0">
              <a:latin typeface="Arial Narrow" pitchFamily="34" charset="0"/>
            </a:endParaRPr>
          </a:p>
        </p:txBody>
      </p:sp>
      <p:sp>
        <p:nvSpPr>
          <p:cNvPr id="5129" name="Text Box 12"/>
          <p:cNvSpPr txBox="1">
            <a:spLocks noChangeArrowheads="1"/>
          </p:cNvSpPr>
          <p:nvPr/>
        </p:nvSpPr>
        <p:spPr bwMode="auto">
          <a:xfrm>
            <a:off x="3687763" y="3633788"/>
            <a:ext cx="3141662" cy="738664"/>
          </a:xfrm>
          <a:prstGeom prst="rect">
            <a:avLst/>
          </a:prstGeom>
          <a:noFill/>
          <a:ln w="9525" algn="ctr">
            <a:noFill/>
            <a:miter lim="800000"/>
            <a:headEnd type="none" w="sm" len="sm"/>
            <a:tailEnd type="none" w="sm" len="sm"/>
          </a:ln>
        </p:spPr>
        <p:txBody>
          <a:bodyPr>
            <a:spAutoFit/>
          </a:bodyPr>
          <a:lstStyle/>
          <a:p>
            <a:pPr marL="171450" indent="-171450"/>
            <a:r>
              <a:rPr lang="en-US" sz="1400" b="1" dirty="0">
                <a:solidFill>
                  <a:schemeClr val="hlink"/>
                </a:solidFill>
                <a:latin typeface="Arial Narrow" pitchFamily="34" charset="0"/>
              </a:rPr>
              <a:t>Mid to high-voltage switching applications</a:t>
            </a:r>
          </a:p>
          <a:p>
            <a:pPr marL="171450" indent="-171450">
              <a:buFontTx/>
              <a:buChar char="•"/>
            </a:pPr>
            <a:r>
              <a:rPr lang="en-US" sz="1400" dirty="0">
                <a:solidFill>
                  <a:schemeClr val="tx1"/>
                </a:solidFill>
                <a:latin typeface="Arial Narrow" pitchFamily="34" charset="0"/>
              </a:rPr>
              <a:t>General-purpose signals</a:t>
            </a:r>
          </a:p>
          <a:p>
            <a:pPr marL="171450" indent="-171450">
              <a:buFontTx/>
              <a:buChar char="•"/>
            </a:pPr>
            <a:r>
              <a:rPr lang="en-US" sz="1400" dirty="0">
                <a:solidFill>
                  <a:schemeClr val="tx1"/>
                </a:solidFill>
                <a:latin typeface="Arial Narrow" pitchFamily="34" charset="0"/>
              </a:rPr>
              <a:t>Automotive applications (42 V signals)</a:t>
            </a:r>
          </a:p>
        </p:txBody>
      </p:sp>
      <p:sp>
        <p:nvSpPr>
          <p:cNvPr id="5130" name="Text Box 16"/>
          <p:cNvSpPr txBox="1">
            <a:spLocks noChangeArrowheads="1"/>
          </p:cNvSpPr>
          <p:nvPr/>
        </p:nvSpPr>
        <p:spPr bwMode="auto">
          <a:xfrm>
            <a:off x="314325" y="1024721"/>
            <a:ext cx="5922963" cy="3416320"/>
          </a:xfrm>
          <a:prstGeom prst="rect">
            <a:avLst/>
          </a:prstGeom>
          <a:noFill/>
          <a:ln w="9525" algn="ctr">
            <a:noFill/>
            <a:miter lim="800000"/>
            <a:headEnd type="none" w="sm" len="sm"/>
            <a:tailEnd type="none" w="sm" len="sm"/>
          </a:ln>
        </p:spPr>
        <p:txBody>
          <a:bodyPr>
            <a:spAutoFit/>
          </a:bodyPr>
          <a:lstStyle/>
          <a:p>
            <a:pPr marL="228600" indent="-228600"/>
            <a:r>
              <a:rPr lang="en-US" b="0" dirty="0" smtClean="0">
                <a:solidFill>
                  <a:schemeClr val="hlink"/>
                </a:solidFill>
              </a:rPr>
              <a:t>NI Switches:</a:t>
            </a:r>
          </a:p>
          <a:p>
            <a:pPr marL="228600" indent="-228600">
              <a:buFontTx/>
              <a:buChar char="•"/>
            </a:pPr>
            <a:r>
              <a:rPr lang="en-US" b="0" dirty="0" smtClean="0">
                <a:solidFill>
                  <a:schemeClr val="tx1"/>
                </a:solidFill>
              </a:rPr>
              <a:t>All NI modules capable of routing hazardous voltages (larger than 60VDC or 30Vrms) are UL certified</a:t>
            </a:r>
          </a:p>
          <a:p>
            <a:pPr marL="228600" indent="-228600">
              <a:buFontTx/>
              <a:buChar char="•"/>
            </a:pPr>
            <a:r>
              <a:rPr lang="en-US" b="0" dirty="0" smtClean="0">
                <a:solidFill>
                  <a:schemeClr val="tx1"/>
                </a:solidFill>
              </a:rPr>
              <a:t>NI makes industry’s highest voltage UL certified PXI module</a:t>
            </a:r>
          </a:p>
          <a:p>
            <a:pPr marL="228600" indent="-228600">
              <a:buFontTx/>
              <a:buChar char="•"/>
            </a:pPr>
            <a:r>
              <a:rPr lang="en-US" b="0" dirty="0" smtClean="0">
                <a:solidFill>
                  <a:schemeClr val="tx1"/>
                </a:solidFill>
              </a:rPr>
              <a:t>Exceed CAT I and/or CAT II transient voltage requirements  </a:t>
            </a:r>
          </a:p>
          <a:p>
            <a:pPr marL="228600" indent="-228600"/>
            <a:endParaRPr lang="en-US" dirty="0">
              <a:latin typeface="Arial Narrow" pitchFamily="34" charset="0"/>
            </a:endParaRPr>
          </a:p>
        </p:txBody>
      </p:sp>
      <p:pic>
        <p:nvPicPr>
          <p:cNvPr id="5131" name="Picture 17" descr="440207?role=preview"/>
          <p:cNvPicPr>
            <a:picLocks noChangeAspect="1" noChangeArrowheads="1"/>
          </p:cNvPicPr>
          <p:nvPr/>
        </p:nvPicPr>
        <p:blipFill>
          <a:blip r:embed="rId5" cstate="print"/>
          <a:srcRect/>
          <a:stretch>
            <a:fillRect/>
          </a:stretch>
        </p:blipFill>
        <p:spPr bwMode="auto">
          <a:xfrm>
            <a:off x="4335463" y="317500"/>
            <a:ext cx="1531937" cy="10715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0"/>
            <a:ext cx="7772400" cy="914400"/>
          </a:xfrm>
        </p:spPr>
        <p:txBody>
          <a:bodyPr/>
          <a:lstStyle/>
          <a:p>
            <a:pPr eaLnBrk="1" hangingPunct="1"/>
            <a:r>
              <a:rPr lang="en-US" b="1" dirty="0" smtClean="0"/>
              <a:t>Voltage Switching Product Offering</a:t>
            </a:r>
          </a:p>
        </p:txBody>
      </p:sp>
      <p:sp>
        <p:nvSpPr>
          <p:cNvPr id="33795" name="AutoShape 50"/>
          <p:cNvSpPr>
            <a:spLocks noChangeArrowheads="1"/>
          </p:cNvSpPr>
          <p:nvPr/>
        </p:nvSpPr>
        <p:spPr bwMode="auto">
          <a:xfrm>
            <a:off x="1733550" y="1381125"/>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pPr algn="ctr"/>
            <a:endParaRPr lang="en-US"/>
          </a:p>
        </p:txBody>
      </p:sp>
      <p:sp>
        <p:nvSpPr>
          <p:cNvPr id="33796" name="AutoShape 51"/>
          <p:cNvSpPr>
            <a:spLocks noChangeArrowheads="1"/>
          </p:cNvSpPr>
          <p:nvPr/>
        </p:nvSpPr>
        <p:spPr bwMode="auto">
          <a:xfrm>
            <a:off x="3609975" y="1381125"/>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endParaRPr lang="en-US"/>
          </a:p>
        </p:txBody>
      </p:sp>
      <p:sp>
        <p:nvSpPr>
          <p:cNvPr id="33797" name="AutoShape 52"/>
          <p:cNvSpPr>
            <a:spLocks noChangeArrowheads="1"/>
          </p:cNvSpPr>
          <p:nvPr/>
        </p:nvSpPr>
        <p:spPr bwMode="auto">
          <a:xfrm>
            <a:off x="5467350" y="1390650"/>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endParaRPr lang="en-US"/>
          </a:p>
        </p:txBody>
      </p:sp>
      <p:sp>
        <p:nvSpPr>
          <p:cNvPr id="33798" name="AutoShape 53"/>
          <p:cNvSpPr>
            <a:spLocks noChangeArrowheads="1"/>
          </p:cNvSpPr>
          <p:nvPr/>
        </p:nvSpPr>
        <p:spPr bwMode="auto">
          <a:xfrm>
            <a:off x="7286625" y="1424214"/>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endParaRPr lang="en-US"/>
          </a:p>
        </p:txBody>
      </p:sp>
      <p:sp>
        <p:nvSpPr>
          <p:cNvPr id="33799" name="Text Box 56"/>
          <p:cNvSpPr txBox="1">
            <a:spLocks noChangeArrowheads="1"/>
          </p:cNvSpPr>
          <p:nvPr/>
        </p:nvSpPr>
        <p:spPr bwMode="auto">
          <a:xfrm>
            <a:off x="1936750" y="1411288"/>
            <a:ext cx="1281113" cy="396875"/>
          </a:xfrm>
          <a:prstGeom prst="rect">
            <a:avLst/>
          </a:prstGeom>
          <a:noFill/>
          <a:ln w="9525" algn="ctr">
            <a:noFill/>
            <a:miter lim="800000"/>
            <a:headEnd type="none" w="sm" len="sm"/>
            <a:tailEnd type="none" w="sm" len="sm"/>
          </a:ln>
        </p:spPr>
        <p:txBody>
          <a:bodyPr wrap="none">
            <a:spAutoFit/>
          </a:bodyPr>
          <a:lstStyle/>
          <a:p>
            <a:r>
              <a:rPr lang="en-US" sz="2000" b="1" dirty="0">
                <a:solidFill>
                  <a:schemeClr val="bg2"/>
                </a:solidFill>
                <a:latin typeface="Arial Narrow" pitchFamily="34" charset="0"/>
              </a:rPr>
              <a:t>Multiplexer</a:t>
            </a:r>
          </a:p>
        </p:txBody>
      </p:sp>
      <p:sp>
        <p:nvSpPr>
          <p:cNvPr id="33800" name="Text Box 57"/>
          <p:cNvSpPr txBox="1">
            <a:spLocks noChangeArrowheads="1"/>
          </p:cNvSpPr>
          <p:nvPr/>
        </p:nvSpPr>
        <p:spPr bwMode="auto">
          <a:xfrm>
            <a:off x="4022725" y="1401763"/>
            <a:ext cx="796925" cy="396875"/>
          </a:xfrm>
          <a:prstGeom prst="rect">
            <a:avLst/>
          </a:prstGeom>
          <a:noFill/>
          <a:ln w="9525" algn="ctr">
            <a:noFill/>
            <a:miter lim="800000"/>
            <a:headEnd type="none" w="sm" len="sm"/>
            <a:tailEnd type="none" w="sm" len="sm"/>
          </a:ln>
        </p:spPr>
        <p:txBody>
          <a:bodyPr wrap="none">
            <a:spAutoFit/>
          </a:bodyPr>
          <a:lstStyle/>
          <a:p>
            <a:r>
              <a:rPr lang="en-US" sz="2000" b="1" dirty="0">
                <a:solidFill>
                  <a:schemeClr val="bg2"/>
                </a:solidFill>
                <a:latin typeface="Arial Narrow" pitchFamily="34" charset="0"/>
              </a:rPr>
              <a:t>Matrix</a:t>
            </a:r>
          </a:p>
        </p:txBody>
      </p:sp>
      <p:sp>
        <p:nvSpPr>
          <p:cNvPr id="33801" name="Text Box 58"/>
          <p:cNvSpPr txBox="1">
            <a:spLocks noChangeArrowheads="1"/>
          </p:cNvSpPr>
          <p:nvPr/>
        </p:nvSpPr>
        <p:spPr bwMode="auto">
          <a:xfrm>
            <a:off x="5422900" y="1411288"/>
            <a:ext cx="1849438" cy="396875"/>
          </a:xfrm>
          <a:prstGeom prst="rect">
            <a:avLst/>
          </a:prstGeom>
          <a:noFill/>
          <a:ln w="9525" algn="ctr">
            <a:noFill/>
            <a:miter lim="800000"/>
            <a:headEnd type="none" w="sm" len="sm"/>
            <a:tailEnd type="none" w="sm" len="sm"/>
          </a:ln>
        </p:spPr>
        <p:txBody>
          <a:bodyPr wrap="none">
            <a:spAutoFit/>
          </a:bodyPr>
          <a:lstStyle/>
          <a:p>
            <a:r>
              <a:rPr lang="en-US" sz="2000" b="1" dirty="0">
                <a:solidFill>
                  <a:schemeClr val="bg2"/>
                </a:solidFill>
                <a:latin typeface="Arial Narrow" pitchFamily="34" charset="0"/>
              </a:rPr>
              <a:t>General-purpose</a:t>
            </a:r>
          </a:p>
        </p:txBody>
      </p:sp>
      <p:sp>
        <p:nvSpPr>
          <p:cNvPr id="33802" name="Text Box 59"/>
          <p:cNvSpPr txBox="1">
            <a:spLocks noChangeArrowheads="1"/>
          </p:cNvSpPr>
          <p:nvPr/>
        </p:nvSpPr>
        <p:spPr bwMode="auto">
          <a:xfrm>
            <a:off x="7918450" y="1449388"/>
            <a:ext cx="461963" cy="396875"/>
          </a:xfrm>
          <a:prstGeom prst="rect">
            <a:avLst/>
          </a:prstGeom>
          <a:noFill/>
          <a:ln w="9525" algn="ctr">
            <a:noFill/>
            <a:miter lim="800000"/>
            <a:headEnd type="none" w="sm" len="sm"/>
            <a:tailEnd type="none" w="sm" len="sm"/>
          </a:ln>
        </p:spPr>
        <p:txBody>
          <a:bodyPr wrap="none">
            <a:spAutoFit/>
          </a:bodyPr>
          <a:lstStyle/>
          <a:p>
            <a:r>
              <a:rPr lang="en-US" sz="2000" b="1" dirty="0">
                <a:solidFill>
                  <a:schemeClr val="bg2"/>
                </a:solidFill>
                <a:latin typeface="Arial Narrow" pitchFamily="34" charset="0"/>
              </a:rPr>
              <a:t>RF</a:t>
            </a:r>
          </a:p>
        </p:txBody>
      </p:sp>
      <p:sp>
        <p:nvSpPr>
          <p:cNvPr id="33803" name="Text Box 61"/>
          <p:cNvSpPr txBox="1">
            <a:spLocks noChangeArrowheads="1"/>
          </p:cNvSpPr>
          <p:nvPr/>
        </p:nvSpPr>
        <p:spPr bwMode="auto">
          <a:xfrm>
            <a:off x="327025" y="2420938"/>
            <a:ext cx="1041400" cy="336550"/>
          </a:xfrm>
          <a:prstGeom prst="rect">
            <a:avLst/>
          </a:prstGeom>
          <a:noFill/>
          <a:ln w="9525" algn="ctr">
            <a:noFill/>
            <a:miter lim="800000"/>
            <a:headEnd type="none" w="sm" len="sm"/>
            <a:tailEnd type="none" w="sm" len="sm"/>
          </a:ln>
        </p:spPr>
        <p:txBody>
          <a:bodyPr wrap="none">
            <a:spAutoFit/>
          </a:bodyPr>
          <a:lstStyle/>
          <a:p>
            <a:r>
              <a:rPr lang="en-US" sz="1600" b="1">
                <a:solidFill>
                  <a:schemeClr val="hlink"/>
                </a:solidFill>
                <a:latin typeface="Arial Narrow" pitchFamily="34" charset="0"/>
              </a:rPr>
              <a:t>300 - 600 V</a:t>
            </a:r>
          </a:p>
        </p:txBody>
      </p:sp>
      <p:sp>
        <p:nvSpPr>
          <p:cNvPr id="33804" name="Text Box 63"/>
          <p:cNvSpPr txBox="1">
            <a:spLocks noChangeArrowheads="1"/>
          </p:cNvSpPr>
          <p:nvPr/>
        </p:nvSpPr>
        <p:spPr bwMode="auto">
          <a:xfrm>
            <a:off x="374650" y="3640138"/>
            <a:ext cx="949325" cy="336550"/>
          </a:xfrm>
          <a:prstGeom prst="rect">
            <a:avLst/>
          </a:prstGeom>
          <a:noFill/>
          <a:ln w="9525" algn="ctr">
            <a:noFill/>
            <a:miter lim="800000"/>
            <a:headEnd type="none" w="sm" len="sm"/>
            <a:tailEnd type="none" w="sm" len="sm"/>
          </a:ln>
        </p:spPr>
        <p:txBody>
          <a:bodyPr wrap="none">
            <a:spAutoFit/>
          </a:bodyPr>
          <a:lstStyle/>
          <a:p>
            <a:r>
              <a:rPr lang="en-US" sz="1600" b="1">
                <a:solidFill>
                  <a:schemeClr val="hlink"/>
                </a:solidFill>
                <a:latin typeface="Arial Narrow" pitchFamily="34" charset="0"/>
              </a:rPr>
              <a:t>60 - 150 V</a:t>
            </a:r>
          </a:p>
        </p:txBody>
      </p:sp>
      <p:sp>
        <p:nvSpPr>
          <p:cNvPr id="33805" name="Text Box 64"/>
          <p:cNvSpPr txBox="1">
            <a:spLocks noChangeArrowheads="1"/>
          </p:cNvSpPr>
          <p:nvPr/>
        </p:nvSpPr>
        <p:spPr bwMode="auto">
          <a:xfrm>
            <a:off x="374650" y="4859338"/>
            <a:ext cx="857250" cy="336550"/>
          </a:xfrm>
          <a:prstGeom prst="rect">
            <a:avLst/>
          </a:prstGeom>
          <a:noFill/>
          <a:ln w="9525" algn="ctr">
            <a:noFill/>
            <a:miter lim="800000"/>
            <a:headEnd type="none" w="sm" len="sm"/>
            <a:tailEnd type="none" w="sm" len="sm"/>
          </a:ln>
        </p:spPr>
        <p:txBody>
          <a:bodyPr wrap="none">
            <a:spAutoFit/>
          </a:bodyPr>
          <a:lstStyle/>
          <a:p>
            <a:r>
              <a:rPr lang="en-US" sz="1600" b="1">
                <a:solidFill>
                  <a:schemeClr val="hlink"/>
                </a:solidFill>
                <a:latin typeface="Arial Narrow" pitchFamily="34" charset="0"/>
              </a:rPr>
              <a:t>10 - 30 V</a:t>
            </a:r>
          </a:p>
        </p:txBody>
      </p:sp>
      <p:sp>
        <p:nvSpPr>
          <p:cNvPr id="33806" name="Rectangle 66"/>
          <p:cNvSpPr>
            <a:spLocks noChangeArrowheads="1"/>
          </p:cNvSpPr>
          <p:nvPr/>
        </p:nvSpPr>
        <p:spPr bwMode="auto">
          <a:xfrm>
            <a:off x="0" y="3152775"/>
            <a:ext cx="9144000" cy="88900"/>
          </a:xfrm>
          <a:prstGeom prst="rect">
            <a:avLst/>
          </a:prstGeom>
          <a:solidFill>
            <a:schemeClr val="accent1"/>
          </a:solidFill>
          <a:ln w="9525" algn="ctr">
            <a:noFill/>
            <a:miter lim="800000"/>
            <a:headEnd type="none" w="sm" len="sm"/>
            <a:tailEnd type="none" w="sm" len="sm"/>
          </a:ln>
        </p:spPr>
        <p:txBody>
          <a:bodyPr wrap="none" anchor="ctr"/>
          <a:lstStyle/>
          <a:p>
            <a:endParaRPr lang="en-US"/>
          </a:p>
        </p:txBody>
      </p:sp>
      <p:sp>
        <p:nvSpPr>
          <p:cNvPr id="33807" name="Rectangle 67"/>
          <p:cNvSpPr>
            <a:spLocks noChangeArrowheads="1"/>
          </p:cNvSpPr>
          <p:nvPr/>
        </p:nvSpPr>
        <p:spPr bwMode="auto">
          <a:xfrm>
            <a:off x="0" y="1943100"/>
            <a:ext cx="9144000" cy="88900"/>
          </a:xfrm>
          <a:prstGeom prst="rect">
            <a:avLst/>
          </a:prstGeom>
          <a:solidFill>
            <a:schemeClr val="accent1"/>
          </a:solidFill>
          <a:ln w="9525" algn="ctr">
            <a:noFill/>
            <a:miter lim="800000"/>
            <a:headEnd type="none" w="sm" len="sm"/>
            <a:tailEnd type="none" w="sm" len="sm"/>
          </a:ln>
        </p:spPr>
        <p:txBody>
          <a:bodyPr wrap="none" anchor="ctr"/>
          <a:lstStyle/>
          <a:p>
            <a:endParaRPr lang="en-US"/>
          </a:p>
        </p:txBody>
      </p:sp>
      <p:sp>
        <p:nvSpPr>
          <p:cNvPr id="33808" name="Rectangle 68"/>
          <p:cNvSpPr>
            <a:spLocks noChangeArrowheads="1"/>
          </p:cNvSpPr>
          <p:nvPr/>
        </p:nvSpPr>
        <p:spPr bwMode="auto">
          <a:xfrm>
            <a:off x="0" y="4352925"/>
            <a:ext cx="9144000" cy="88900"/>
          </a:xfrm>
          <a:prstGeom prst="rect">
            <a:avLst/>
          </a:prstGeom>
          <a:solidFill>
            <a:schemeClr val="accent1"/>
          </a:solidFill>
          <a:ln w="9525" algn="ctr">
            <a:noFill/>
            <a:miter lim="800000"/>
            <a:headEnd type="none" w="sm" len="sm"/>
            <a:tailEnd type="none" w="sm" len="sm"/>
          </a:ln>
        </p:spPr>
        <p:txBody>
          <a:bodyPr wrap="none" anchor="ctr"/>
          <a:lstStyle/>
          <a:p>
            <a:endParaRPr lang="en-US"/>
          </a:p>
        </p:txBody>
      </p:sp>
      <p:sp>
        <p:nvSpPr>
          <p:cNvPr id="33809" name="Text Box 69"/>
          <p:cNvSpPr txBox="1">
            <a:spLocks noChangeArrowheads="1"/>
          </p:cNvSpPr>
          <p:nvPr/>
        </p:nvSpPr>
        <p:spPr bwMode="auto">
          <a:xfrm>
            <a:off x="1908175" y="2071688"/>
            <a:ext cx="1323975" cy="1015663"/>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PXI-2584 (600 V)</a:t>
            </a:r>
          </a:p>
          <a:p>
            <a:pPr>
              <a:buFontTx/>
              <a:buChar char="•"/>
            </a:pPr>
            <a:r>
              <a:rPr lang="en-US" sz="1200" dirty="0">
                <a:solidFill>
                  <a:schemeClr val="bg2"/>
                </a:solidFill>
                <a:latin typeface="Arial Narrow" pitchFamily="34" charset="0"/>
              </a:rPr>
              <a:t> PXI-2527 (300 V)</a:t>
            </a:r>
          </a:p>
          <a:p>
            <a:pPr>
              <a:buFontTx/>
              <a:buChar char="•"/>
            </a:pPr>
            <a:r>
              <a:rPr lang="en-US" sz="1200" dirty="0">
                <a:solidFill>
                  <a:schemeClr val="bg2"/>
                </a:solidFill>
                <a:latin typeface="Arial Narrow" pitchFamily="34" charset="0"/>
              </a:rPr>
              <a:t> PXI-2585 (300 V)</a:t>
            </a:r>
          </a:p>
          <a:p>
            <a:pPr>
              <a:buFontTx/>
              <a:buChar char="•"/>
            </a:pPr>
            <a:r>
              <a:rPr lang="en-US" sz="1200" dirty="0">
                <a:solidFill>
                  <a:schemeClr val="bg2"/>
                </a:solidFill>
                <a:latin typeface="Arial Narrow" pitchFamily="34" charset="0"/>
              </a:rPr>
              <a:t> SCXI-1127 (300 V)</a:t>
            </a:r>
          </a:p>
          <a:p>
            <a:pPr>
              <a:buFontTx/>
              <a:buChar char="•"/>
            </a:pPr>
            <a:r>
              <a:rPr lang="en-US" sz="1200" dirty="0">
                <a:solidFill>
                  <a:schemeClr val="bg2"/>
                </a:solidFill>
                <a:latin typeface="Arial Narrow" pitchFamily="34" charset="0"/>
              </a:rPr>
              <a:t> SCXI-1128 (300 V)</a:t>
            </a:r>
          </a:p>
        </p:txBody>
      </p:sp>
      <p:sp>
        <p:nvSpPr>
          <p:cNvPr id="33810" name="Text Box 70"/>
          <p:cNvSpPr txBox="1">
            <a:spLocks noChangeArrowheads="1"/>
          </p:cNvSpPr>
          <p:nvPr/>
        </p:nvSpPr>
        <p:spPr bwMode="auto">
          <a:xfrm>
            <a:off x="3892550" y="2325688"/>
            <a:ext cx="1181100" cy="581025"/>
          </a:xfrm>
          <a:prstGeom prst="rect">
            <a:avLst/>
          </a:prstGeom>
          <a:noFill/>
          <a:ln w="9525" algn="ctr">
            <a:noFill/>
            <a:miter lim="800000"/>
            <a:headEnd type="none" w="sm" len="sm"/>
            <a:tailEnd type="none" w="sm" len="sm"/>
          </a:ln>
        </p:spPr>
        <p:txBody>
          <a:bodyPr wrap="none">
            <a:spAutoFit/>
          </a:bodyPr>
          <a:lstStyle/>
          <a:p>
            <a:pPr algn="ctr"/>
            <a:r>
              <a:rPr lang="en-US" sz="1600" b="1" dirty="0">
                <a:solidFill>
                  <a:schemeClr val="bg2"/>
                </a:solidFill>
                <a:latin typeface="Arial Narrow" pitchFamily="34" charset="0"/>
              </a:rPr>
              <a:t>No modules </a:t>
            </a:r>
          </a:p>
          <a:p>
            <a:pPr algn="ctr"/>
            <a:r>
              <a:rPr lang="en-US" sz="1600" b="1" dirty="0">
                <a:solidFill>
                  <a:schemeClr val="bg2"/>
                </a:solidFill>
                <a:latin typeface="Arial Narrow" pitchFamily="34" charset="0"/>
              </a:rPr>
              <a:t>available</a:t>
            </a:r>
          </a:p>
        </p:txBody>
      </p:sp>
      <p:sp>
        <p:nvSpPr>
          <p:cNvPr id="33811" name="Text Box 72"/>
          <p:cNvSpPr txBox="1">
            <a:spLocks noChangeArrowheads="1"/>
          </p:cNvSpPr>
          <p:nvPr/>
        </p:nvSpPr>
        <p:spPr bwMode="auto">
          <a:xfrm>
            <a:off x="5651500" y="2395538"/>
            <a:ext cx="1323975" cy="274637"/>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PXI-2586 (300 V)</a:t>
            </a:r>
          </a:p>
        </p:txBody>
      </p:sp>
      <p:sp>
        <p:nvSpPr>
          <p:cNvPr id="33812" name="Text Box 73"/>
          <p:cNvSpPr txBox="1">
            <a:spLocks noChangeArrowheads="1"/>
          </p:cNvSpPr>
          <p:nvPr/>
        </p:nvSpPr>
        <p:spPr bwMode="auto">
          <a:xfrm>
            <a:off x="1946275" y="4776788"/>
            <a:ext cx="1323975" cy="274637"/>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PXI-2501 (10 V)</a:t>
            </a:r>
          </a:p>
        </p:txBody>
      </p:sp>
      <p:sp>
        <p:nvSpPr>
          <p:cNvPr id="33813" name="Text Box 74"/>
          <p:cNvSpPr txBox="1">
            <a:spLocks noChangeArrowheads="1"/>
          </p:cNvSpPr>
          <p:nvPr/>
        </p:nvSpPr>
        <p:spPr bwMode="auto">
          <a:xfrm>
            <a:off x="3851275" y="3367088"/>
            <a:ext cx="1323975" cy="830997"/>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PXI-2503 (60 V)</a:t>
            </a:r>
          </a:p>
          <a:p>
            <a:pPr>
              <a:buFontTx/>
              <a:buChar char="•"/>
            </a:pPr>
            <a:r>
              <a:rPr lang="en-US" sz="1200" dirty="0">
                <a:solidFill>
                  <a:schemeClr val="bg2"/>
                </a:solidFill>
                <a:latin typeface="Arial Narrow" pitchFamily="34" charset="0"/>
              </a:rPr>
              <a:t> PXI-2529 (150 V)</a:t>
            </a:r>
          </a:p>
          <a:p>
            <a:pPr>
              <a:buFontTx/>
              <a:buChar char="•"/>
            </a:pPr>
            <a:r>
              <a:rPr lang="en-US" sz="1200" dirty="0">
                <a:solidFill>
                  <a:schemeClr val="bg2"/>
                </a:solidFill>
                <a:latin typeface="Arial Narrow" pitchFamily="34" charset="0"/>
              </a:rPr>
              <a:t> PXI-2530 (60 V)</a:t>
            </a:r>
          </a:p>
          <a:p>
            <a:pPr>
              <a:buFontTx/>
              <a:buChar char="•"/>
            </a:pPr>
            <a:r>
              <a:rPr lang="en-US" sz="1200" dirty="0">
                <a:solidFill>
                  <a:schemeClr val="bg2"/>
                </a:solidFill>
                <a:latin typeface="Arial Narrow" pitchFamily="34" charset="0"/>
              </a:rPr>
              <a:t> PXI-2532 (100 V)</a:t>
            </a:r>
          </a:p>
        </p:txBody>
      </p:sp>
      <p:sp>
        <p:nvSpPr>
          <p:cNvPr id="33814" name="Text Box 75"/>
          <p:cNvSpPr txBox="1">
            <a:spLocks noChangeArrowheads="1"/>
          </p:cNvSpPr>
          <p:nvPr/>
        </p:nvSpPr>
        <p:spPr bwMode="auto">
          <a:xfrm>
            <a:off x="7521575" y="3316288"/>
            <a:ext cx="1323975" cy="646331"/>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PXI-2593 (150 V)</a:t>
            </a:r>
          </a:p>
          <a:p>
            <a:pPr>
              <a:buFontTx/>
              <a:buChar char="•"/>
            </a:pPr>
            <a:r>
              <a:rPr lang="en-US" sz="1200" dirty="0">
                <a:solidFill>
                  <a:schemeClr val="bg2"/>
                </a:solidFill>
                <a:latin typeface="Arial Narrow" pitchFamily="34" charset="0"/>
              </a:rPr>
              <a:t> PXI-2596 (90 V)</a:t>
            </a:r>
          </a:p>
          <a:p>
            <a:pPr>
              <a:buFontTx/>
              <a:buChar char="•"/>
            </a:pPr>
            <a:r>
              <a:rPr lang="en-US" sz="1200" dirty="0">
                <a:solidFill>
                  <a:schemeClr val="bg2"/>
                </a:solidFill>
                <a:latin typeface="Arial Narrow" pitchFamily="34" charset="0"/>
              </a:rPr>
              <a:t> PXI-2597 (90 V)</a:t>
            </a:r>
          </a:p>
        </p:txBody>
      </p:sp>
      <p:sp>
        <p:nvSpPr>
          <p:cNvPr id="33815" name="Text Box 76"/>
          <p:cNvSpPr txBox="1">
            <a:spLocks noChangeArrowheads="1"/>
          </p:cNvSpPr>
          <p:nvPr/>
        </p:nvSpPr>
        <p:spPr bwMode="auto">
          <a:xfrm>
            <a:off x="3838575" y="4789488"/>
            <a:ext cx="1323975" cy="274637"/>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PXI-2501 (10 V)</a:t>
            </a:r>
          </a:p>
        </p:txBody>
      </p:sp>
      <p:sp>
        <p:nvSpPr>
          <p:cNvPr id="33816" name="Text Box 77"/>
          <p:cNvSpPr txBox="1">
            <a:spLocks noChangeArrowheads="1"/>
          </p:cNvSpPr>
          <p:nvPr/>
        </p:nvSpPr>
        <p:spPr bwMode="auto">
          <a:xfrm>
            <a:off x="1895475" y="3354388"/>
            <a:ext cx="1323975" cy="830997"/>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PXI-2503 (60 V)</a:t>
            </a:r>
          </a:p>
          <a:p>
            <a:pPr>
              <a:buFontTx/>
              <a:buChar char="•"/>
            </a:pPr>
            <a:r>
              <a:rPr lang="en-US" sz="1200" dirty="0">
                <a:solidFill>
                  <a:schemeClr val="bg2"/>
                </a:solidFill>
                <a:latin typeface="Arial Narrow" pitchFamily="34" charset="0"/>
              </a:rPr>
              <a:t> PXI-2576 (100 V)</a:t>
            </a:r>
          </a:p>
          <a:p>
            <a:pPr>
              <a:buFontTx/>
              <a:buChar char="•"/>
            </a:pPr>
            <a:r>
              <a:rPr lang="en-US" sz="1200" dirty="0">
                <a:solidFill>
                  <a:schemeClr val="bg2"/>
                </a:solidFill>
                <a:latin typeface="Arial Narrow" pitchFamily="34" charset="0"/>
              </a:rPr>
              <a:t> PXI-2530 (60 V)</a:t>
            </a:r>
          </a:p>
          <a:p>
            <a:pPr>
              <a:buFontTx/>
              <a:buChar char="•"/>
            </a:pPr>
            <a:r>
              <a:rPr lang="en-US" sz="1200" dirty="0">
                <a:solidFill>
                  <a:schemeClr val="bg2"/>
                </a:solidFill>
                <a:latin typeface="Arial Narrow" pitchFamily="34" charset="0"/>
              </a:rPr>
              <a:t> PXI-2575 (100 V)</a:t>
            </a:r>
          </a:p>
        </p:txBody>
      </p:sp>
      <p:sp>
        <p:nvSpPr>
          <p:cNvPr id="33817" name="Text Box 78"/>
          <p:cNvSpPr txBox="1">
            <a:spLocks noChangeArrowheads="1"/>
          </p:cNvSpPr>
          <p:nvPr/>
        </p:nvSpPr>
        <p:spPr bwMode="auto">
          <a:xfrm>
            <a:off x="7496175" y="4510088"/>
            <a:ext cx="1323975" cy="1015663"/>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a:t>
            </a:r>
            <a:r>
              <a:rPr lang="en-US" sz="1200" dirty="0" smtClean="0">
                <a:solidFill>
                  <a:schemeClr val="bg2"/>
                </a:solidFill>
                <a:latin typeface="Arial Narrow" pitchFamily="34" charset="0"/>
              </a:rPr>
              <a:t>PXI-2591 </a:t>
            </a:r>
            <a:r>
              <a:rPr lang="en-US" sz="1200" dirty="0">
                <a:solidFill>
                  <a:schemeClr val="bg2"/>
                </a:solidFill>
                <a:latin typeface="Arial Narrow" pitchFamily="34" charset="0"/>
              </a:rPr>
              <a:t>(24 V)</a:t>
            </a:r>
          </a:p>
          <a:p>
            <a:pPr>
              <a:buFontTx/>
              <a:buChar char="•"/>
            </a:pPr>
            <a:r>
              <a:rPr lang="en-US" sz="1200" dirty="0">
                <a:solidFill>
                  <a:schemeClr val="bg2"/>
                </a:solidFill>
                <a:latin typeface="Arial Narrow" pitchFamily="34" charset="0"/>
              </a:rPr>
              <a:t> PXI-2594 (30 V)</a:t>
            </a:r>
          </a:p>
          <a:p>
            <a:pPr>
              <a:buFontTx/>
              <a:buChar char="•"/>
            </a:pPr>
            <a:r>
              <a:rPr lang="en-US" sz="1200" dirty="0">
                <a:solidFill>
                  <a:schemeClr val="bg2"/>
                </a:solidFill>
                <a:latin typeface="Arial Narrow" pitchFamily="34" charset="0"/>
              </a:rPr>
              <a:t> PXI-2595 (30 V)</a:t>
            </a:r>
          </a:p>
          <a:p>
            <a:pPr>
              <a:buFontTx/>
              <a:buChar char="•"/>
            </a:pPr>
            <a:r>
              <a:rPr lang="en-US" sz="1200" dirty="0">
                <a:solidFill>
                  <a:schemeClr val="bg2"/>
                </a:solidFill>
                <a:latin typeface="Arial Narrow" pitchFamily="34" charset="0"/>
              </a:rPr>
              <a:t> PXI-254x (30 V)</a:t>
            </a:r>
          </a:p>
          <a:p>
            <a:pPr>
              <a:buFontTx/>
              <a:buChar char="•"/>
            </a:pPr>
            <a:r>
              <a:rPr lang="en-US" sz="1200" dirty="0">
                <a:solidFill>
                  <a:schemeClr val="bg2"/>
                </a:solidFill>
                <a:latin typeface="Arial Narrow" pitchFamily="34" charset="0"/>
              </a:rPr>
              <a:t> PXI-255x (30 V)</a:t>
            </a:r>
          </a:p>
        </p:txBody>
      </p:sp>
      <p:sp>
        <p:nvSpPr>
          <p:cNvPr id="33818" name="Text Box 79"/>
          <p:cNvSpPr txBox="1">
            <a:spLocks noChangeArrowheads="1"/>
          </p:cNvSpPr>
          <p:nvPr/>
        </p:nvSpPr>
        <p:spPr bwMode="auto">
          <a:xfrm>
            <a:off x="5654675" y="3189288"/>
            <a:ext cx="1323975" cy="1200329"/>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PXI-2565 (250 V)</a:t>
            </a:r>
          </a:p>
          <a:p>
            <a:pPr>
              <a:buFontTx/>
              <a:buChar char="•"/>
            </a:pPr>
            <a:r>
              <a:rPr lang="en-US" sz="1200" dirty="0">
                <a:solidFill>
                  <a:schemeClr val="bg2"/>
                </a:solidFill>
                <a:latin typeface="Arial Narrow" pitchFamily="34" charset="0"/>
              </a:rPr>
              <a:t> PXI-2564 (150 V)</a:t>
            </a:r>
          </a:p>
          <a:p>
            <a:pPr>
              <a:buFontTx/>
              <a:buChar char="•"/>
            </a:pPr>
            <a:r>
              <a:rPr lang="en-US" sz="1200" dirty="0">
                <a:solidFill>
                  <a:schemeClr val="bg2"/>
                </a:solidFill>
                <a:latin typeface="Arial Narrow" pitchFamily="34" charset="0"/>
              </a:rPr>
              <a:t> PXI-2566 (150 V)</a:t>
            </a:r>
          </a:p>
          <a:p>
            <a:pPr>
              <a:buFontTx/>
              <a:buChar char="•"/>
            </a:pPr>
            <a:r>
              <a:rPr lang="en-US" sz="1200" dirty="0">
                <a:solidFill>
                  <a:schemeClr val="bg2"/>
                </a:solidFill>
                <a:latin typeface="Arial Narrow" pitchFamily="34" charset="0"/>
              </a:rPr>
              <a:t> PXI-2568 (150 V)</a:t>
            </a:r>
          </a:p>
          <a:p>
            <a:pPr>
              <a:buFontTx/>
              <a:buChar char="•"/>
            </a:pPr>
            <a:r>
              <a:rPr lang="en-US" sz="1200" dirty="0">
                <a:solidFill>
                  <a:schemeClr val="bg2"/>
                </a:solidFill>
                <a:latin typeface="Arial Narrow" pitchFamily="34" charset="0"/>
              </a:rPr>
              <a:t> PXI-2569 (100 V)</a:t>
            </a:r>
          </a:p>
          <a:p>
            <a:pPr>
              <a:buFontTx/>
              <a:buChar char="•"/>
            </a:pPr>
            <a:r>
              <a:rPr lang="en-US" sz="1200" dirty="0">
                <a:solidFill>
                  <a:schemeClr val="bg2"/>
                </a:solidFill>
                <a:latin typeface="Arial Narrow" pitchFamily="34" charset="0"/>
              </a:rPr>
              <a:t> PXI-2570 (100 V)</a:t>
            </a:r>
          </a:p>
        </p:txBody>
      </p:sp>
      <p:sp>
        <p:nvSpPr>
          <p:cNvPr id="33819" name="Text Box 81"/>
          <p:cNvSpPr txBox="1">
            <a:spLocks noChangeArrowheads="1"/>
          </p:cNvSpPr>
          <p:nvPr/>
        </p:nvSpPr>
        <p:spPr bwMode="auto">
          <a:xfrm>
            <a:off x="5772150" y="4687888"/>
            <a:ext cx="1181100" cy="581025"/>
          </a:xfrm>
          <a:prstGeom prst="rect">
            <a:avLst/>
          </a:prstGeom>
          <a:noFill/>
          <a:ln w="9525" algn="ctr">
            <a:noFill/>
            <a:miter lim="800000"/>
            <a:headEnd type="none" w="sm" len="sm"/>
            <a:tailEnd type="none" w="sm" len="sm"/>
          </a:ln>
        </p:spPr>
        <p:txBody>
          <a:bodyPr wrap="none">
            <a:spAutoFit/>
          </a:bodyPr>
          <a:lstStyle/>
          <a:p>
            <a:pPr algn="ctr"/>
            <a:r>
              <a:rPr lang="en-US" sz="1600" b="1" dirty="0">
                <a:solidFill>
                  <a:schemeClr val="bg2"/>
                </a:solidFill>
                <a:latin typeface="Arial Narrow" pitchFamily="34" charset="0"/>
              </a:rPr>
              <a:t>No modules </a:t>
            </a:r>
          </a:p>
          <a:p>
            <a:pPr algn="ctr"/>
            <a:r>
              <a:rPr lang="en-US" sz="1600" b="1" dirty="0">
                <a:solidFill>
                  <a:schemeClr val="bg2"/>
                </a:solidFill>
                <a:latin typeface="Arial Narrow" pitchFamily="34" charset="0"/>
              </a:rPr>
              <a:t>available</a:t>
            </a:r>
          </a:p>
        </p:txBody>
      </p:sp>
      <p:sp>
        <p:nvSpPr>
          <p:cNvPr id="33820" name="Text Box 82"/>
          <p:cNvSpPr txBox="1">
            <a:spLocks noChangeArrowheads="1"/>
          </p:cNvSpPr>
          <p:nvPr/>
        </p:nvSpPr>
        <p:spPr bwMode="auto">
          <a:xfrm>
            <a:off x="7588250" y="2287588"/>
            <a:ext cx="1181100" cy="581025"/>
          </a:xfrm>
          <a:prstGeom prst="rect">
            <a:avLst/>
          </a:prstGeom>
          <a:noFill/>
          <a:ln w="9525" algn="ctr">
            <a:noFill/>
            <a:miter lim="800000"/>
            <a:headEnd type="none" w="sm" len="sm"/>
            <a:tailEnd type="none" w="sm" len="sm"/>
          </a:ln>
        </p:spPr>
        <p:txBody>
          <a:bodyPr wrap="none">
            <a:spAutoFit/>
          </a:bodyPr>
          <a:lstStyle/>
          <a:p>
            <a:pPr algn="ctr"/>
            <a:r>
              <a:rPr lang="en-US" sz="1600" b="1" dirty="0" smtClean="0">
                <a:solidFill>
                  <a:schemeClr val="bg2"/>
                </a:solidFill>
                <a:latin typeface="Arial Narrow" pitchFamily="34" charset="0"/>
              </a:rPr>
              <a:t>No modules </a:t>
            </a:r>
          </a:p>
          <a:p>
            <a:pPr algn="ctr"/>
            <a:r>
              <a:rPr lang="en-US" sz="1600" b="1" dirty="0" smtClean="0">
                <a:solidFill>
                  <a:schemeClr val="bg2"/>
                </a:solidFill>
                <a:latin typeface="Arial Narrow" pitchFamily="34" charset="0"/>
              </a:rPr>
              <a:t>available</a:t>
            </a:r>
            <a:endParaRPr lang="en-US" sz="1600" b="1" dirty="0">
              <a:solidFill>
                <a:schemeClr val="bg2"/>
              </a:solidFill>
              <a:latin typeface="Arial Narrow" pitchFamily="34"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5843" name="Object 8"/>
          <p:cNvGraphicFramePr>
            <a:graphicFrameLocks noGrp="1" noChangeAspect="1"/>
          </p:cNvGraphicFramePr>
          <p:nvPr/>
        </p:nvGraphicFramePr>
        <p:xfrm>
          <a:off x="2028497" y="2502284"/>
          <a:ext cx="6776000" cy="3514725"/>
        </p:xfrm>
        <a:graphic>
          <a:graphicData uri="http://schemas.openxmlformats.org/presentationml/2006/ole">
            <p:oleObj spid="_x0000_s675843" name="Worksheet" r:id="rId4" imgW="5534143" imgH="3000380" progId="Excel.Sheet.8">
              <p:embed/>
            </p:oleObj>
          </a:graphicData>
        </a:graphic>
      </p:graphicFrame>
      <p:sp>
        <p:nvSpPr>
          <p:cNvPr id="6147" name="Rectangle 2"/>
          <p:cNvSpPr>
            <a:spLocks noGrp="1" noChangeArrowheads="1"/>
          </p:cNvSpPr>
          <p:nvPr>
            <p:ph type="title"/>
          </p:nvPr>
        </p:nvSpPr>
        <p:spPr>
          <a:xfrm>
            <a:off x="0" y="0"/>
            <a:ext cx="7772400" cy="1143000"/>
          </a:xfrm>
        </p:spPr>
        <p:txBody>
          <a:bodyPr/>
          <a:lstStyle/>
          <a:p>
            <a:pPr eaLnBrk="1" hangingPunct="1"/>
            <a:r>
              <a:rPr lang="en-US" b="1" dirty="0" smtClean="0"/>
              <a:t>Current Switching</a:t>
            </a:r>
          </a:p>
        </p:txBody>
      </p:sp>
      <p:sp>
        <p:nvSpPr>
          <p:cNvPr id="6150" name="Text Box 12"/>
          <p:cNvSpPr txBox="1">
            <a:spLocks noChangeArrowheads="1"/>
          </p:cNvSpPr>
          <p:nvPr/>
        </p:nvSpPr>
        <p:spPr bwMode="auto">
          <a:xfrm>
            <a:off x="5970588" y="1376363"/>
            <a:ext cx="2770187" cy="1169551"/>
          </a:xfrm>
          <a:prstGeom prst="rect">
            <a:avLst/>
          </a:prstGeom>
          <a:noFill/>
          <a:ln w="9525" algn="ctr">
            <a:noFill/>
            <a:miter lim="800000"/>
            <a:headEnd type="none" w="sm" len="sm"/>
            <a:tailEnd type="none" w="sm" len="sm"/>
          </a:ln>
        </p:spPr>
        <p:txBody>
          <a:bodyPr>
            <a:spAutoFit/>
          </a:bodyPr>
          <a:lstStyle/>
          <a:p>
            <a:pPr marL="171450" indent="-171450"/>
            <a:r>
              <a:rPr lang="en-US" sz="1400" b="1" dirty="0">
                <a:solidFill>
                  <a:schemeClr val="hlink"/>
                </a:solidFill>
                <a:latin typeface="Arial Narrow" pitchFamily="34" charset="0"/>
              </a:rPr>
              <a:t>High-current switching applications</a:t>
            </a:r>
          </a:p>
          <a:p>
            <a:pPr marL="171450" indent="-171450">
              <a:buFontTx/>
              <a:buChar char="•"/>
            </a:pPr>
            <a:r>
              <a:rPr lang="en-US" sz="1400" dirty="0">
                <a:solidFill>
                  <a:schemeClr val="tx1"/>
                </a:solidFill>
                <a:latin typeface="Arial Narrow" pitchFamily="34" charset="0"/>
              </a:rPr>
              <a:t>Automotive </a:t>
            </a:r>
            <a:r>
              <a:rPr lang="en-US" sz="1400" dirty="0">
                <a:solidFill>
                  <a:schemeClr val="tx1"/>
                </a:solidFill>
                <a:latin typeface="+mn-lt"/>
              </a:rPr>
              <a:t>applications</a:t>
            </a:r>
          </a:p>
          <a:p>
            <a:pPr marL="171450" indent="-171450">
              <a:buFontTx/>
              <a:buChar char="•"/>
            </a:pPr>
            <a:r>
              <a:rPr lang="en-US" sz="1400" dirty="0">
                <a:solidFill>
                  <a:schemeClr val="tx1"/>
                </a:solidFill>
                <a:latin typeface="Arial Narrow" pitchFamily="34" charset="0"/>
              </a:rPr>
              <a:t>Switching high-power loads (lights, fans, motors, etc.)</a:t>
            </a:r>
          </a:p>
          <a:p>
            <a:pPr marL="171450" indent="-171450">
              <a:buFontTx/>
              <a:buChar char="•"/>
            </a:pPr>
            <a:r>
              <a:rPr lang="en-US" sz="1400" dirty="0">
                <a:solidFill>
                  <a:schemeClr val="tx1"/>
                </a:solidFill>
                <a:latin typeface="Arial Narrow" pitchFamily="34" charset="0"/>
              </a:rPr>
              <a:t>Switching power supplies</a:t>
            </a:r>
          </a:p>
        </p:txBody>
      </p:sp>
      <p:sp>
        <p:nvSpPr>
          <p:cNvPr id="6151" name="Text Box 14"/>
          <p:cNvSpPr txBox="1">
            <a:spLocks noChangeArrowheads="1"/>
          </p:cNvSpPr>
          <p:nvPr/>
        </p:nvSpPr>
        <p:spPr bwMode="auto">
          <a:xfrm>
            <a:off x="1931988" y="3348038"/>
            <a:ext cx="2617787" cy="738664"/>
          </a:xfrm>
          <a:prstGeom prst="rect">
            <a:avLst/>
          </a:prstGeom>
          <a:noFill/>
          <a:ln w="9525" algn="ctr">
            <a:noFill/>
            <a:miter lim="800000"/>
            <a:headEnd type="none" w="sm" len="sm"/>
            <a:tailEnd type="none" w="sm" len="sm"/>
          </a:ln>
        </p:spPr>
        <p:txBody>
          <a:bodyPr>
            <a:spAutoFit/>
          </a:bodyPr>
          <a:lstStyle/>
          <a:p>
            <a:pPr marL="171450" indent="-171450"/>
            <a:r>
              <a:rPr lang="en-US" sz="1400" b="1" dirty="0">
                <a:solidFill>
                  <a:schemeClr val="hlink"/>
                </a:solidFill>
                <a:latin typeface="Arial Narrow" pitchFamily="34" charset="0"/>
              </a:rPr>
              <a:t>Mid-current switching applications</a:t>
            </a:r>
          </a:p>
          <a:p>
            <a:pPr marL="171450" indent="-171450">
              <a:buFontTx/>
              <a:buChar char="•"/>
            </a:pPr>
            <a:r>
              <a:rPr lang="en-US" sz="1400" dirty="0">
                <a:solidFill>
                  <a:schemeClr val="tx1"/>
                </a:solidFill>
                <a:latin typeface="Arial Narrow" pitchFamily="34" charset="0"/>
              </a:rPr>
              <a:t>General-purpose signals</a:t>
            </a:r>
          </a:p>
          <a:p>
            <a:pPr marL="171450" indent="-171450">
              <a:buFontTx/>
              <a:buChar char="•"/>
            </a:pPr>
            <a:r>
              <a:rPr lang="en-US" sz="1400" dirty="0">
                <a:solidFill>
                  <a:schemeClr val="tx1"/>
                </a:solidFill>
                <a:latin typeface="Arial Narrow" pitchFamily="34" charset="0"/>
              </a:rPr>
              <a:t>Automotive ECU testing</a:t>
            </a:r>
          </a:p>
        </p:txBody>
      </p:sp>
      <p:pic>
        <p:nvPicPr>
          <p:cNvPr id="6152" name="Picture 15"/>
          <p:cNvPicPr>
            <a:picLocks noChangeAspect="1" noChangeArrowheads="1"/>
          </p:cNvPicPr>
          <p:nvPr/>
        </p:nvPicPr>
        <p:blipFill>
          <a:blip r:embed="rId5" cstate="print"/>
          <a:srcRect/>
          <a:stretch>
            <a:fillRect/>
          </a:stretch>
        </p:blipFill>
        <p:spPr bwMode="auto">
          <a:xfrm>
            <a:off x="4745038" y="330200"/>
            <a:ext cx="1336675" cy="1116013"/>
          </a:xfrm>
          <a:prstGeom prst="rect">
            <a:avLst/>
          </a:prstGeom>
          <a:noFill/>
          <a:ln w="9525">
            <a:noFill/>
            <a:miter lim="800000"/>
            <a:headEnd/>
            <a:tailEnd/>
          </a:ln>
        </p:spPr>
      </p:pic>
      <p:sp>
        <p:nvSpPr>
          <p:cNvPr id="6153" name="Text Box 16"/>
          <p:cNvSpPr txBox="1">
            <a:spLocks noChangeArrowheads="1"/>
          </p:cNvSpPr>
          <p:nvPr/>
        </p:nvSpPr>
        <p:spPr bwMode="auto">
          <a:xfrm>
            <a:off x="114300" y="1309688"/>
            <a:ext cx="5922963" cy="1938992"/>
          </a:xfrm>
          <a:prstGeom prst="rect">
            <a:avLst/>
          </a:prstGeom>
          <a:noFill/>
          <a:ln w="9525" algn="ctr">
            <a:noFill/>
            <a:miter lim="800000"/>
            <a:headEnd type="none" w="sm" len="sm"/>
            <a:tailEnd type="none" w="sm" len="sm"/>
          </a:ln>
        </p:spPr>
        <p:txBody>
          <a:bodyPr>
            <a:spAutoFit/>
          </a:bodyPr>
          <a:lstStyle/>
          <a:p>
            <a:pPr marL="228600" indent="-228600"/>
            <a:r>
              <a:rPr lang="en-US" b="0" dirty="0">
                <a:solidFill>
                  <a:schemeClr val="hlink"/>
                </a:solidFill>
                <a:latin typeface="+mn-lt"/>
              </a:rPr>
              <a:t>NI’s competitive advantage:</a:t>
            </a:r>
          </a:p>
          <a:p>
            <a:pPr marL="228600" indent="-228600">
              <a:buFontTx/>
              <a:buChar char="•"/>
            </a:pPr>
            <a:r>
              <a:rPr lang="en-US" b="0" dirty="0">
                <a:solidFill>
                  <a:schemeClr val="tx1"/>
                </a:solidFill>
                <a:latin typeface="+mn-lt"/>
              </a:rPr>
              <a:t>Strict adherence to safety</a:t>
            </a:r>
          </a:p>
          <a:p>
            <a:pPr marL="228600" indent="-228600">
              <a:buFontTx/>
              <a:buChar char="•"/>
            </a:pPr>
            <a:r>
              <a:rPr lang="en-US" b="0" dirty="0">
                <a:solidFill>
                  <a:schemeClr val="tx1"/>
                </a:solidFill>
                <a:latin typeface="+mn-lt"/>
              </a:rPr>
              <a:t>Breadth (NI offers matrix, multiplexer, and general-purpose modules)</a:t>
            </a:r>
          </a:p>
          <a:p>
            <a:pPr marL="228600" indent="-228600"/>
            <a:endParaRPr lang="en-US" b="0" dirty="0">
              <a:latin typeface="+mn-lt"/>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p:cNvSpPr>
            <a:spLocks noGrp="1" noChangeArrowheads="1"/>
          </p:cNvSpPr>
          <p:nvPr>
            <p:ph type="ctrTitle"/>
          </p:nvPr>
        </p:nvSpPr>
        <p:spPr>
          <a:xfrm>
            <a:off x="685800" y="2002212"/>
            <a:ext cx="7772400" cy="1143000"/>
          </a:xfrm>
        </p:spPr>
        <p:txBody>
          <a:bodyPr/>
          <a:lstStyle/>
          <a:p>
            <a:pPr eaLnBrk="1" hangingPunct="1"/>
            <a:r>
              <a:rPr lang="en-US" b="1" dirty="0" smtClean="0"/>
              <a:t>Switch Basics</a:t>
            </a:r>
          </a:p>
        </p:txBody>
      </p:sp>
      <p:sp>
        <p:nvSpPr>
          <p:cNvPr id="4" name="TextBox 3"/>
          <p:cNvSpPr txBox="1"/>
          <p:nvPr/>
        </p:nvSpPr>
        <p:spPr>
          <a:xfrm>
            <a:off x="2364828" y="3263462"/>
            <a:ext cx="5675586" cy="2062103"/>
          </a:xfrm>
          <a:prstGeom prst="rect">
            <a:avLst/>
          </a:prstGeom>
          <a:noFill/>
        </p:spPr>
        <p:txBody>
          <a:bodyPr wrap="square" rtlCol="0">
            <a:spAutoFit/>
          </a:bodyPr>
          <a:lstStyle/>
          <a:p>
            <a:pPr marL="457200" indent="-457200">
              <a:buAutoNum type="arabicPeriod"/>
            </a:pPr>
            <a:r>
              <a:rPr lang="en-US" sz="3200" b="0" dirty="0" smtClean="0">
                <a:solidFill>
                  <a:schemeClr val="tx1"/>
                </a:solidFill>
                <a:latin typeface="+mn-lt"/>
              </a:rPr>
              <a:t>Switch Topologies</a:t>
            </a:r>
          </a:p>
          <a:p>
            <a:pPr marL="457200" indent="-457200">
              <a:buAutoNum type="arabicPeriod"/>
            </a:pPr>
            <a:r>
              <a:rPr lang="en-US" sz="3200" b="0" dirty="0" smtClean="0">
                <a:solidFill>
                  <a:schemeClr val="tx1"/>
                </a:solidFill>
                <a:latin typeface="+mn-lt"/>
              </a:rPr>
              <a:t>Switching Modes</a:t>
            </a:r>
          </a:p>
          <a:p>
            <a:pPr marL="457200" indent="-457200">
              <a:buAutoNum type="arabicPeriod"/>
            </a:pPr>
            <a:r>
              <a:rPr lang="en-US" sz="3200" b="0" dirty="0" smtClean="0">
                <a:solidFill>
                  <a:schemeClr val="tx1"/>
                </a:solidFill>
                <a:latin typeface="+mn-lt"/>
              </a:rPr>
              <a:t>Relay Types</a:t>
            </a:r>
          </a:p>
          <a:p>
            <a:pPr marL="457200" indent="-457200">
              <a:buAutoNum type="arabicPeriod"/>
            </a:pPr>
            <a:r>
              <a:rPr lang="en-US" sz="3200" b="0" dirty="0" smtClean="0">
                <a:solidFill>
                  <a:schemeClr val="tx1"/>
                </a:solidFill>
                <a:latin typeface="+mn-lt"/>
              </a:rPr>
              <a:t>Relay Life</a:t>
            </a:r>
            <a:endParaRPr lang="en-US" sz="3200" b="0" dirty="0">
              <a:solidFill>
                <a:schemeClr val="tx1"/>
              </a:solidFill>
              <a:latin typeface="+mn-lt"/>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88900" y="190500"/>
            <a:ext cx="7772400" cy="914400"/>
          </a:xfrm>
        </p:spPr>
        <p:txBody>
          <a:bodyPr/>
          <a:lstStyle/>
          <a:p>
            <a:pPr eaLnBrk="1" hangingPunct="1"/>
            <a:r>
              <a:rPr lang="en-US" smtClean="0"/>
              <a:t>Current Switching Product Offering</a:t>
            </a:r>
          </a:p>
        </p:txBody>
      </p:sp>
      <p:sp>
        <p:nvSpPr>
          <p:cNvPr id="39939" name="AutoShape 3"/>
          <p:cNvSpPr>
            <a:spLocks noChangeArrowheads="1"/>
          </p:cNvSpPr>
          <p:nvPr/>
        </p:nvSpPr>
        <p:spPr bwMode="auto">
          <a:xfrm>
            <a:off x="1733550" y="1381125"/>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pPr algn="ctr"/>
            <a:endParaRPr lang="en-US"/>
          </a:p>
        </p:txBody>
      </p:sp>
      <p:sp>
        <p:nvSpPr>
          <p:cNvPr id="39940" name="AutoShape 4"/>
          <p:cNvSpPr>
            <a:spLocks noChangeArrowheads="1"/>
          </p:cNvSpPr>
          <p:nvPr/>
        </p:nvSpPr>
        <p:spPr bwMode="auto">
          <a:xfrm>
            <a:off x="3609975" y="1381125"/>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endParaRPr lang="en-US"/>
          </a:p>
        </p:txBody>
      </p:sp>
      <p:sp>
        <p:nvSpPr>
          <p:cNvPr id="39941" name="AutoShape 5"/>
          <p:cNvSpPr>
            <a:spLocks noChangeArrowheads="1"/>
          </p:cNvSpPr>
          <p:nvPr/>
        </p:nvSpPr>
        <p:spPr bwMode="auto">
          <a:xfrm>
            <a:off x="5467350" y="1390650"/>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endParaRPr lang="en-US"/>
          </a:p>
        </p:txBody>
      </p:sp>
      <p:sp>
        <p:nvSpPr>
          <p:cNvPr id="39942" name="AutoShape 6"/>
          <p:cNvSpPr>
            <a:spLocks noChangeArrowheads="1"/>
          </p:cNvSpPr>
          <p:nvPr/>
        </p:nvSpPr>
        <p:spPr bwMode="auto">
          <a:xfrm>
            <a:off x="7286625" y="1409700"/>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endParaRPr lang="en-US"/>
          </a:p>
        </p:txBody>
      </p:sp>
      <p:sp>
        <p:nvSpPr>
          <p:cNvPr id="39943" name="Text Box 7"/>
          <p:cNvSpPr txBox="1">
            <a:spLocks noChangeArrowheads="1"/>
          </p:cNvSpPr>
          <p:nvPr/>
        </p:nvSpPr>
        <p:spPr bwMode="auto">
          <a:xfrm>
            <a:off x="1936750" y="1411288"/>
            <a:ext cx="1281113" cy="396875"/>
          </a:xfrm>
          <a:prstGeom prst="rect">
            <a:avLst/>
          </a:prstGeom>
          <a:noFill/>
          <a:ln w="9525" algn="ctr">
            <a:noFill/>
            <a:miter lim="800000"/>
            <a:headEnd type="none" w="sm" len="sm"/>
            <a:tailEnd type="none" w="sm" len="sm"/>
          </a:ln>
        </p:spPr>
        <p:txBody>
          <a:bodyPr wrap="none">
            <a:spAutoFit/>
          </a:bodyPr>
          <a:lstStyle/>
          <a:p>
            <a:r>
              <a:rPr lang="en-US" sz="2000" b="1" dirty="0">
                <a:solidFill>
                  <a:schemeClr val="bg2"/>
                </a:solidFill>
                <a:latin typeface="Arial Narrow" pitchFamily="34" charset="0"/>
              </a:rPr>
              <a:t>Multiplexer</a:t>
            </a:r>
          </a:p>
        </p:txBody>
      </p:sp>
      <p:sp>
        <p:nvSpPr>
          <p:cNvPr id="39944" name="Text Box 8"/>
          <p:cNvSpPr txBox="1">
            <a:spLocks noChangeArrowheads="1"/>
          </p:cNvSpPr>
          <p:nvPr/>
        </p:nvSpPr>
        <p:spPr bwMode="auto">
          <a:xfrm>
            <a:off x="4022725" y="1401763"/>
            <a:ext cx="796925" cy="396875"/>
          </a:xfrm>
          <a:prstGeom prst="rect">
            <a:avLst/>
          </a:prstGeom>
          <a:noFill/>
          <a:ln w="9525" algn="ctr">
            <a:noFill/>
            <a:miter lim="800000"/>
            <a:headEnd type="none" w="sm" len="sm"/>
            <a:tailEnd type="none" w="sm" len="sm"/>
          </a:ln>
        </p:spPr>
        <p:txBody>
          <a:bodyPr wrap="none">
            <a:spAutoFit/>
          </a:bodyPr>
          <a:lstStyle/>
          <a:p>
            <a:r>
              <a:rPr lang="en-US" sz="2000" b="1" dirty="0">
                <a:solidFill>
                  <a:schemeClr val="bg2"/>
                </a:solidFill>
                <a:latin typeface="Arial Narrow" pitchFamily="34" charset="0"/>
              </a:rPr>
              <a:t>Matrix</a:t>
            </a:r>
          </a:p>
        </p:txBody>
      </p:sp>
      <p:sp>
        <p:nvSpPr>
          <p:cNvPr id="39945" name="Text Box 9"/>
          <p:cNvSpPr txBox="1">
            <a:spLocks noChangeArrowheads="1"/>
          </p:cNvSpPr>
          <p:nvPr/>
        </p:nvSpPr>
        <p:spPr bwMode="auto">
          <a:xfrm>
            <a:off x="5422900" y="1411288"/>
            <a:ext cx="1849438" cy="396875"/>
          </a:xfrm>
          <a:prstGeom prst="rect">
            <a:avLst/>
          </a:prstGeom>
          <a:noFill/>
          <a:ln w="9525" algn="ctr">
            <a:noFill/>
            <a:miter lim="800000"/>
            <a:headEnd type="none" w="sm" len="sm"/>
            <a:tailEnd type="none" w="sm" len="sm"/>
          </a:ln>
        </p:spPr>
        <p:txBody>
          <a:bodyPr wrap="none">
            <a:spAutoFit/>
          </a:bodyPr>
          <a:lstStyle/>
          <a:p>
            <a:r>
              <a:rPr lang="en-US" sz="2000" b="1" dirty="0">
                <a:solidFill>
                  <a:schemeClr val="bg2"/>
                </a:solidFill>
                <a:latin typeface="Arial Narrow" pitchFamily="34" charset="0"/>
              </a:rPr>
              <a:t>General-purpose</a:t>
            </a:r>
          </a:p>
        </p:txBody>
      </p:sp>
      <p:sp>
        <p:nvSpPr>
          <p:cNvPr id="39946" name="Text Box 10"/>
          <p:cNvSpPr txBox="1">
            <a:spLocks noChangeArrowheads="1"/>
          </p:cNvSpPr>
          <p:nvPr/>
        </p:nvSpPr>
        <p:spPr bwMode="auto">
          <a:xfrm>
            <a:off x="7918450" y="1449388"/>
            <a:ext cx="461963" cy="396875"/>
          </a:xfrm>
          <a:prstGeom prst="rect">
            <a:avLst/>
          </a:prstGeom>
          <a:noFill/>
          <a:ln w="9525" algn="ctr">
            <a:noFill/>
            <a:miter lim="800000"/>
            <a:headEnd type="none" w="sm" len="sm"/>
            <a:tailEnd type="none" w="sm" len="sm"/>
          </a:ln>
        </p:spPr>
        <p:txBody>
          <a:bodyPr wrap="none">
            <a:spAutoFit/>
          </a:bodyPr>
          <a:lstStyle/>
          <a:p>
            <a:r>
              <a:rPr lang="en-US" sz="2000" b="1" dirty="0">
                <a:solidFill>
                  <a:schemeClr val="bg2"/>
                </a:solidFill>
                <a:latin typeface="Arial Narrow" pitchFamily="34" charset="0"/>
              </a:rPr>
              <a:t>RF</a:t>
            </a:r>
          </a:p>
        </p:txBody>
      </p:sp>
      <p:sp>
        <p:nvSpPr>
          <p:cNvPr id="39947" name="Text Box 11"/>
          <p:cNvSpPr txBox="1">
            <a:spLocks noChangeArrowheads="1"/>
          </p:cNvSpPr>
          <p:nvPr/>
        </p:nvSpPr>
        <p:spPr bwMode="auto">
          <a:xfrm>
            <a:off x="263525" y="2713038"/>
            <a:ext cx="1212191" cy="338554"/>
          </a:xfrm>
          <a:prstGeom prst="rect">
            <a:avLst/>
          </a:prstGeom>
          <a:noFill/>
          <a:ln w="9525" algn="ctr">
            <a:noFill/>
            <a:miter lim="800000"/>
            <a:headEnd type="none" w="sm" len="sm"/>
            <a:tailEnd type="none" w="sm" len="sm"/>
          </a:ln>
        </p:spPr>
        <p:txBody>
          <a:bodyPr wrap="none">
            <a:spAutoFit/>
          </a:bodyPr>
          <a:lstStyle/>
          <a:p>
            <a:r>
              <a:rPr lang="en-US" sz="1600" b="1" dirty="0" smtClean="0">
                <a:solidFill>
                  <a:schemeClr val="hlink"/>
                </a:solidFill>
                <a:latin typeface="Arial Narrow" pitchFamily="34" charset="0"/>
              </a:rPr>
              <a:t>High </a:t>
            </a:r>
            <a:r>
              <a:rPr lang="en-US" sz="1600" b="1" dirty="0">
                <a:solidFill>
                  <a:schemeClr val="hlink"/>
                </a:solidFill>
                <a:latin typeface="Arial Narrow" pitchFamily="34" charset="0"/>
              </a:rPr>
              <a:t>Current</a:t>
            </a:r>
          </a:p>
        </p:txBody>
      </p:sp>
      <p:sp>
        <p:nvSpPr>
          <p:cNvPr id="39948" name="Text Box 13"/>
          <p:cNvSpPr txBox="1">
            <a:spLocks noChangeArrowheads="1"/>
          </p:cNvSpPr>
          <p:nvPr/>
        </p:nvSpPr>
        <p:spPr bwMode="auto">
          <a:xfrm>
            <a:off x="323850" y="4503738"/>
            <a:ext cx="1127232" cy="338554"/>
          </a:xfrm>
          <a:prstGeom prst="rect">
            <a:avLst/>
          </a:prstGeom>
          <a:noFill/>
          <a:ln w="9525" algn="ctr">
            <a:noFill/>
            <a:miter lim="800000"/>
            <a:headEnd type="none" w="sm" len="sm"/>
            <a:tailEnd type="none" w="sm" len="sm"/>
          </a:ln>
        </p:spPr>
        <p:txBody>
          <a:bodyPr wrap="none">
            <a:spAutoFit/>
          </a:bodyPr>
          <a:lstStyle/>
          <a:p>
            <a:r>
              <a:rPr lang="en-US" sz="1600" b="1" dirty="0" smtClean="0">
                <a:solidFill>
                  <a:schemeClr val="hlink"/>
                </a:solidFill>
                <a:latin typeface="Arial Narrow" pitchFamily="34" charset="0"/>
              </a:rPr>
              <a:t>Mid </a:t>
            </a:r>
            <a:r>
              <a:rPr lang="en-US" sz="1600" b="1" dirty="0">
                <a:solidFill>
                  <a:schemeClr val="hlink"/>
                </a:solidFill>
                <a:latin typeface="Arial Narrow" pitchFamily="34" charset="0"/>
              </a:rPr>
              <a:t>Current</a:t>
            </a:r>
          </a:p>
        </p:txBody>
      </p:sp>
      <p:sp>
        <p:nvSpPr>
          <p:cNvPr id="39949" name="Rectangle 14"/>
          <p:cNvSpPr>
            <a:spLocks noChangeArrowheads="1"/>
          </p:cNvSpPr>
          <p:nvPr/>
        </p:nvSpPr>
        <p:spPr bwMode="auto">
          <a:xfrm>
            <a:off x="0" y="3660775"/>
            <a:ext cx="9144000" cy="88900"/>
          </a:xfrm>
          <a:prstGeom prst="rect">
            <a:avLst/>
          </a:prstGeom>
          <a:solidFill>
            <a:schemeClr val="accent1"/>
          </a:solidFill>
          <a:ln w="9525" algn="ctr">
            <a:noFill/>
            <a:miter lim="800000"/>
            <a:headEnd type="none" w="sm" len="sm"/>
            <a:tailEnd type="none" w="sm" len="sm"/>
          </a:ln>
        </p:spPr>
        <p:txBody>
          <a:bodyPr wrap="none" anchor="ctr"/>
          <a:lstStyle/>
          <a:p>
            <a:endParaRPr lang="en-US"/>
          </a:p>
        </p:txBody>
      </p:sp>
      <p:sp>
        <p:nvSpPr>
          <p:cNvPr id="39950" name="Rectangle 15"/>
          <p:cNvSpPr>
            <a:spLocks noChangeArrowheads="1"/>
          </p:cNvSpPr>
          <p:nvPr/>
        </p:nvSpPr>
        <p:spPr bwMode="auto">
          <a:xfrm>
            <a:off x="0" y="1943100"/>
            <a:ext cx="9144000" cy="88900"/>
          </a:xfrm>
          <a:prstGeom prst="rect">
            <a:avLst/>
          </a:prstGeom>
          <a:solidFill>
            <a:schemeClr val="accent1"/>
          </a:solidFill>
          <a:ln w="9525" algn="ctr">
            <a:noFill/>
            <a:miter lim="800000"/>
            <a:headEnd type="none" w="sm" len="sm"/>
            <a:tailEnd type="none" w="sm" len="sm"/>
          </a:ln>
        </p:spPr>
        <p:txBody>
          <a:bodyPr wrap="none" anchor="ctr"/>
          <a:lstStyle/>
          <a:p>
            <a:endParaRPr lang="en-US"/>
          </a:p>
        </p:txBody>
      </p:sp>
      <p:sp>
        <p:nvSpPr>
          <p:cNvPr id="39951" name="Text Box 17"/>
          <p:cNvSpPr txBox="1">
            <a:spLocks noChangeArrowheads="1"/>
          </p:cNvSpPr>
          <p:nvPr/>
        </p:nvSpPr>
        <p:spPr bwMode="auto">
          <a:xfrm>
            <a:off x="1933575" y="2617788"/>
            <a:ext cx="1323975" cy="274637"/>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PXI-2585 (12 A)</a:t>
            </a:r>
          </a:p>
        </p:txBody>
      </p:sp>
      <p:sp>
        <p:nvSpPr>
          <p:cNvPr id="39952" name="Text Box 20"/>
          <p:cNvSpPr txBox="1">
            <a:spLocks noChangeArrowheads="1"/>
          </p:cNvSpPr>
          <p:nvPr/>
        </p:nvSpPr>
        <p:spPr bwMode="auto">
          <a:xfrm>
            <a:off x="5689600" y="2420938"/>
            <a:ext cx="1323975" cy="646331"/>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PXI-2564 (5 A)</a:t>
            </a:r>
          </a:p>
          <a:p>
            <a:pPr>
              <a:buFontTx/>
              <a:buChar char="•"/>
            </a:pPr>
            <a:r>
              <a:rPr lang="en-US" sz="1200" dirty="0">
                <a:solidFill>
                  <a:schemeClr val="bg2"/>
                </a:solidFill>
                <a:latin typeface="Arial Narrow" pitchFamily="34" charset="0"/>
              </a:rPr>
              <a:t> PXI-2565 (7 A) </a:t>
            </a:r>
          </a:p>
          <a:p>
            <a:pPr>
              <a:buFontTx/>
              <a:buChar char="•"/>
            </a:pPr>
            <a:r>
              <a:rPr lang="en-US" sz="1200" dirty="0">
                <a:solidFill>
                  <a:schemeClr val="bg2"/>
                </a:solidFill>
                <a:latin typeface="Arial Narrow" pitchFamily="34" charset="0"/>
              </a:rPr>
              <a:t> PXI-2586 (12 A)</a:t>
            </a:r>
          </a:p>
        </p:txBody>
      </p:sp>
      <p:sp>
        <p:nvSpPr>
          <p:cNvPr id="39953" name="Text Box 21"/>
          <p:cNvSpPr txBox="1">
            <a:spLocks noChangeArrowheads="1"/>
          </p:cNvSpPr>
          <p:nvPr/>
        </p:nvSpPr>
        <p:spPr bwMode="auto">
          <a:xfrm>
            <a:off x="5918200" y="4198938"/>
            <a:ext cx="790575" cy="830997"/>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PXI-2566</a:t>
            </a:r>
          </a:p>
          <a:p>
            <a:pPr>
              <a:buFontTx/>
              <a:buChar char="•"/>
            </a:pPr>
            <a:r>
              <a:rPr lang="en-US" sz="1200" dirty="0">
                <a:solidFill>
                  <a:schemeClr val="bg2"/>
                </a:solidFill>
                <a:latin typeface="Arial Narrow" pitchFamily="34" charset="0"/>
              </a:rPr>
              <a:t> PXI-2568 </a:t>
            </a:r>
          </a:p>
          <a:p>
            <a:pPr>
              <a:buFontTx/>
              <a:buChar char="•"/>
            </a:pPr>
            <a:r>
              <a:rPr lang="en-US" sz="1200" dirty="0">
                <a:solidFill>
                  <a:schemeClr val="bg2"/>
                </a:solidFill>
                <a:latin typeface="Arial Narrow" pitchFamily="34" charset="0"/>
              </a:rPr>
              <a:t> PXI-2569 </a:t>
            </a:r>
          </a:p>
          <a:p>
            <a:pPr>
              <a:buFontTx/>
              <a:buChar char="•"/>
            </a:pPr>
            <a:r>
              <a:rPr lang="en-US" sz="1200" dirty="0">
                <a:solidFill>
                  <a:schemeClr val="bg2"/>
                </a:solidFill>
                <a:latin typeface="Arial Narrow" pitchFamily="34" charset="0"/>
              </a:rPr>
              <a:t> PXI-2570 </a:t>
            </a:r>
          </a:p>
        </p:txBody>
      </p:sp>
      <p:sp>
        <p:nvSpPr>
          <p:cNvPr id="39954" name="Text Box 23"/>
          <p:cNvSpPr txBox="1">
            <a:spLocks noChangeArrowheads="1"/>
          </p:cNvSpPr>
          <p:nvPr/>
        </p:nvSpPr>
        <p:spPr bwMode="auto">
          <a:xfrm>
            <a:off x="7718425" y="4332288"/>
            <a:ext cx="879475" cy="646331"/>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PXI-259x</a:t>
            </a:r>
          </a:p>
          <a:p>
            <a:pPr>
              <a:buFontTx/>
              <a:buChar char="•"/>
            </a:pPr>
            <a:r>
              <a:rPr lang="en-US" sz="1200" dirty="0">
                <a:solidFill>
                  <a:schemeClr val="bg2"/>
                </a:solidFill>
                <a:latin typeface="Arial Narrow" pitchFamily="34" charset="0"/>
              </a:rPr>
              <a:t> PXI-254x </a:t>
            </a:r>
          </a:p>
          <a:p>
            <a:pPr>
              <a:buFontTx/>
              <a:buChar char="•"/>
            </a:pPr>
            <a:r>
              <a:rPr lang="en-US" sz="1200" dirty="0">
                <a:solidFill>
                  <a:schemeClr val="bg2"/>
                </a:solidFill>
                <a:latin typeface="Arial Narrow" pitchFamily="34" charset="0"/>
              </a:rPr>
              <a:t> PXI-255x </a:t>
            </a:r>
          </a:p>
        </p:txBody>
      </p:sp>
      <p:sp>
        <p:nvSpPr>
          <p:cNvPr id="39955" name="Text Box 24"/>
          <p:cNvSpPr txBox="1">
            <a:spLocks noChangeArrowheads="1"/>
          </p:cNvSpPr>
          <p:nvPr/>
        </p:nvSpPr>
        <p:spPr bwMode="auto">
          <a:xfrm>
            <a:off x="2082800" y="3983038"/>
            <a:ext cx="892175" cy="1384995"/>
          </a:xfrm>
          <a:prstGeom prst="rect">
            <a:avLst/>
          </a:prstGeom>
          <a:noFill/>
          <a:ln w="9525" algn="ctr">
            <a:noFill/>
            <a:miter lim="800000"/>
            <a:headEnd type="none" w="sm" len="sm"/>
            <a:tailEnd type="none" w="sm" len="sm"/>
          </a:ln>
        </p:spPr>
        <p:txBody>
          <a:bodyPr>
            <a:spAutoFit/>
          </a:bodyPr>
          <a:lstStyle/>
          <a:p>
            <a:pPr marL="114300" indent="-114300">
              <a:buFontTx/>
              <a:buChar char="•"/>
            </a:pPr>
            <a:r>
              <a:rPr lang="en-US" sz="1200" dirty="0">
                <a:solidFill>
                  <a:schemeClr val="bg2"/>
                </a:solidFill>
                <a:latin typeface="Arial Narrow" pitchFamily="34" charset="0"/>
              </a:rPr>
              <a:t>PXI-2501</a:t>
            </a:r>
          </a:p>
          <a:p>
            <a:pPr marL="114300" indent="-114300">
              <a:buFontTx/>
              <a:buChar char="•"/>
            </a:pPr>
            <a:r>
              <a:rPr lang="en-US" sz="1200" dirty="0">
                <a:solidFill>
                  <a:schemeClr val="bg2"/>
                </a:solidFill>
                <a:latin typeface="Arial Narrow" pitchFamily="34" charset="0"/>
              </a:rPr>
              <a:t>PXI-2503</a:t>
            </a:r>
          </a:p>
          <a:p>
            <a:pPr marL="114300" indent="-114300">
              <a:buFontTx/>
              <a:buChar char="•"/>
            </a:pPr>
            <a:r>
              <a:rPr lang="en-US" sz="1200" dirty="0">
                <a:solidFill>
                  <a:schemeClr val="bg2"/>
                </a:solidFill>
                <a:latin typeface="Arial Narrow" pitchFamily="34" charset="0"/>
              </a:rPr>
              <a:t>PXI-2527</a:t>
            </a:r>
          </a:p>
          <a:p>
            <a:pPr marL="114300" indent="-114300">
              <a:buFontTx/>
              <a:buChar char="•"/>
            </a:pPr>
            <a:r>
              <a:rPr lang="en-US" sz="1200" dirty="0">
                <a:solidFill>
                  <a:schemeClr val="bg2"/>
                </a:solidFill>
                <a:latin typeface="Arial Narrow" pitchFamily="34" charset="0"/>
              </a:rPr>
              <a:t>PXI-2530</a:t>
            </a:r>
          </a:p>
          <a:p>
            <a:pPr marL="114300" indent="-114300">
              <a:buFontTx/>
              <a:buChar char="•"/>
            </a:pPr>
            <a:r>
              <a:rPr lang="en-US" sz="1200" dirty="0">
                <a:solidFill>
                  <a:schemeClr val="bg2"/>
                </a:solidFill>
                <a:latin typeface="Arial Narrow" pitchFamily="34" charset="0"/>
              </a:rPr>
              <a:t>PXI-2575</a:t>
            </a:r>
          </a:p>
          <a:p>
            <a:pPr marL="114300" indent="-114300">
              <a:buFontTx/>
              <a:buChar char="•"/>
            </a:pPr>
            <a:r>
              <a:rPr lang="en-US" sz="1200" dirty="0">
                <a:solidFill>
                  <a:schemeClr val="bg2"/>
                </a:solidFill>
                <a:latin typeface="Arial Narrow" pitchFamily="34" charset="0"/>
              </a:rPr>
              <a:t>PXI-2576</a:t>
            </a:r>
          </a:p>
          <a:p>
            <a:pPr marL="114300" indent="-114300">
              <a:buFontTx/>
              <a:buChar char="•"/>
            </a:pPr>
            <a:r>
              <a:rPr lang="en-US" sz="1200" dirty="0">
                <a:solidFill>
                  <a:schemeClr val="bg2"/>
                </a:solidFill>
                <a:latin typeface="Arial Narrow" pitchFamily="34" charset="0"/>
              </a:rPr>
              <a:t>PXI-2584</a:t>
            </a:r>
          </a:p>
        </p:txBody>
      </p:sp>
      <p:sp>
        <p:nvSpPr>
          <p:cNvPr id="39956" name="Text Box 25"/>
          <p:cNvSpPr txBox="1">
            <a:spLocks noChangeArrowheads="1"/>
          </p:cNvSpPr>
          <p:nvPr/>
        </p:nvSpPr>
        <p:spPr bwMode="auto">
          <a:xfrm>
            <a:off x="4051300" y="4160838"/>
            <a:ext cx="904875" cy="1015663"/>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PXI-2501</a:t>
            </a:r>
          </a:p>
          <a:p>
            <a:pPr>
              <a:buFontTx/>
              <a:buChar char="•"/>
            </a:pPr>
            <a:r>
              <a:rPr lang="en-US" sz="1200" dirty="0">
                <a:solidFill>
                  <a:schemeClr val="bg2"/>
                </a:solidFill>
                <a:latin typeface="Arial Narrow" pitchFamily="34" charset="0"/>
              </a:rPr>
              <a:t> PXI-2503</a:t>
            </a:r>
          </a:p>
          <a:p>
            <a:pPr>
              <a:buFontTx/>
              <a:buChar char="•"/>
            </a:pPr>
            <a:r>
              <a:rPr lang="en-US" sz="1200" dirty="0">
                <a:solidFill>
                  <a:schemeClr val="bg2"/>
                </a:solidFill>
                <a:latin typeface="Arial Narrow" pitchFamily="34" charset="0"/>
              </a:rPr>
              <a:t> PXI-2529</a:t>
            </a:r>
          </a:p>
          <a:p>
            <a:pPr>
              <a:buFontTx/>
              <a:buChar char="•"/>
            </a:pPr>
            <a:r>
              <a:rPr lang="en-US" sz="1200" dirty="0">
                <a:solidFill>
                  <a:schemeClr val="bg2"/>
                </a:solidFill>
                <a:latin typeface="Arial Narrow" pitchFamily="34" charset="0"/>
              </a:rPr>
              <a:t> PXI-2530</a:t>
            </a:r>
          </a:p>
          <a:p>
            <a:pPr>
              <a:buFontTx/>
              <a:buChar char="•"/>
            </a:pPr>
            <a:r>
              <a:rPr lang="en-US" sz="1200" dirty="0">
                <a:solidFill>
                  <a:schemeClr val="bg2"/>
                </a:solidFill>
                <a:latin typeface="Arial Narrow" pitchFamily="34" charset="0"/>
              </a:rPr>
              <a:t> PXI-2532</a:t>
            </a:r>
          </a:p>
        </p:txBody>
      </p:sp>
      <p:sp>
        <p:nvSpPr>
          <p:cNvPr id="39957" name="Text Box 26"/>
          <p:cNvSpPr txBox="1">
            <a:spLocks noChangeArrowheads="1"/>
          </p:cNvSpPr>
          <p:nvPr/>
        </p:nvSpPr>
        <p:spPr bwMode="auto">
          <a:xfrm>
            <a:off x="3892550" y="2516188"/>
            <a:ext cx="1181100" cy="581025"/>
          </a:xfrm>
          <a:prstGeom prst="rect">
            <a:avLst/>
          </a:prstGeom>
          <a:noFill/>
          <a:ln w="9525" algn="ctr">
            <a:noFill/>
            <a:miter lim="800000"/>
            <a:headEnd type="none" w="sm" len="sm"/>
            <a:tailEnd type="none" w="sm" len="sm"/>
          </a:ln>
        </p:spPr>
        <p:txBody>
          <a:bodyPr wrap="none">
            <a:spAutoFit/>
          </a:bodyPr>
          <a:lstStyle/>
          <a:p>
            <a:pPr algn="ctr"/>
            <a:r>
              <a:rPr lang="en-US" sz="1600" b="1" dirty="0">
                <a:solidFill>
                  <a:schemeClr val="bg2"/>
                </a:solidFill>
                <a:latin typeface="Arial Narrow" pitchFamily="34" charset="0"/>
              </a:rPr>
              <a:t>No modules </a:t>
            </a:r>
          </a:p>
          <a:p>
            <a:pPr algn="ctr"/>
            <a:r>
              <a:rPr lang="en-US" sz="1600" b="1" dirty="0">
                <a:solidFill>
                  <a:schemeClr val="bg2"/>
                </a:solidFill>
                <a:latin typeface="Arial Narrow" pitchFamily="34" charset="0"/>
              </a:rPr>
              <a:t>available</a:t>
            </a:r>
          </a:p>
        </p:txBody>
      </p:sp>
      <p:sp>
        <p:nvSpPr>
          <p:cNvPr id="39958" name="Text Box 27"/>
          <p:cNvSpPr txBox="1">
            <a:spLocks noChangeArrowheads="1"/>
          </p:cNvSpPr>
          <p:nvPr/>
        </p:nvSpPr>
        <p:spPr bwMode="auto">
          <a:xfrm>
            <a:off x="7562850" y="2541588"/>
            <a:ext cx="1181100" cy="581025"/>
          </a:xfrm>
          <a:prstGeom prst="rect">
            <a:avLst/>
          </a:prstGeom>
          <a:noFill/>
          <a:ln w="9525" algn="ctr">
            <a:noFill/>
            <a:miter lim="800000"/>
            <a:headEnd type="none" w="sm" len="sm"/>
            <a:tailEnd type="none" w="sm" len="sm"/>
          </a:ln>
        </p:spPr>
        <p:txBody>
          <a:bodyPr wrap="none">
            <a:spAutoFit/>
          </a:bodyPr>
          <a:lstStyle/>
          <a:p>
            <a:pPr algn="ctr"/>
            <a:r>
              <a:rPr lang="en-US" sz="1600" b="1" dirty="0">
                <a:solidFill>
                  <a:schemeClr val="bg2"/>
                </a:solidFill>
                <a:latin typeface="Arial Narrow" pitchFamily="34" charset="0"/>
              </a:rPr>
              <a:t>No modules </a:t>
            </a:r>
          </a:p>
          <a:p>
            <a:pPr algn="ctr"/>
            <a:r>
              <a:rPr lang="en-US" sz="1600" b="1" dirty="0">
                <a:solidFill>
                  <a:schemeClr val="bg2"/>
                </a:solidFill>
                <a:latin typeface="Arial Narrow" pitchFamily="34" charset="0"/>
              </a:rPr>
              <a:t>available</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Grp="1" noChangeArrowheads="1"/>
          </p:cNvSpPr>
          <p:nvPr>
            <p:ph type="title"/>
          </p:nvPr>
        </p:nvSpPr>
        <p:spPr>
          <a:xfrm>
            <a:off x="0" y="0"/>
            <a:ext cx="4711700" cy="1143000"/>
          </a:xfrm>
        </p:spPr>
        <p:txBody>
          <a:bodyPr/>
          <a:lstStyle/>
          <a:p>
            <a:pPr eaLnBrk="1" hangingPunct="1"/>
            <a:r>
              <a:rPr lang="en-US" b="1" dirty="0" smtClean="0"/>
              <a:t>Density Switching</a:t>
            </a:r>
          </a:p>
        </p:txBody>
      </p:sp>
      <p:graphicFrame>
        <p:nvGraphicFramePr>
          <p:cNvPr id="15362" name="Object 4"/>
          <p:cNvGraphicFramePr>
            <a:graphicFrameLocks noChangeAspect="1"/>
          </p:cNvGraphicFramePr>
          <p:nvPr>
            <p:ph idx="1"/>
          </p:nvPr>
        </p:nvGraphicFramePr>
        <p:xfrm>
          <a:off x="1798638" y="1806726"/>
          <a:ext cx="6913562" cy="4095599"/>
        </p:xfrm>
        <a:graphic>
          <a:graphicData uri="http://schemas.openxmlformats.org/presentationml/2006/ole">
            <p:oleObj spid="_x0000_s743426" name="Worksheet" r:id="rId4" imgW="5515123" imgH="3266990" progId="Excel.Sheet.8">
              <p:embed/>
            </p:oleObj>
          </a:graphicData>
        </a:graphic>
      </p:graphicFrame>
      <p:sp>
        <p:nvSpPr>
          <p:cNvPr id="15365" name="Text Box 8"/>
          <p:cNvSpPr txBox="1">
            <a:spLocks noChangeArrowheads="1"/>
          </p:cNvSpPr>
          <p:nvPr/>
        </p:nvSpPr>
        <p:spPr bwMode="auto">
          <a:xfrm>
            <a:off x="1604963" y="4246563"/>
            <a:ext cx="2646362" cy="1138773"/>
          </a:xfrm>
          <a:prstGeom prst="rect">
            <a:avLst/>
          </a:prstGeom>
          <a:noFill/>
          <a:ln w="9525" algn="ctr">
            <a:noFill/>
            <a:miter lim="800000"/>
            <a:headEnd type="none" w="sm" len="sm"/>
            <a:tailEnd type="none" w="sm" len="sm"/>
          </a:ln>
        </p:spPr>
        <p:txBody>
          <a:bodyPr>
            <a:spAutoFit/>
          </a:bodyPr>
          <a:lstStyle/>
          <a:p>
            <a:pPr marL="171450" indent="-171450"/>
            <a:r>
              <a:rPr lang="en-US" sz="1400" b="1" dirty="0">
                <a:solidFill>
                  <a:schemeClr val="hlink"/>
                </a:solidFill>
                <a:latin typeface="Arial Narrow" pitchFamily="34" charset="0"/>
              </a:rPr>
              <a:t>Low-density switching applications</a:t>
            </a:r>
            <a:endParaRPr lang="en-US" sz="1400" dirty="0">
              <a:latin typeface="Arial Narrow" pitchFamily="34" charset="0"/>
            </a:endParaRPr>
          </a:p>
          <a:p>
            <a:pPr marL="171450" indent="-171450">
              <a:buFontTx/>
              <a:buChar char="•"/>
            </a:pPr>
            <a:r>
              <a:rPr lang="en-US" sz="1400" b="0" dirty="0">
                <a:solidFill>
                  <a:schemeClr val="tx1"/>
                </a:solidFill>
                <a:latin typeface="Arial Narrow" pitchFamily="34" charset="0"/>
              </a:rPr>
              <a:t>Testing small number of DUTs or DUT with few channels</a:t>
            </a:r>
          </a:p>
          <a:p>
            <a:pPr marL="171450" indent="-171450">
              <a:buFontTx/>
              <a:buChar char="•"/>
            </a:pPr>
            <a:r>
              <a:rPr lang="en-US" sz="1400" b="0" dirty="0">
                <a:solidFill>
                  <a:schemeClr val="tx1"/>
                </a:solidFill>
                <a:latin typeface="Arial Narrow" pitchFamily="34" charset="0"/>
              </a:rPr>
              <a:t>Usually multiplexer or control apps</a:t>
            </a:r>
          </a:p>
          <a:p>
            <a:pPr marL="171450" indent="-171450">
              <a:buFontTx/>
              <a:buChar char="•"/>
            </a:pPr>
            <a:endParaRPr lang="en-US" sz="1200" dirty="0">
              <a:latin typeface="Arial Narrow" pitchFamily="34" charset="0"/>
            </a:endParaRPr>
          </a:p>
        </p:txBody>
      </p:sp>
      <p:grpSp>
        <p:nvGrpSpPr>
          <p:cNvPr id="2" name="Group 795"/>
          <p:cNvGrpSpPr>
            <a:grpSpLocks noChangeAspect="1"/>
          </p:cNvGrpSpPr>
          <p:nvPr/>
        </p:nvGrpSpPr>
        <p:grpSpPr bwMode="auto">
          <a:xfrm>
            <a:off x="4664075" y="447675"/>
            <a:ext cx="1746250" cy="650875"/>
            <a:chOff x="746" y="1202"/>
            <a:chExt cx="2184" cy="814"/>
          </a:xfrm>
        </p:grpSpPr>
        <p:grpSp>
          <p:nvGrpSpPr>
            <p:cNvPr id="3" name="Group 482"/>
            <p:cNvGrpSpPr>
              <a:grpSpLocks noChangeAspect="1"/>
            </p:cNvGrpSpPr>
            <p:nvPr/>
          </p:nvGrpSpPr>
          <p:grpSpPr bwMode="auto">
            <a:xfrm>
              <a:off x="2018" y="1202"/>
              <a:ext cx="912" cy="814"/>
              <a:chOff x="720" y="1104"/>
              <a:chExt cx="3024" cy="1920"/>
            </a:xfrm>
          </p:grpSpPr>
          <p:grpSp>
            <p:nvGrpSpPr>
              <p:cNvPr id="4" name="Group 483"/>
              <p:cNvGrpSpPr>
                <a:grpSpLocks noChangeAspect="1"/>
              </p:cNvGrpSpPr>
              <p:nvPr/>
            </p:nvGrpSpPr>
            <p:grpSpPr bwMode="auto">
              <a:xfrm>
                <a:off x="720" y="1104"/>
                <a:ext cx="3024" cy="768"/>
                <a:chOff x="1056" y="1824"/>
                <a:chExt cx="3024" cy="768"/>
              </a:xfrm>
            </p:grpSpPr>
            <p:grpSp>
              <p:nvGrpSpPr>
                <p:cNvPr id="5" name="Group 484"/>
                <p:cNvGrpSpPr>
                  <a:grpSpLocks noChangeAspect="1"/>
                </p:cNvGrpSpPr>
                <p:nvPr/>
              </p:nvGrpSpPr>
              <p:grpSpPr bwMode="auto">
                <a:xfrm>
                  <a:off x="1632" y="1824"/>
                  <a:ext cx="768" cy="768"/>
                  <a:chOff x="1608" y="2064"/>
                  <a:chExt cx="768" cy="768"/>
                </a:xfrm>
              </p:grpSpPr>
              <p:grpSp>
                <p:nvGrpSpPr>
                  <p:cNvPr id="6" name="Group 485"/>
                  <p:cNvGrpSpPr>
                    <a:grpSpLocks noChangeAspect="1"/>
                  </p:cNvGrpSpPr>
                  <p:nvPr/>
                </p:nvGrpSpPr>
                <p:grpSpPr bwMode="auto">
                  <a:xfrm>
                    <a:off x="1968" y="2064"/>
                    <a:ext cx="48" cy="768"/>
                    <a:chOff x="1968" y="2064"/>
                    <a:chExt cx="96" cy="768"/>
                  </a:xfrm>
                </p:grpSpPr>
                <p:sp>
                  <p:nvSpPr>
                    <p:cNvPr id="15672" name="Line 486"/>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73" name="Line 487"/>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7" name="Group 488"/>
                  <p:cNvGrpSpPr>
                    <a:grpSpLocks noChangeAspect="1"/>
                  </p:cNvGrpSpPr>
                  <p:nvPr/>
                </p:nvGrpSpPr>
                <p:grpSpPr bwMode="auto">
                  <a:xfrm rot="5400000">
                    <a:off x="1968" y="2040"/>
                    <a:ext cx="48" cy="768"/>
                    <a:chOff x="1968" y="2064"/>
                    <a:chExt cx="96" cy="768"/>
                  </a:xfrm>
                </p:grpSpPr>
                <p:sp>
                  <p:nvSpPr>
                    <p:cNvPr id="15670" name="Line 489"/>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71" name="Line 490"/>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8" name="Group 491"/>
                <p:cNvGrpSpPr>
                  <a:grpSpLocks noChangeAspect="1"/>
                </p:cNvGrpSpPr>
                <p:nvPr/>
              </p:nvGrpSpPr>
              <p:grpSpPr bwMode="auto">
                <a:xfrm>
                  <a:off x="2208" y="1824"/>
                  <a:ext cx="768" cy="768"/>
                  <a:chOff x="1608" y="2064"/>
                  <a:chExt cx="768" cy="768"/>
                </a:xfrm>
              </p:grpSpPr>
              <p:grpSp>
                <p:nvGrpSpPr>
                  <p:cNvPr id="9" name="Group 492"/>
                  <p:cNvGrpSpPr>
                    <a:grpSpLocks noChangeAspect="1"/>
                  </p:cNvGrpSpPr>
                  <p:nvPr/>
                </p:nvGrpSpPr>
                <p:grpSpPr bwMode="auto">
                  <a:xfrm>
                    <a:off x="1968" y="2064"/>
                    <a:ext cx="48" cy="768"/>
                    <a:chOff x="1968" y="2064"/>
                    <a:chExt cx="96" cy="768"/>
                  </a:xfrm>
                </p:grpSpPr>
                <p:sp>
                  <p:nvSpPr>
                    <p:cNvPr id="15666" name="Line 493"/>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67" name="Line 494"/>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0" name="Group 495"/>
                  <p:cNvGrpSpPr>
                    <a:grpSpLocks noChangeAspect="1"/>
                  </p:cNvGrpSpPr>
                  <p:nvPr/>
                </p:nvGrpSpPr>
                <p:grpSpPr bwMode="auto">
                  <a:xfrm rot="5400000">
                    <a:off x="1968" y="2040"/>
                    <a:ext cx="48" cy="768"/>
                    <a:chOff x="1968" y="2064"/>
                    <a:chExt cx="96" cy="768"/>
                  </a:xfrm>
                </p:grpSpPr>
                <p:sp>
                  <p:nvSpPr>
                    <p:cNvPr id="15664" name="Line 496"/>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65" name="Line 497"/>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1" name="Group 498"/>
                <p:cNvGrpSpPr>
                  <a:grpSpLocks noChangeAspect="1"/>
                </p:cNvGrpSpPr>
                <p:nvPr/>
              </p:nvGrpSpPr>
              <p:grpSpPr bwMode="auto">
                <a:xfrm>
                  <a:off x="1056" y="1824"/>
                  <a:ext cx="768" cy="768"/>
                  <a:chOff x="1608" y="2064"/>
                  <a:chExt cx="768" cy="768"/>
                </a:xfrm>
              </p:grpSpPr>
              <p:grpSp>
                <p:nvGrpSpPr>
                  <p:cNvPr id="12" name="Group 499"/>
                  <p:cNvGrpSpPr>
                    <a:grpSpLocks noChangeAspect="1"/>
                  </p:cNvGrpSpPr>
                  <p:nvPr/>
                </p:nvGrpSpPr>
                <p:grpSpPr bwMode="auto">
                  <a:xfrm>
                    <a:off x="1968" y="2064"/>
                    <a:ext cx="48" cy="768"/>
                    <a:chOff x="1968" y="2064"/>
                    <a:chExt cx="96" cy="768"/>
                  </a:xfrm>
                </p:grpSpPr>
                <p:sp>
                  <p:nvSpPr>
                    <p:cNvPr id="15660" name="Line 500"/>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61" name="Line 501"/>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3" name="Group 502"/>
                  <p:cNvGrpSpPr>
                    <a:grpSpLocks noChangeAspect="1"/>
                  </p:cNvGrpSpPr>
                  <p:nvPr/>
                </p:nvGrpSpPr>
                <p:grpSpPr bwMode="auto">
                  <a:xfrm rot="5400000">
                    <a:off x="1968" y="2040"/>
                    <a:ext cx="48" cy="768"/>
                    <a:chOff x="1968" y="2064"/>
                    <a:chExt cx="96" cy="768"/>
                  </a:xfrm>
                </p:grpSpPr>
                <p:sp>
                  <p:nvSpPr>
                    <p:cNvPr id="15658" name="Line 503"/>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59" name="Line 504"/>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4" name="Group 505"/>
                <p:cNvGrpSpPr>
                  <a:grpSpLocks noChangeAspect="1"/>
                </p:cNvGrpSpPr>
                <p:nvPr/>
              </p:nvGrpSpPr>
              <p:grpSpPr bwMode="auto">
                <a:xfrm>
                  <a:off x="2736" y="1824"/>
                  <a:ext cx="768" cy="768"/>
                  <a:chOff x="1608" y="2064"/>
                  <a:chExt cx="768" cy="768"/>
                </a:xfrm>
              </p:grpSpPr>
              <p:grpSp>
                <p:nvGrpSpPr>
                  <p:cNvPr id="15" name="Group 506"/>
                  <p:cNvGrpSpPr>
                    <a:grpSpLocks noChangeAspect="1"/>
                  </p:cNvGrpSpPr>
                  <p:nvPr/>
                </p:nvGrpSpPr>
                <p:grpSpPr bwMode="auto">
                  <a:xfrm>
                    <a:off x="1968" y="2064"/>
                    <a:ext cx="48" cy="768"/>
                    <a:chOff x="1968" y="2064"/>
                    <a:chExt cx="96" cy="768"/>
                  </a:xfrm>
                </p:grpSpPr>
                <p:sp>
                  <p:nvSpPr>
                    <p:cNvPr id="15654" name="Line 507"/>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55" name="Line 508"/>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6" name="Group 509"/>
                  <p:cNvGrpSpPr>
                    <a:grpSpLocks noChangeAspect="1"/>
                  </p:cNvGrpSpPr>
                  <p:nvPr/>
                </p:nvGrpSpPr>
                <p:grpSpPr bwMode="auto">
                  <a:xfrm rot="5400000">
                    <a:off x="1968" y="2040"/>
                    <a:ext cx="48" cy="768"/>
                    <a:chOff x="1968" y="2064"/>
                    <a:chExt cx="96" cy="768"/>
                  </a:xfrm>
                </p:grpSpPr>
                <p:sp>
                  <p:nvSpPr>
                    <p:cNvPr id="15652" name="Line 510"/>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53" name="Line 511"/>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7" name="Group 512"/>
                <p:cNvGrpSpPr>
                  <a:grpSpLocks noChangeAspect="1"/>
                </p:cNvGrpSpPr>
                <p:nvPr/>
              </p:nvGrpSpPr>
              <p:grpSpPr bwMode="auto">
                <a:xfrm>
                  <a:off x="3312" y="1824"/>
                  <a:ext cx="768" cy="768"/>
                  <a:chOff x="1608" y="2064"/>
                  <a:chExt cx="768" cy="768"/>
                </a:xfrm>
              </p:grpSpPr>
              <p:grpSp>
                <p:nvGrpSpPr>
                  <p:cNvPr id="18" name="Group 513"/>
                  <p:cNvGrpSpPr>
                    <a:grpSpLocks noChangeAspect="1"/>
                  </p:cNvGrpSpPr>
                  <p:nvPr/>
                </p:nvGrpSpPr>
                <p:grpSpPr bwMode="auto">
                  <a:xfrm>
                    <a:off x="1968" y="2064"/>
                    <a:ext cx="48" cy="768"/>
                    <a:chOff x="1968" y="2064"/>
                    <a:chExt cx="96" cy="768"/>
                  </a:xfrm>
                </p:grpSpPr>
                <p:sp>
                  <p:nvSpPr>
                    <p:cNvPr id="15648" name="Line 514"/>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49" name="Line 515"/>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9" name="Group 516"/>
                  <p:cNvGrpSpPr>
                    <a:grpSpLocks noChangeAspect="1"/>
                  </p:cNvGrpSpPr>
                  <p:nvPr/>
                </p:nvGrpSpPr>
                <p:grpSpPr bwMode="auto">
                  <a:xfrm rot="5400000">
                    <a:off x="1968" y="2040"/>
                    <a:ext cx="48" cy="768"/>
                    <a:chOff x="1968" y="2064"/>
                    <a:chExt cx="96" cy="768"/>
                  </a:xfrm>
                </p:grpSpPr>
                <p:sp>
                  <p:nvSpPr>
                    <p:cNvPr id="15646" name="Line 517"/>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47" name="Line 518"/>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grpSp>
            <p:nvGrpSpPr>
              <p:cNvPr id="20" name="Group 519"/>
              <p:cNvGrpSpPr>
                <a:grpSpLocks noChangeAspect="1"/>
              </p:cNvGrpSpPr>
              <p:nvPr/>
            </p:nvGrpSpPr>
            <p:grpSpPr bwMode="auto">
              <a:xfrm>
                <a:off x="720" y="1488"/>
                <a:ext cx="3024" cy="768"/>
                <a:chOff x="1056" y="1824"/>
                <a:chExt cx="3024" cy="768"/>
              </a:xfrm>
            </p:grpSpPr>
            <p:grpSp>
              <p:nvGrpSpPr>
                <p:cNvPr id="21" name="Group 520"/>
                <p:cNvGrpSpPr>
                  <a:grpSpLocks noChangeAspect="1"/>
                </p:cNvGrpSpPr>
                <p:nvPr/>
              </p:nvGrpSpPr>
              <p:grpSpPr bwMode="auto">
                <a:xfrm>
                  <a:off x="1632" y="1824"/>
                  <a:ext cx="768" cy="768"/>
                  <a:chOff x="1608" y="2064"/>
                  <a:chExt cx="768" cy="768"/>
                </a:xfrm>
              </p:grpSpPr>
              <p:grpSp>
                <p:nvGrpSpPr>
                  <p:cNvPr id="22" name="Group 521"/>
                  <p:cNvGrpSpPr>
                    <a:grpSpLocks noChangeAspect="1"/>
                  </p:cNvGrpSpPr>
                  <p:nvPr/>
                </p:nvGrpSpPr>
                <p:grpSpPr bwMode="auto">
                  <a:xfrm>
                    <a:off x="1968" y="2064"/>
                    <a:ext cx="48" cy="768"/>
                    <a:chOff x="1968" y="2064"/>
                    <a:chExt cx="96" cy="768"/>
                  </a:xfrm>
                </p:grpSpPr>
                <p:sp>
                  <p:nvSpPr>
                    <p:cNvPr id="15637" name="Line 522"/>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38" name="Line 523"/>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23" name="Group 524"/>
                  <p:cNvGrpSpPr>
                    <a:grpSpLocks noChangeAspect="1"/>
                  </p:cNvGrpSpPr>
                  <p:nvPr/>
                </p:nvGrpSpPr>
                <p:grpSpPr bwMode="auto">
                  <a:xfrm rot="5400000">
                    <a:off x="1968" y="2040"/>
                    <a:ext cx="48" cy="768"/>
                    <a:chOff x="1968" y="2064"/>
                    <a:chExt cx="96" cy="768"/>
                  </a:xfrm>
                </p:grpSpPr>
                <p:sp>
                  <p:nvSpPr>
                    <p:cNvPr id="15635" name="Line 525"/>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36" name="Line 526"/>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24" name="Group 527"/>
                <p:cNvGrpSpPr>
                  <a:grpSpLocks noChangeAspect="1"/>
                </p:cNvGrpSpPr>
                <p:nvPr/>
              </p:nvGrpSpPr>
              <p:grpSpPr bwMode="auto">
                <a:xfrm>
                  <a:off x="2208" y="1824"/>
                  <a:ext cx="768" cy="768"/>
                  <a:chOff x="1608" y="2064"/>
                  <a:chExt cx="768" cy="768"/>
                </a:xfrm>
              </p:grpSpPr>
              <p:grpSp>
                <p:nvGrpSpPr>
                  <p:cNvPr id="25" name="Group 528"/>
                  <p:cNvGrpSpPr>
                    <a:grpSpLocks noChangeAspect="1"/>
                  </p:cNvGrpSpPr>
                  <p:nvPr/>
                </p:nvGrpSpPr>
                <p:grpSpPr bwMode="auto">
                  <a:xfrm>
                    <a:off x="1968" y="2064"/>
                    <a:ext cx="48" cy="768"/>
                    <a:chOff x="1968" y="2064"/>
                    <a:chExt cx="96" cy="768"/>
                  </a:xfrm>
                </p:grpSpPr>
                <p:sp>
                  <p:nvSpPr>
                    <p:cNvPr id="15631" name="Line 529"/>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32" name="Line 530"/>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26" name="Group 531"/>
                  <p:cNvGrpSpPr>
                    <a:grpSpLocks noChangeAspect="1"/>
                  </p:cNvGrpSpPr>
                  <p:nvPr/>
                </p:nvGrpSpPr>
                <p:grpSpPr bwMode="auto">
                  <a:xfrm rot="5400000">
                    <a:off x="1968" y="2040"/>
                    <a:ext cx="48" cy="768"/>
                    <a:chOff x="1968" y="2064"/>
                    <a:chExt cx="96" cy="768"/>
                  </a:xfrm>
                </p:grpSpPr>
                <p:sp>
                  <p:nvSpPr>
                    <p:cNvPr id="15629" name="Line 532"/>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30" name="Line 533"/>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27" name="Group 534"/>
                <p:cNvGrpSpPr>
                  <a:grpSpLocks noChangeAspect="1"/>
                </p:cNvGrpSpPr>
                <p:nvPr/>
              </p:nvGrpSpPr>
              <p:grpSpPr bwMode="auto">
                <a:xfrm>
                  <a:off x="1056" y="1824"/>
                  <a:ext cx="768" cy="768"/>
                  <a:chOff x="1608" y="2064"/>
                  <a:chExt cx="768" cy="768"/>
                </a:xfrm>
              </p:grpSpPr>
              <p:grpSp>
                <p:nvGrpSpPr>
                  <p:cNvPr id="28" name="Group 535"/>
                  <p:cNvGrpSpPr>
                    <a:grpSpLocks noChangeAspect="1"/>
                  </p:cNvGrpSpPr>
                  <p:nvPr/>
                </p:nvGrpSpPr>
                <p:grpSpPr bwMode="auto">
                  <a:xfrm>
                    <a:off x="1968" y="2064"/>
                    <a:ext cx="48" cy="768"/>
                    <a:chOff x="1968" y="2064"/>
                    <a:chExt cx="96" cy="768"/>
                  </a:xfrm>
                </p:grpSpPr>
                <p:sp>
                  <p:nvSpPr>
                    <p:cNvPr id="15625" name="Line 536"/>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26" name="Line 537"/>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29" name="Group 538"/>
                  <p:cNvGrpSpPr>
                    <a:grpSpLocks noChangeAspect="1"/>
                  </p:cNvGrpSpPr>
                  <p:nvPr/>
                </p:nvGrpSpPr>
                <p:grpSpPr bwMode="auto">
                  <a:xfrm rot="5400000">
                    <a:off x="1968" y="2040"/>
                    <a:ext cx="48" cy="768"/>
                    <a:chOff x="1968" y="2064"/>
                    <a:chExt cx="96" cy="768"/>
                  </a:xfrm>
                </p:grpSpPr>
                <p:sp>
                  <p:nvSpPr>
                    <p:cNvPr id="15623" name="Line 539"/>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24" name="Line 540"/>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30" name="Group 541"/>
                <p:cNvGrpSpPr>
                  <a:grpSpLocks noChangeAspect="1"/>
                </p:cNvGrpSpPr>
                <p:nvPr/>
              </p:nvGrpSpPr>
              <p:grpSpPr bwMode="auto">
                <a:xfrm>
                  <a:off x="2736" y="1824"/>
                  <a:ext cx="768" cy="768"/>
                  <a:chOff x="1608" y="2064"/>
                  <a:chExt cx="768" cy="768"/>
                </a:xfrm>
              </p:grpSpPr>
              <p:grpSp>
                <p:nvGrpSpPr>
                  <p:cNvPr id="31" name="Group 542"/>
                  <p:cNvGrpSpPr>
                    <a:grpSpLocks noChangeAspect="1"/>
                  </p:cNvGrpSpPr>
                  <p:nvPr/>
                </p:nvGrpSpPr>
                <p:grpSpPr bwMode="auto">
                  <a:xfrm>
                    <a:off x="1968" y="2064"/>
                    <a:ext cx="48" cy="768"/>
                    <a:chOff x="1968" y="2064"/>
                    <a:chExt cx="96" cy="768"/>
                  </a:xfrm>
                </p:grpSpPr>
                <p:sp>
                  <p:nvSpPr>
                    <p:cNvPr id="15619" name="Line 543"/>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20" name="Line 544"/>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456" name="Group 545"/>
                  <p:cNvGrpSpPr>
                    <a:grpSpLocks noChangeAspect="1"/>
                  </p:cNvGrpSpPr>
                  <p:nvPr/>
                </p:nvGrpSpPr>
                <p:grpSpPr bwMode="auto">
                  <a:xfrm rot="5400000">
                    <a:off x="1968" y="2040"/>
                    <a:ext cx="48" cy="768"/>
                    <a:chOff x="1968" y="2064"/>
                    <a:chExt cx="96" cy="768"/>
                  </a:xfrm>
                </p:grpSpPr>
                <p:sp>
                  <p:nvSpPr>
                    <p:cNvPr id="15617" name="Line 546"/>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18" name="Line 547"/>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457" name="Group 548"/>
                <p:cNvGrpSpPr>
                  <a:grpSpLocks noChangeAspect="1"/>
                </p:cNvGrpSpPr>
                <p:nvPr/>
              </p:nvGrpSpPr>
              <p:grpSpPr bwMode="auto">
                <a:xfrm>
                  <a:off x="3312" y="1824"/>
                  <a:ext cx="768" cy="768"/>
                  <a:chOff x="1608" y="2064"/>
                  <a:chExt cx="768" cy="768"/>
                </a:xfrm>
              </p:grpSpPr>
              <p:grpSp>
                <p:nvGrpSpPr>
                  <p:cNvPr id="15458" name="Group 549"/>
                  <p:cNvGrpSpPr>
                    <a:grpSpLocks noChangeAspect="1"/>
                  </p:cNvGrpSpPr>
                  <p:nvPr/>
                </p:nvGrpSpPr>
                <p:grpSpPr bwMode="auto">
                  <a:xfrm>
                    <a:off x="1968" y="2064"/>
                    <a:ext cx="48" cy="768"/>
                    <a:chOff x="1968" y="2064"/>
                    <a:chExt cx="96" cy="768"/>
                  </a:xfrm>
                </p:grpSpPr>
                <p:sp>
                  <p:nvSpPr>
                    <p:cNvPr id="15613" name="Line 550"/>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14" name="Line 551"/>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463" name="Group 552"/>
                  <p:cNvGrpSpPr>
                    <a:grpSpLocks noChangeAspect="1"/>
                  </p:cNvGrpSpPr>
                  <p:nvPr/>
                </p:nvGrpSpPr>
                <p:grpSpPr bwMode="auto">
                  <a:xfrm rot="5400000">
                    <a:off x="1968" y="2040"/>
                    <a:ext cx="48" cy="768"/>
                    <a:chOff x="1968" y="2064"/>
                    <a:chExt cx="96" cy="768"/>
                  </a:xfrm>
                </p:grpSpPr>
                <p:sp>
                  <p:nvSpPr>
                    <p:cNvPr id="15611" name="Line 553"/>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12" name="Line 554"/>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grpSp>
            <p:nvGrpSpPr>
              <p:cNvPr id="15464" name="Group 555"/>
              <p:cNvGrpSpPr>
                <a:grpSpLocks noChangeAspect="1"/>
              </p:cNvGrpSpPr>
              <p:nvPr/>
            </p:nvGrpSpPr>
            <p:grpSpPr bwMode="auto">
              <a:xfrm>
                <a:off x="720" y="1872"/>
                <a:ext cx="3024" cy="768"/>
                <a:chOff x="1056" y="1824"/>
                <a:chExt cx="3024" cy="768"/>
              </a:xfrm>
            </p:grpSpPr>
            <p:grpSp>
              <p:nvGrpSpPr>
                <p:cNvPr id="15469" name="Group 556"/>
                <p:cNvGrpSpPr>
                  <a:grpSpLocks noChangeAspect="1"/>
                </p:cNvGrpSpPr>
                <p:nvPr/>
              </p:nvGrpSpPr>
              <p:grpSpPr bwMode="auto">
                <a:xfrm>
                  <a:off x="1632" y="1824"/>
                  <a:ext cx="768" cy="768"/>
                  <a:chOff x="1608" y="2064"/>
                  <a:chExt cx="768" cy="768"/>
                </a:xfrm>
              </p:grpSpPr>
              <p:grpSp>
                <p:nvGrpSpPr>
                  <p:cNvPr id="15470" name="Group 557"/>
                  <p:cNvGrpSpPr>
                    <a:grpSpLocks noChangeAspect="1"/>
                  </p:cNvGrpSpPr>
                  <p:nvPr/>
                </p:nvGrpSpPr>
                <p:grpSpPr bwMode="auto">
                  <a:xfrm>
                    <a:off x="1968" y="2064"/>
                    <a:ext cx="48" cy="768"/>
                    <a:chOff x="1968" y="2064"/>
                    <a:chExt cx="96" cy="768"/>
                  </a:xfrm>
                </p:grpSpPr>
                <p:sp>
                  <p:nvSpPr>
                    <p:cNvPr id="15602" name="Line 558"/>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03" name="Line 559"/>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475" name="Group 560"/>
                  <p:cNvGrpSpPr>
                    <a:grpSpLocks noChangeAspect="1"/>
                  </p:cNvGrpSpPr>
                  <p:nvPr/>
                </p:nvGrpSpPr>
                <p:grpSpPr bwMode="auto">
                  <a:xfrm rot="5400000">
                    <a:off x="1968" y="2040"/>
                    <a:ext cx="48" cy="768"/>
                    <a:chOff x="1968" y="2064"/>
                    <a:chExt cx="96" cy="768"/>
                  </a:xfrm>
                </p:grpSpPr>
                <p:sp>
                  <p:nvSpPr>
                    <p:cNvPr id="15600" name="Line 561"/>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601" name="Line 562"/>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476" name="Group 563"/>
                <p:cNvGrpSpPr>
                  <a:grpSpLocks noChangeAspect="1"/>
                </p:cNvGrpSpPr>
                <p:nvPr/>
              </p:nvGrpSpPr>
              <p:grpSpPr bwMode="auto">
                <a:xfrm>
                  <a:off x="2208" y="1824"/>
                  <a:ext cx="768" cy="768"/>
                  <a:chOff x="1608" y="2064"/>
                  <a:chExt cx="768" cy="768"/>
                </a:xfrm>
              </p:grpSpPr>
              <p:grpSp>
                <p:nvGrpSpPr>
                  <p:cNvPr id="15481" name="Group 564"/>
                  <p:cNvGrpSpPr>
                    <a:grpSpLocks noChangeAspect="1"/>
                  </p:cNvGrpSpPr>
                  <p:nvPr/>
                </p:nvGrpSpPr>
                <p:grpSpPr bwMode="auto">
                  <a:xfrm>
                    <a:off x="1968" y="2064"/>
                    <a:ext cx="48" cy="768"/>
                    <a:chOff x="1968" y="2064"/>
                    <a:chExt cx="96" cy="768"/>
                  </a:xfrm>
                </p:grpSpPr>
                <p:sp>
                  <p:nvSpPr>
                    <p:cNvPr id="15596" name="Line 565"/>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97" name="Line 566"/>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482" name="Group 567"/>
                  <p:cNvGrpSpPr>
                    <a:grpSpLocks noChangeAspect="1"/>
                  </p:cNvGrpSpPr>
                  <p:nvPr/>
                </p:nvGrpSpPr>
                <p:grpSpPr bwMode="auto">
                  <a:xfrm rot="5400000">
                    <a:off x="1968" y="2040"/>
                    <a:ext cx="48" cy="768"/>
                    <a:chOff x="1968" y="2064"/>
                    <a:chExt cx="96" cy="768"/>
                  </a:xfrm>
                </p:grpSpPr>
                <p:sp>
                  <p:nvSpPr>
                    <p:cNvPr id="15594" name="Line 568"/>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95" name="Line 569"/>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487" name="Group 570"/>
                <p:cNvGrpSpPr>
                  <a:grpSpLocks noChangeAspect="1"/>
                </p:cNvGrpSpPr>
                <p:nvPr/>
              </p:nvGrpSpPr>
              <p:grpSpPr bwMode="auto">
                <a:xfrm>
                  <a:off x="1056" y="1824"/>
                  <a:ext cx="768" cy="768"/>
                  <a:chOff x="1608" y="2064"/>
                  <a:chExt cx="768" cy="768"/>
                </a:xfrm>
              </p:grpSpPr>
              <p:grpSp>
                <p:nvGrpSpPr>
                  <p:cNvPr id="15488" name="Group 571"/>
                  <p:cNvGrpSpPr>
                    <a:grpSpLocks noChangeAspect="1"/>
                  </p:cNvGrpSpPr>
                  <p:nvPr/>
                </p:nvGrpSpPr>
                <p:grpSpPr bwMode="auto">
                  <a:xfrm>
                    <a:off x="1968" y="2064"/>
                    <a:ext cx="48" cy="768"/>
                    <a:chOff x="1968" y="2064"/>
                    <a:chExt cx="96" cy="768"/>
                  </a:xfrm>
                </p:grpSpPr>
                <p:sp>
                  <p:nvSpPr>
                    <p:cNvPr id="15590" name="Line 572"/>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91" name="Line 573"/>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489" name="Group 574"/>
                  <p:cNvGrpSpPr>
                    <a:grpSpLocks noChangeAspect="1"/>
                  </p:cNvGrpSpPr>
                  <p:nvPr/>
                </p:nvGrpSpPr>
                <p:grpSpPr bwMode="auto">
                  <a:xfrm rot="5400000">
                    <a:off x="1968" y="2040"/>
                    <a:ext cx="48" cy="768"/>
                    <a:chOff x="1968" y="2064"/>
                    <a:chExt cx="96" cy="768"/>
                  </a:xfrm>
                </p:grpSpPr>
                <p:sp>
                  <p:nvSpPr>
                    <p:cNvPr id="15588" name="Line 575"/>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89" name="Line 576"/>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490" name="Group 577"/>
                <p:cNvGrpSpPr>
                  <a:grpSpLocks noChangeAspect="1"/>
                </p:cNvGrpSpPr>
                <p:nvPr/>
              </p:nvGrpSpPr>
              <p:grpSpPr bwMode="auto">
                <a:xfrm>
                  <a:off x="2736" y="1824"/>
                  <a:ext cx="768" cy="768"/>
                  <a:chOff x="1608" y="2064"/>
                  <a:chExt cx="768" cy="768"/>
                </a:xfrm>
              </p:grpSpPr>
              <p:grpSp>
                <p:nvGrpSpPr>
                  <p:cNvPr id="15491" name="Group 578"/>
                  <p:cNvGrpSpPr>
                    <a:grpSpLocks noChangeAspect="1"/>
                  </p:cNvGrpSpPr>
                  <p:nvPr/>
                </p:nvGrpSpPr>
                <p:grpSpPr bwMode="auto">
                  <a:xfrm>
                    <a:off x="1968" y="2064"/>
                    <a:ext cx="48" cy="768"/>
                    <a:chOff x="1968" y="2064"/>
                    <a:chExt cx="96" cy="768"/>
                  </a:xfrm>
                </p:grpSpPr>
                <p:sp>
                  <p:nvSpPr>
                    <p:cNvPr id="15584" name="Line 579"/>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85" name="Line 580"/>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492" name="Group 581"/>
                  <p:cNvGrpSpPr>
                    <a:grpSpLocks noChangeAspect="1"/>
                  </p:cNvGrpSpPr>
                  <p:nvPr/>
                </p:nvGrpSpPr>
                <p:grpSpPr bwMode="auto">
                  <a:xfrm rot="5400000">
                    <a:off x="1968" y="2040"/>
                    <a:ext cx="48" cy="768"/>
                    <a:chOff x="1968" y="2064"/>
                    <a:chExt cx="96" cy="768"/>
                  </a:xfrm>
                </p:grpSpPr>
                <p:sp>
                  <p:nvSpPr>
                    <p:cNvPr id="15582" name="Line 582"/>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83" name="Line 583"/>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493" name="Group 584"/>
                <p:cNvGrpSpPr>
                  <a:grpSpLocks noChangeAspect="1"/>
                </p:cNvGrpSpPr>
                <p:nvPr/>
              </p:nvGrpSpPr>
              <p:grpSpPr bwMode="auto">
                <a:xfrm>
                  <a:off x="3312" y="1824"/>
                  <a:ext cx="768" cy="768"/>
                  <a:chOff x="1608" y="2064"/>
                  <a:chExt cx="768" cy="768"/>
                </a:xfrm>
              </p:grpSpPr>
              <p:grpSp>
                <p:nvGrpSpPr>
                  <p:cNvPr id="15498" name="Group 585"/>
                  <p:cNvGrpSpPr>
                    <a:grpSpLocks noChangeAspect="1"/>
                  </p:cNvGrpSpPr>
                  <p:nvPr/>
                </p:nvGrpSpPr>
                <p:grpSpPr bwMode="auto">
                  <a:xfrm>
                    <a:off x="1968" y="2064"/>
                    <a:ext cx="48" cy="768"/>
                    <a:chOff x="1968" y="2064"/>
                    <a:chExt cx="96" cy="768"/>
                  </a:xfrm>
                </p:grpSpPr>
                <p:sp>
                  <p:nvSpPr>
                    <p:cNvPr id="15578" name="Line 586"/>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79" name="Line 587"/>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499" name="Group 588"/>
                  <p:cNvGrpSpPr>
                    <a:grpSpLocks noChangeAspect="1"/>
                  </p:cNvGrpSpPr>
                  <p:nvPr/>
                </p:nvGrpSpPr>
                <p:grpSpPr bwMode="auto">
                  <a:xfrm rot="5400000">
                    <a:off x="1968" y="2040"/>
                    <a:ext cx="48" cy="768"/>
                    <a:chOff x="1968" y="2064"/>
                    <a:chExt cx="96" cy="768"/>
                  </a:xfrm>
                </p:grpSpPr>
                <p:sp>
                  <p:nvSpPr>
                    <p:cNvPr id="15576" name="Line 589"/>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77" name="Line 590"/>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grpSp>
            <p:nvGrpSpPr>
              <p:cNvPr id="15504" name="Group 591"/>
              <p:cNvGrpSpPr>
                <a:grpSpLocks noChangeAspect="1"/>
              </p:cNvGrpSpPr>
              <p:nvPr/>
            </p:nvGrpSpPr>
            <p:grpSpPr bwMode="auto">
              <a:xfrm>
                <a:off x="720" y="2256"/>
                <a:ext cx="3024" cy="768"/>
                <a:chOff x="1056" y="1824"/>
                <a:chExt cx="3024" cy="768"/>
              </a:xfrm>
            </p:grpSpPr>
            <p:grpSp>
              <p:nvGrpSpPr>
                <p:cNvPr id="15505" name="Group 592"/>
                <p:cNvGrpSpPr>
                  <a:grpSpLocks noChangeAspect="1"/>
                </p:cNvGrpSpPr>
                <p:nvPr/>
              </p:nvGrpSpPr>
              <p:grpSpPr bwMode="auto">
                <a:xfrm>
                  <a:off x="1632" y="1824"/>
                  <a:ext cx="768" cy="768"/>
                  <a:chOff x="1608" y="2064"/>
                  <a:chExt cx="768" cy="768"/>
                </a:xfrm>
              </p:grpSpPr>
              <p:grpSp>
                <p:nvGrpSpPr>
                  <p:cNvPr id="15510" name="Group 593"/>
                  <p:cNvGrpSpPr>
                    <a:grpSpLocks noChangeAspect="1"/>
                  </p:cNvGrpSpPr>
                  <p:nvPr/>
                </p:nvGrpSpPr>
                <p:grpSpPr bwMode="auto">
                  <a:xfrm>
                    <a:off x="1968" y="2064"/>
                    <a:ext cx="48" cy="768"/>
                    <a:chOff x="1968" y="2064"/>
                    <a:chExt cx="96" cy="768"/>
                  </a:xfrm>
                </p:grpSpPr>
                <p:sp>
                  <p:nvSpPr>
                    <p:cNvPr id="15567" name="Line 594"/>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68" name="Line 595"/>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511" name="Group 596"/>
                  <p:cNvGrpSpPr>
                    <a:grpSpLocks noChangeAspect="1"/>
                  </p:cNvGrpSpPr>
                  <p:nvPr/>
                </p:nvGrpSpPr>
                <p:grpSpPr bwMode="auto">
                  <a:xfrm rot="5400000">
                    <a:off x="1968" y="2040"/>
                    <a:ext cx="48" cy="768"/>
                    <a:chOff x="1968" y="2064"/>
                    <a:chExt cx="96" cy="768"/>
                  </a:xfrm>
                </p:grpSpPr>
                <p:sp>
                  <p:nvSpPr>
                    <p:cNvPr id="15565" name="Line 597"/>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66" name="Line 598"/>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516" name="Group 599"/>
                <p:cNvGrpSpPr>
                  <a:grpSpLocks noChangeAspect="1"/>
                </p:cNvGrpSpPr>
                <p:nvPr/>
              </p:nvGrpSpPr>
              <p:grpSpPr bwMode="auto">
                <a:xfrm>
                  <a:off x="2208" y="1824"/>
                  <a:ext cx="768" cy="768"/>
                  <a:chOff x="1608" y="2064"/>
                  <a:chExt cx="768" cy="768"/>
                </a:xfrm>
              </p:grpSpPr>
              <p:grpSp>
                <p:nvGrpSpPr>
                  <p:cNvPr id="15517" name="Group 600"/>
                  <p:cNvGrpSpPr>
                    <a:grpSpLocks noChangeAspect="1"/>
                  </p:cNvGrpSpPr>
                  <p:nvPr/>
                </p:nvGrpSpPr>
                <p:grpSpPr bwMode="auto">
                  <a:xfrm>
                    <a:off x="1968" y="2064"/>
                    <a:ext cx="48" cy="768"/>
                    <a:chOff x="1968" y="2064"/>
                    <a:chExt cx="96" cy="768"/>
                  </a:xfrm>
                </p:grpSpPr>
                <p:sp>
                  <p:nvSpPr>
                    <p:cNvPr id="15561" name="Line 601"/>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62" name="Line 602"/>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530" name="Group 603"/>
                  <p:cNvGrpSpPr>
                    <a:grpSpLocks noChangeAspect="1"/>
                  </p:cNvGrpSpPr>
                  <p:nvPr/>
                </p:nvGrpSpPr>
                <p:grpSpPr bwMode="auto">
                  <a:xfrm rot="5400000">
                    <a:off x="1968" y="2040"/>
                    <a:ext cx="48" cy="768"/>
                    <a:chOff x="1968" y="2064"/>
                    <a:chExt cx="96" cy="768"/>
                  </a:xfrm>
                </p:grpSpPr>
                <p:sp>
                  <p:nvSpPr>
                    <p:cNvPr id="15559" name="Line 604"/>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60" name="Line 605"/>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531" name="Group 606"/>
                <p:cNvGrpSpPr>
                  <a:grpSpLocks noChangeAspect="1"/>
                </p:cNvGrpSpPr>
                <p:nvPr/>
              </p:nvGrpSpPr>
              <p:grpSpPr bwMode="auto">
                <a:xfrm>
                  <a:off x="1056" y="1824"/>
                  <a:ext cx="768" cy="768"/>
                  <a:chOff x="1608" y="2064"/>
                  <a:chExt cx="768" cy="768"/>
                </a:xfrm>
              </p:grpSpPr>
              <p:grpSp>
                <p:nvGrpSpPr>
                  <p:cNvPr id="15532" name="Group 607"/>
                  <p:cNvGrpSpPr>
                    <a:grpSpLocks noChangeAspect="1"/>
                  </p:cNvGrpSpPr>
                  <p:nvPr/>
                </p:nvGrpSpPr>
                <p:grpSpPr bwMode="auto">
                  <a:xfrm>
                    <a:off x="1968" y="2064"/>
                    <a:ext cx="48" cy="768"/>
                    <a:chOff x="1968" y="2064"/>
                    <a:chExt cx="96" cy="768"/>
                  </a:xfrm>
                </p:grpSpPr>
                <p:sp>
                  <p:nvSpPr>
                    <p:cNvPr id="15555" name="Line 608"/>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56" name="Line 609"/>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533" name="Group 610"/>
                  <p:cNvGrpSpPr>
                    <a:grpSpLocks noChangeAspect="1"/>
                  </p:cNvGrpSpPr>
                  <p:nvPr/>
                </p:nvGrpSpPr>
                <p:grpSpPr bwMode="auto">
                  <a:xfrm rot="5400000">
                    <a:off x="1968" y="2040"/>
                    <a:ext cx="48" cy="768"/>
                    <a:chOff x="1968" y="2064"/>
                    <a:chExt cx="96" cy="768"/>
                  </a:xfrm>
                </p:grpSpPr>
                <p:sp>
                  <p:nvSpPr>
                    <p:cNvPr id="15553" name="Line 611"/>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54" name="Line 612"/>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534" name="Group 613"/>
                <p:cNvGrpSpPr>
                  <a:grpSpLocks noChangeAspect="1"/>
                </p:cNvGrpSpPr>
                <p:nvPr/>
              </p:nvGrpSpPr>
              <p:grpSpPr bwMode="auto">
                <a:xfrm>
                  <a:off x="2736" y="1824"/>
                  <a:ext cx="768" cy="768"/>
                  <a:chOff x="1608" y="2064"/>
                  <a:chExt cx="768" cy="768"/>
                </a:xfrm>
              </p:grpSpPr>
              <p:grpSp>
                <p:nvGrpSpPr>
                  <p:cNvPr id="15535" name="Group 614"/>
                  <p:cNvGrpSpPr>
                    <a:grpSpLocks noChangeAspect="1"/>
                  </p:cNvGrpSpPr>
                  <p:nvPr/>
                </p:nvGrpSpPr>
                <p:grpSpPr bwMode="auto">
                  <a:xfrm>
                    <a:off x="1968" y="2064"/>
                    <a:ext cx="48" cy="768"/>
                    <a:chOff x="1968" y="2064"/>
                    <a:chExt cx="96" cy="768"/>
                  </a:xfrm>
                </p:grpSpPr>
                <p:sp>
                  <p:nvSpPr>
                    <p:cNvPr id="15549" name="Line 615"/>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50" name="Line 616"/>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536" name="Group 617"/>
                  <p:cNvGrpSpPr>
                    <a:grpSpLocks noChangeAspect="1"/>
                  </p:cNvGrpSpPr>
                  <p:nvPr/>
                </p:nvGrpSpPr>
                <p:grpSpPr bwMode="auto">
                  <a:xfrm rot="5400000">
                    <a:off x="1968" y="2040"/>
                    <a:ext cx="48" cy="768"/>
                    <a:chOff x="1968" y="2064"/>
                    <a:chExt cx="96" cy="768"/>
                  </a:xfrm>
                </p:grpSpPr>
                <p:sp>
                  <p:nvSpPr>
                    <p:cNvPr id="15547" name="Line 618"/>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48" name="Line 619"/>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537" name="Group 620"/>
                <p:cNvGrpSpPr>
                  <a:grpSpLocks noChangeAspect="1"/>
                </p:cNvGrpSpPr>
                <p:nvPr/>
              </p:nvGrpSpPr>
              <p:grpSpPr bwMode="auto">
                <a:xfrm>
                  <a:off x="3312" y="1824"/>
                  <a:ext cx="768" cy="768"/>
                  <a:chOff x="1608" y="2064"/>
                  <a:chExt cx="768" cy="768"/>
                </a:xfrm>
              </p:grpSpPr>
              <p:grpSp>
                <p:nvGrpSpPr>
                  <p:cNvPr id="15538" name="Group 621"/>
                  <p:cNvGrpSpPr>
                    <a:grpSpLocks noChangeAspect="1"/>
                  </p:cNvGrpSpPr>
                  <p:nvPr/>
                </p:nvGrpSpPr>
                <p:grpSpPr bwMode="auto">
                  <a:xfrm>
                    <a:off x="1968" y="2064"/>
                    <a:ext cx="48" cy="768"/>
                    <a:chOff x="1968" y="2064"/>
                    <a:chExt cx="96" cy="768"/>
                  </a:xfrm>
                </p:grpSpPr>
                <p:sp>
                  <p:nvSpPr>
                    <p:cNvPr id="15543" name="Line 622"/>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44" name="Line 623"/>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539" name="Group 624"/>
                  <p:cNvGrpSpPr>
                    <a:grpSpLocks noChangeAspect="1"/>
                  </p:cNvGrpSpPr>
                  <p:nvPr/>
                </p:nvGrpSpPr>
                <p:grpSpPr bwMode="auto">
                  <a:xfrm rot="5400000">
                    <a:off x="1968" y="2040"/>
                    <a:ext cx="48" cy="768"/>
                    <a:chOff x="1968" y="2064"/>
                    <a:chExt cx="96" cy="768"/>
                  </a:xfrm>
                </p:grpSpPr>
                <p:sp>
                  <p:nvSpPr>
                    <p:cNvPr id="15541" name="Line 625"/>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42" name="Line 626"/>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grpSp>
        <p:grpSp>
          <p:nvGrpSpPr>
            <p:cNvPr id="15540" name="Group 627"/>
            <p:cNvGrpSpPr>
              <a:grpSpLocks noChangeAspect="1"/>
            </p:cNvGrpSpPr>
            <p:nvPr/>
          </p:nvGrpSpPr>
          <p:grpSpPr bwMode="auto">
            <a:xfrm>
              <a:off x="1624" y="1344"/>
              <a:ext cx="394" cy="21"/>
              <a:chOff x="2064" y="1464"/>
              <a:chExt cx="768" cy="24"/>
            </a:xfrm>
          </p:grpSpPr>
          <p:sp>
            <p:nvSpPr>
              <p:cNvPr id="15528" name="Line 628"/>
              <p:cNvSpPr>
                <a:spLocks noChangeAspect="1" noChangeShapeType="1"/>
              </p:cNvSpPr>
              <p:nvPr/>
            </p:nvSpPr>
            <p:spPr bwMode="auto">
              <a:xfrm>
                <a:off x="2064" y="1488"/>
                <a:ext cx="768" cy="0"/>
              </a:xfrm>
              <a:prstGeom prst="line">
                <a:avLst/>
              </a:prstGeom>
              <a:noFill/>
              <a:ln w="9525">
                <a:solidFill>
                  <a:schemeClr val="bg2"/>
                </a:solidFill>
                <a:prstDash val="dash"/>
                <a:round/>
                <a:headEnd/>
                <a:tailEnd/>
              </a:ln>
            </p:spPr>
            <p:txBody>
              <a:bodyPr/>
              <a:lstStyle/>
              <a:p>
                <a:endParaRPr lang="en-US"/>
              </a:p>
            </p:txBody>
          </p:sp>
          <p:sp>
            <p:nvSpPr>
              <p:cNvPr id="15529" name="Line 629"/>
              <p:cNvSpPr>
                <a:spLocks noChangeAspect="1" noChangeShapeType="1"/>
              </p:cNvSpPr>
              <p:nvPr/>
            </p:nvSpPr>
            <p:spPr bwMode="auto">
              <a:xfrm>
                <a:off x="2064" y="1464"/>
                <a:ext cx="768" cy="0"/>
              </a:xfrm>
              <a:prstGeom prst="line">
                <a:avLst/>
              </a:prstGeom>
              <a:noFill/>
              <a:ln w="9525">
                <a:solidFill>
                  <a:schemeClr val="bg2"/>
                </a:solidFill>
                <a:prstDash val="dash"/>
                <a:round/>
                <a:headEnd/>
                <a:tailEnd/>
              </a:ln>
            </p:spPr>
            <p:txBody>
              <a:bodyPr/>
              <a:lstStyle/>
              <a:p>
                <a:endParaRPr lang="en-US"/>
              </a:p>
            </p:txBody>
          </p:sp>
        </p:grpSp>
        <p:grpSp>
          <p:nvGrpSpPr>
            <p:cNvPr id="15545" name="Group 630"/>
            <p:cNvGrpSpPr>
              <a:grpSpLocks noChangeAspect="1"/>
            </p:cNvGrpSpPr>
            <p:nvPr/>
          </p:nvGrpSpPr>
          <p:grpSpPr bwMode="auto">
            <a:xfrm>
              <a:off x="1624" y="1507"/>
              <a:ext cx="394" cy="21"/>
              <a:chOff x="2064" y="1464"/>
              <a:chExt cx="768" cy="24"/>
            </a:xfrm>
          </p:grpSpPr>
          <p:sp>
            <p:nvSpPr>
              <p:cNvPr id="15526" name="Line 631"/>
              <p:cNvSpPr>
                <a:spLocks noChangeAspect="1" noChangeShapeType="1"/>
              </p:cNvSpPr>
              <p:nvPr/>
            </p:nvSpPr>
            <p:spPr bwMode="auto">
              <a:xfrm>
                <a:off x="2064" y="1488"/>
                <a:ext cx="768" cy="0"/>
              </a:xfrm>
              <a:prstGeom prst="line">
                <a:avLst/>
              </a:prstGeom>
              <a:noFill/>
              <a:ln w="9525">
                <a:solidFill>
                  <a:schemeClr val="bg2"/>
                </a:solidFill>
                <a:prstDash val="dash"/>
                <a:round/>
                <a:headEnd/>
                <a:tailEnd/>
              </a:ln>
            </p:spPr>
            <p:txBody>
              <a:bodyPr/>
              <a:lstStyle/>
              <a:p>
                <a:endParaRPr lang="en-US"/>
              </a:p>
            </p:txBody>
          </p:sp>
          <p:sp>
            <p:nvSpPr>
              <p:cNvPr id="15527" name="Line 632"/>
              <p:cNvSpPr>
                <a:spLocks noChangeAspect="1" noChangeShapeType="1"/>
              </p:cNvSpPr>
              <p:nvPr/>
            </p:nvSpPr>
            <p:spPr bwMode="auto">
              <a:xfrm>
                <a:off x="2064" y="1464"/>
                <a:ext cx="768" cy="0"/>
              </a:xfrm>
              <a:prstGeom prst="line">
                <a:avLst/>
              </a:prstGeom>
              <a:noFill/>
              <a:ln w="9525">
                <a:solidFill>
                  <a:schemeClr val="bg2"/>
                </a:solidFill>
                <a:prstDash val="dash"/>
                <a:round/>
                <a:headEnd/>
                <a:tailEnd/>
              </a:ln>
            </p:spPr>
            <p:txBody>
              <a:bodyPr/>
              <a:lstStyle/>
              <a:p>
                <a:endParaRPr lang="en-US"/>
              </a:p>
            </p:txBody>
          </p:sp>
        </p:grpSp>
        <p:grpSp>
          <p:nvGrpSpPr>
            <p:cNvPr id="15546" name="Group 633"/>
            <p:cNvGrpSpPr>
              <a:grpSpLocks noChangeAspect="1"/>
            </p:cNvGrpSpPr>
            <p:nvPr/>
          </p:nvGrpSpPr>
          <p:grpSpPr bwMode="auto">
            <a:xfrm>
              <a:off x="1624" y="1670"/>
              <a:ext cx="394" cy="20"/>
              <a:chOff x="2064" y="1464"/>
              <a:chExt cx="768" cy="24"/>
            </a:xfrm>
          </p:grpSpPr>
          <p:sp>
            <p:nvSpPr>
              <p:cNvPr id="15524" name="Line 634"/>
              <p:cNvSpPr>
                <a:spLocks noChangeAspect="1" noChangeShapeType="1"/>
              </p:cNvSpPr>
              <p:nvPr/>
            </p:nvSpPr>
            <p:spPr bwMode="auto">
              <a:xfrm>
                <a:off x="2064" y="1488"/>
                <a:ext cx="768" cy="0"/>
              </a:xfrm>
              <a:prstGeom prst="line">
                <a:avLst/>
              </a:prstGeom>
              <a:noFill/>
              <a:ln w="9525">
                <a:solidFill>
                  <a:schemeClr val="bg2"/>
                </a:solidFill>
                <a:prstDash val="dash"/>
                <a:round/>
                <a:headEnd/>
                <a:tailEnd/>
              </a:ln>
            </p:spPr>
            <p:txBody>
              <a:bodyPr/>
              <a:lstStyle/>
              <a:p>
                <a:endParaRPr lang="en-US"/>
              </a:p>
            </p:txBody>
          </p:sp>
          <p:sp>
            <p:nvSpPr>
              <p:cNvPr id="15525" name="Line 635"/>
              <p:cNvSpPr>
                <a:spLocks noChangeAspect="1" noChangeShapeType="1"/>
              </p:cNvSpPr>
              <p:nvPr/>
            </p:nvSpPr>
            <p:spPr bwMode="auto">
              <a:xfrm>
                <a:off x="2064" y="1464"/>
                <a:ext cx="768" cy="0"/>
              </a:xfrm>
              <a:prstGeom prst="line">
                <a:avLst/>
              </a:prstGeom>
              <a:noFill/>
              <a:ln w="9525">
                <a:solidFill>
                  <a:schemeClr val="bg2"/>
                </a:solidFill>
                <a:prstDash val="dash"/>
                <a:round/>
                <a:headEnd/>
                <a:tailEnd/>
              </a:ln>
            </p:spPr>
            <p:txBody>
              <a:bodyPr/>
              <a:lstStyle/>
              <a:p>
                <a:endParaRPr lang="en-US"/>
              </a:p>
            </p:txBody>
          </p:sp>
        </p:grpSp>
        <p:grpSp>
          <p:nvGrpSpPr>
            <p:cNvPr id="15551" name="Group 636"/>
            <p:cNvGrpSpPr>
              <a:grpSpLocks noChangeAspect="1"/>
            </p:cNvGrpSpPr>
            <p:nvPr/>
          </p:nvGrpSpPr>
          <p:grpSpPr bwMode="auto">
            <a:xfrm>
              <a:off x="1624" y="1833"/>
              <a:ext cx="394" cy="20"/>
              <a:chOff x="2064" y="1464"/>
              <a:chExt cx="768" cy="24"/>
            </a:xfrm>
          </p:grpSpPr>
          <p:sp>
            <p:nvSpPr>
              <p:cNvPr id="15522" name="Line 637"/>
              <p:cNvSpPr>
                <a:spLocks noChangeAspect="1" noChangeShapeType="1"/>
              </p:cNvSpPr>
              <p:nvPr/>
            </p:nvSpPr>
            <p:spPr bwMode="auto">
              <a:xfrm>
                <a:off x="2064" y="1488"/>
                <a:ext cx="768" cy="0"/>
              </a:xfrm>
              <a:prstGeom prst="line">
                <a:avLst/>
              </a:prstGeom>
              <a:noFill/>
              <a:ln w="9525">
                <a:solidFill>
                  <a:schemeClr val="bg2"/>
                </a:solidFill>
                <a:prstDash val="dash"/>
                <a:round/>
                <a:headEnd/>
                <a:tailEnd/>
              </a:ln>
            </p:spPr>
            <p:txBody>
              <a:bodyPr/>
              <a:lstStyle/>
              <a:p>
                <a:endParaRPr lang="en-US"/>
              </a:p>
            </p:txBody>
          </p:sp>
          <p:sp>
            <p:nvSpPr>
              <p:cNvPr id="15523" name="Line 638"/>
              <p:cNvSpPr>
                <a:spLocks noChangeAspect="1" noChangeShapeType="1"/>
              </p:cNvSpPr>
              <p:nvPr/>
            </p:nvSpPr>
            <p:spPr bwMode="auto">
              <a:xfrm>
                <a:off x="2064" y="1464"/>
                <a:ext cx="768" cy="0"/>
              </a:xfrm>
              <a:prstGeom prst="line">
                <a:avLst/>
              </a:prstGeom>
              <a:noFill/>
              <a:ln w="9525">
                <a:solidFill>
                  <a:schemeClr val="bg2"/>
                </a:solidFill>
                <a:prstDash val="dash"/>
                <a:round/>
                <a:headEnd/>
                <a:tailEnd/>
              </a:ln>
            </p:spPr>
            <p:txBody>
              <a:bodyPr/>
              <a:lstStyle/>
              <a:p>
                <a:endParaRPr lang="en-US"/>
              </a:p>
            </p:txBody>
          </p:sp>
        </p:grpSp>
        <p:grpSp>
          <p:nvGrpSpPr>
            <p:cNvPr id="15552" name="Group 650"/>
            <p:cNvGrpSpPr>
              <a:grpSpLocks noChangeAspect="1"/>
            </p:cNvGrpSpPr>
            <p:nvPr/>
          </p:nvGrpSpPr>
          <p:grpSpPr bwMode="auto">
            <a:xfrm>
              <a:off x="746" y="1202"/>
              <a:ext cx="912" cy="814"/>
              <a:chOff x="720" y="1104"/>
              <a:chExt cx="3024" cy="1920"/>
            </a:xfrm>
          </p:grpSpPr>
          <p:grpSp>
            <p:nvGrpSpPr>
              <p:cNvPr id="15557" name="Group 651"/>
              <p:cNvGrpSpPr>
                <a:grpSpLocks noChangeAspect="1"/>
              </p:cNvGrpSpPr>
              <p:nvPr/>
            </p:nvGrpSpPr>
            <p:grpSpPr bwMode="auto">
              <a:xfrm>
                <a:off x="720" y="1104"/>
                <a:ext cx="3024" cy="768"/>
                <a:chOff x="1056" y="1824"/>
                <a:chExt cx="3024" cy="768"/>
              </a:xfrm>
            </p:grpSpPr>
            <p:grpSp>
              <p:nvGrpSpPr>
                <p:cNvPr id="15558" name="Group 652"/>
                <p:cNvGrpSpPr>
                  <a:grpSpLocks noChangeAspect="1"/>
                </p:cNvGrpSpPr>
                <p:nvPr/>
              </p:nvGrpSpPr>
              <p:grpSpPr bwMode="auto">
                <a:xfrm>
                  <a:off x="1632" y="1824"/>
                  <a:ext cx="768" cy="768"/>
                  <a:chOff x="1608" y="2064"/>
                  <a:chExt cx="768" cy="768"/>
                </a:xfrm>
              </p:grpSpPr>
              <p:grpSp>
                <p:nvGrpSpPr>
                  <p:cNvPr id="15563" name="Group 653"/>
                  <p:cNvGrpSpPr>
                    <a:grpSpLocks noChangeAspect="1"/>
                  </p:cNvGrpSpPr>
                  <p:nvPr/>
                </p:nvGrpSpPr>
                <p:grpSpPr bwMode="auto">
                  <a:xfrm>
                    <a:off x="1968" y="2064"/>
                    <a:ext cx="48" cy="768"/>
                    <a:chOff x="1968" y="2064"/>
                    <a:chExt cx="96" cy="768"/>
                  </a:xfrm>
                </p:grpSpPr>
                <p:sp>
                  <p:nvSpPr>
                    <p:cNvPr id="15520" name="Line 654"/>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21" name="Line 655"/>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564" name="Group 656"/>
                  <p:cNvGrpSpPr>
                    <a:grpSpLocks noChangeAspect="1"/>
                  </p:cNvGrpSpPr>
                  <p:nvPr/>
                </p:nvGrpSpPr>
                <p:grpSpPr bwMode="auto">
                  <a:xfrm rot="5400000">
                    <a:off x="1968" y="2040"/>
                    <a:ext cx="48" cy="768"/>
                    <a:chOff x="1968" y="2064"/>
                    <a:chExt cx="96" cy="768"/>
                  </a:xfrm>
                </p:grpSpPr>
                <p:sp>
                  <p:nvSpPr>
                    <p:cNvPr id="15518" name="Line 657"/>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19" name="Line 658"/>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569" name="Group 659"/>
                <p:cNvGrpSpPr>
                  <a:grpSpLocks noChangeAspect="1"/>
                </p:cNvGrpSpPr>
                <p:nvPr/>
              </p:nvGrpSpPr>
              <p:grpSpPr bwMode="auto">
                <a:xfrm>
                  <a:off x="2208" y="1824"/>
                  <a:ext cx="768" cy="768"/>
                  <a:chOff x="1608" y="2064"/>
                  <a:chExt cx="768" cy="768"/>
                </a:xfrm>
              </p:grpSpPr>
              <p:grpSp>
                <p:nvGrpSpPr>
                  <p:cNvPr id="15570" name="Group 660"/>
                  <p:cNvGrpSpPr>
                    <a:grpSpLocks noChangeAspect="1"/>
                  </p:cNvGrpSpPr>
                  <p:nvPr/>
                </p:nvGrpSpPr>
                <p:grpSpPr bwMode="auto">
                  <a:xfrm>
                    <a:off x="1968" y="2064"/>
                    <a:ext cx="48" cy="768"/>
                    <a:chOff x="1968" y="2064"/>
                    <a:chExt cx="96" cy="768"/>
                  </a:xfrm>
                </p:grpSpPr>
                <p:sp>
                  <p:nvSpPr>
                    <p:cNvPr id="15514" name="Line 661"/>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15" name="Line 662"/>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571" name="Group 663"/>
                  <p:cNvGrpSpPr>
                    <a:grpSpLocks noChangeAspect="1"/>
                  </p:cNvGrpSpPr>
                  <p:nvPr/>
                </p:nvGrpSpPr>
                <p:grpSpPr bwMode="auto">
                  <a:xfrm rot="5400000">
                    <a:off x="1968" y="2040"/>
                    <a:ext cx="48" cy="768"/>
                    <a:chOff x="1968" y="2064"/>
                    <a:chExt cx="96" cy="768"/>
                  </a:xfrm>
                </p:grpSpPr>
                <p:sp>
                  <p:nvSpPr>
                    <p:cNvPr id="15512" name="Line 664"/>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13" name="Line 665"/>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572" name="Group 666"/>
                <p:cNvGrpSpPr>
                  <a:grpSpLocks noChangeAspect="1"/>
                </p:cNvGrpSpPr>
                <p:nvPr/>
              </p:nvGrpSpPr>
              <p:grpSpPr bwMode="auto">
                <a:xfrm>
                  <a:off x="1056" y="1824"/>
                  <a:ext cx="768" cy="768"/>
                  <a:chOff x="1608" y="2064"/>
                  <a:chExt cx="768" cy="768"/>
                </a:xfrm>
              </p:grpSpPr>
              <p:grpSp>
                <p:nvGrpSpPr>
                  <p:cNvPr id="15573" name="Group 667"/>
                  <p:cNvGrpSpPr>
                    <a:grpSpLocks noChangeAspect="1"/>
                  </p:cNvGrpSpPr>
                  <p:nvPr/>
                </p:nvGrpSpPr>
                <p:grpSpPr bwMode="auto">
                  <a:xfrm>
                    <a:off x="1968" y="2064"/>
                    <a:ext cx="48" cy="768"/>
                    <a:chOff x="1968" y="2064"/>
                    <a:chExt cx="96" cy="768"/>
                  </a:xfrm>
                </p:grpSpPr>
                <p:sp>
                  <p:nvSpPr>
                    <p:cNvPr id="15508" name="Line 668"/>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09" name="Line 669"/>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574" name="Group 670"/>
                  <p:cNvGrpSpPr>
                    <a:grpSpLocks noChangeAspect="1"/>
                  </p:cNvGrpSpPr>
                  <p:nvPr/>
                </p:nvGrpSpPr>
                <p:grpSpPr bwMode="auto">
                  <a:xfrm rot="5400000">
                    <a:off x="1968" y="2040"/>
                    <a:ext cx="48" cy="768"/>
                    <a:chOff x="1968" y="2064"/>
                    <a:chExt cx="96" cy="768"/>
                  </a:xfrm>
                </p:grpSpPr>
                <p:sp>
                  <p:nvSpPr>
                    <p:cNvPr id="15506" name="Line 671"/>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07" name="Line 672"/>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575" name="Group 673"/>
                <p:cNvGrpSpPr>
                  <a:grpSpLocks noChangeAspect="1"/>
                </p:cNvGrpSpPr>
                <p:nvPr/>
              </p:nvGrpSpPr>
              <p:grpSpPr bwMode="auto">
                <a:xfrm>
                  <a:off x="2736" y="1824"/>
                  <a:ext cx="768" cy="768"/>
                  <a:chOff x="1608" y="2064"/>
                  <a:chExt cx="768" cy="768"/>
                </a:xfrm>
              </p:grpSpPr>
              <p:grpSp>
                <p:nvGrpSpPr>
                  <p:cNvPr id="15580" name="Group 674"/>
                  <p:cNvGrpSpPr>
                    <a:grpSpLocks noChangeAspect="1"/>
                  </p:cNvGrpSpPr>
                  <p:nvPr/>
                </p:nvGrpSpPr>
                <p:grpSpPr bwMode="auto">
                  <a:xfrm>
                    <a:off x="1968" y="2064"/>
                    <a:ext cx="48" cy="768"/>
                    <a:chOff x="1968" y="2064"/>
                    <a:chExt cx="96" cy="768"/>
                  </a:xfrm>
                </p:grpSpPr>
                <p:sp>
                  <p:nvSpPr>
                    <p:cNvPr id="15502" name="Line 675"/>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03" name="Line 676"/>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581" name="Group 677"/>
                  <p:cNvGrpSpPr>
                    <a:grpSpLocks noChangeAspect="1"/>
                  </p:cNvGrpSpPr>
                  <p:nvPr/>
                </p:nvGrpSpPr>
                <p:grpSpPr bwMode="auto">
                  <a:xfrm rot="5400000">
                    <a:off x="1968" y="2040"/>
                    <a:ext cx="48" cy="768"/>
                    <a:chOff x="1968" y="2064"/>
                    <a:chExt cx="96" cy="768"/>
                  </a:xfrm>
                </p:grpSpPr>
                <p:sp>
                  <p:nvSpPr>
                    <p:cNvPr id="15500" name="Line 678"/>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501" name="Line 679"/>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586" name="Group 680"/>
                <p:cNvGrpSpPr>
                  <a:grpSpLocks noChangeAspect="1"/>
                </p:cNvGrpSpPr>
                <p:nvPr/>
              </p:nvGrpSpPr>
              <p:grpSpPr bwMode="auto">
                <a:xfrm>
                  <a:off x="3312" y="1824"/>
                  <a:ext cx="768" cy="768"/>
                  <a:chOff x="1608" y="2064"/>
                  <a:chExt cx="768" cy="768"/>
                </a:xfrm>
              </p:grpSpPr>
              <p:grpSp>
                <p:nvGrpSpPr>
                  <p:cNvPr id="15587" name="Group 681"/>
                  <p:cNvGrpSpPr>
                    <a:grpSpLocks noChangeAspect="1"/>
                  </p:cNvGrpSpPr>
                  <p:nvPr/>
                </p:nvGrpSpPr>
                <p:grpSpPr bwMode="auto">
                  <a:xfrm>
                    <a:off x="1968" y="2064"/>
                    <a:ext cx="48" cy="768"/>
                    <a:chOff x="1968" y="2064"/>
                    <a:chExt cx="96" cy="768"/>
                  </a:xfrm>
                </p:grpSpPr>
                <p:sp>
                  <p:nvSpPr>
                    <p:cNvPr id="15496" name="Line 682"/>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97" name="Line 683"/>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592" name="Group 684"/>
                  <p:cNvGrpSpPr>
                    <a:grpSpLocks noChangeAspect="1"/>
                  </p:cNvGrpSpPr>
                  <p:nvPr/>
                </p:nvGrpSpPr>
                <p:grpSpPr bwMode="auto">
                  <a:xfrm rot="5400000">
                    <a:off x="1968" y="2040"/>
                    <a:ext cx="48" cy="768"/>
                    <a:chOff x="1968" y="2064"/>
                    <a:chExt cx="96" cy="768"/>
                  </a:xfrm>
                </p:grpSpPr>
                <p:sp>
                  <p:nvSpPr>
                    <p:cNvPr id="15494" name="Line 685"/>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95" name="Line 686"/>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grpSp>
            <p:nvGrpSpPr>
              <p:cNvPr id="15593" name="Group 687"/>
              <p:cNvGrpSpPr>
                <a:grpSpLocks noChangeAspect="1"/>
              </p:cNvGrpSpPr>
              <p:nvPr/>
            </p:nvGrpSpPr>
            <p:grpSpPr bwMode="auto">
              <a:xfrm>
                <a:off x="720" y="1488"/>
                <a:ext cx="3024" cy="768"/>
                <a:chOff x="1056" y="1824"/>
                <a:chExt cx="3024" cy="768"/>
              </a:xfrm>
            </p:grpSpPr>
            <p:grpSp>
              <p:nvGrpSpPr>
                <p:cNvPr id="15598" name="Group 688"/>
                <p:cNvGrpSpPr>
                  <a:grpSpLocks noChangeAspect="1"/>
                </p:cNvGrpSpPr>
                <p:nvPr/>
              </p:nvGrpSpPr>
              <p:grpSpPr bwMode="auto">
                <a:xfrm>
                  <a:off x="1632" y="1824"/>
                  <a:ext cx="768" cy="768"/>
                  <a:chOff x="1608" y="2064"/>
                  <a:chExt cx="768" cy="768"/>
                </a:xfrm>
              </p:grpSpPr>
              <p:grpSp>
                <p:nvGrpSpPr>
                  <p:cNvPr id="15599" name="Group 689"/>
                  <p:cNvGrpSpPr>
                    <a:grpSpLocks noChangeAspect="1"/>
                  </p:cNvGrpSpPr>
                  <p:nvPr/>
                </p:nvGrpSpPr>
                <p:grpSpPr bwMode="auto">
                  <a:xfrm>
                    <a:off x="1968" y="2064"/>
                    <a:ext cx="48" cy="768"/>
                    <a:chOff x="1968" y="2064"/>
                    <a:chExt cx="96" cy="768"/>
                  </a:xfrm>
                </p:grpSpPr>
                <p:sp>
                  <p:nvSpPr>
                    <p:cNvPr id="15485" name="Line 690"/>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86" name="Line 691"/>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04" name="Group 692"/>
                  <p:cNvGrpSpPr>
                    <a:grpSpLocks noChangeAspect="1"/>
                  </p:cNvGrpSpPr>
                  <p:nvPr/>
                </p:nvGrpSpPr>
                <p:grpSpPr bwMode="auto">
                  <a:xfrm rot="5400000">
                    <a:off x="1968" y="2040"/>
                    <a:ext cx="48" cy="768"/>
                    <a:chOff x="1968" y="2064"/>
                    <a:chExt cx="96" cy="768"/>
                  </a:xfrm>
                </p:grpSpPr>
                <p:sp>
                  <p:nvSpPr>
                    <p:cNvPr id="15483" name="Line 693"/>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84" name="Line 694"/>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605" name="Group 695"/>
                <p:cNvGrpSpPr>
                  <a:grpSpLocks noChangeAspect="1"/>
                </p:cNvGrpSpPr>
                <p:nvPr/>
              </p:nvGrpSpPr>
              <p:grpSpPr bwMode="auto">
                <a:xfrm>
                  <a:off x="2208" y="1824"/>
                  <a:ext cx="768" cy="768"/>
                  <a:chOff x="1608" y="2064"/>
                  <a:chExt cx="768" cy="768"/>
                </a:xfrm>
              </p:grpSpPr>
              <p:grpSp>
                <p:nvGrpSpPr>
                  <p:cNvPr id="15606" name="Group 696"/>
                  <p:cNvGrpSpPr>
                    <a:grpSpLocks noChangeAspect="1"/>
                  </p:cNvGrpSpPr>
                  <p:nvPr/>
                </p:nvGrpSpPr>
                <p:grpSpPr bwMode="auto">
                  <a:xfrm>
                    <a:off x="1968" y="2064"/>
                    <a:ext cx="48" cy="768"/>
                    <a:chOff x="1968" y="2064"/>
                    <a:chExt cx="96" cy="768"/>
                  </a:xfrm>
                </p:grpSpPr>
                <p:sp>
                  <p:nvSpPr>
                    <p:cNvPr id="15479" name="Line 697"/>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80" name="Line 698"/>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07" name="Group 699"/>
                  <p:cNvGrpSpPr>
                    <a:grpSpLocks noChangeAspect="1"/>
                  </p:cNvGrpSpPr>
                  <p:nvPr/>
                </p:nvGrpSpPr>
                <p:grpSpPr bwMode="auto">
                  <a:xfrm rot="5400000">
                    <a:off x="1968" y="2040"/>
                    <a:ext cx="48" cy="768"/>
                    <a:chOff x="1968" y="2064"/>
                    <a:chExt cx="96" cy="768"/>
                  </a:xfrm>
                </p:grpSpPr>
                <p:sp>
                  <p:nvSpPr>
                    <p:cNvPr id="15477" name="Line 700"/>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78" name="Line 701"/>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608" name="Group 702"/>
                <p:cNvGrpSpPr>
                  <a:grpSpLocks noChangeAspect="1"/>
                </p:cNvGrpSpPr>
                <p:nvPr/>
              </p:nvGrpSpPr>
              <p:grpSpPr bwMode="auto">
                <a:xfrm>
                  <a:off x="1056" y="1824"/>
                  <a:ext cx="768" cy="768"/>
                  <a:chOff x="1608" y="2064"/>
                  <a:chExt cx="768" cy="768"/>
                </a:xfrm>
              </p:grpSpPr>
              <p:grpSp>
                <p:nvGrpSpPr>
                  <p:cNvPr id="15609" name="Group 703"/>
                  <p:cNvGrpSpPr>
                    <a:grpSpLocks noChangeAspect="1"/>
                  </p:cNvGrpSpPr>
                  <p:nvPr/>
                </p:nvGrpSpPr>
                <p:grpSpPr bwMode="auto">
                  <a:xfrm>
                    <a:off x="1968" y="2064"/>
                    <a:ext cx="48" cy="768"/>
                    <a:chOff x="1968" y="2064"/>
                    <a:chExt cx="96" cy="768"/>
                  </a:xfrm>
                </p:grpSpPr>
                <p:sp>
                  <p:nvSpPr>
                    <p:cNvPr id="15473" name="Line 704"/>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74" name="Line 705"/>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10" name="Group 706"/>
                  <p:cNvGrpSpPr>
                    <a:grpSpLocks noChangeAspect="1"/>
                  </p:cNvGrpSpPr>
                  <p:nvPr/>
                </p:nvGrpSpPr>
                <p:grpSpPr bwMode="auto">
                  <a:xfrm rot="5400000">
                    <a:off x="1968" y="2040"/>
                    <a:ext cx="48" cy="768"/>
                    <a:chOff x="1968" y="2064"/>
                    <a:chExt cx="96" cy="768"/>
                  </a:xfrm>
                </p:grpSpPr>
                <p:sp>
                  <p:nvSpPr>
                    <p:cNvPr id="15471" name="Line 707"/>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72" name="Line 708"/>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615" name="Group 709"/>
                <p:cNvGrpSpPr>
                  <a:grpSpLocks noChangeAspect="1"/>
                </p:cNvGrpSpPr>
                <p:nvPr/>
              </p:nvGrpSpPr>
              <p:grpSpPr bwMode="auto">
                <a:xfrm>
                  <a:off x="2736" y="1824"/>
                  <a:ext cx="768" cy="768"/>
                  <a:chOff x="1608" y="2064"/>
                  <a:chExt cx="768" cy="768"/>
                </a:xfrm>
              </p:grpSpPr>
              <p:grpSp>
                <p:nvGrpSpPr>
                  <p:cNvPr id="15616" name="Group 710"/>
                  <p:cNvGrpSpPr>
                    <a:grpSpLocks noChangeAspect="1"/>
                  </p:cNvGrpSpPr>
                  <p:nvPr/>
                </p:nvGrpSpPr>
                <p:grpSpPr bwMode="auto">
                  <a:xfrm>
                    <a:off x="1968" y="2064"/>
                    <a:ext cx="48" cy="768"/>
                    <a:chOff x="1968" y="2064"/>
                    <a:chExt cx="96" cy="768"/>
                  </a:xfrm>
                </p:grpSpPr>
                <p:sp>
                  <p:nvSpPr>
                    <p:cNvPr id="15467" name="Line 711"/>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68" name="Line 712"/>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21" name="Group 713"/>
                  <p:cNvGrpSpPr>
                    <a:grpSpLocks noChangeAspect="1"/>
                  </p:cNvGrpSpPr>
                  <p:nvPr/>
                </p:nvGrpSpPr>
                <p:grpSpPr bwMode="auto">
                  <a:xfrm rot="5400000">
                    <a:off x="1968" y="2040"/>
                    <a:ext cx="48" cy="768"/>
                    <a:chOff x="1968" y="2064"/>
                    <a:chExt cx="96" cy="768"/>
                  </a:xfrm>
                </p:grpSpPr>
                <p:sp>
                  <p:nvSpPr>
                    <p:cNvPr id="15465" name="Line 714"/>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66" name="Line 715"/>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622" name="Group 716"/>
                <p:cNvGrpSpPr>
                  <a:grpSpLocks noChangeAspect="1"/>
                </p:cNvGrpSpPr>
                <p:nvPr/>
              </p:nvGrpSpPr>
              <p:grpSpPr bwMode="auto">
                <a:xfrm>
                  <a:off x="3312" y="1824"/>
                  <a:ext cx="768" cy="768"/>
                  <a:chOff x="1608" y="2064"/>
                  <a:chExt cx="768" cy="768"/>
                </a:xfrm>
              </p:grpSpPr>
              <p:grpSp>
                <p:nvGrpSpPr>
                  <p:cNvPr id="15627" name="Group 717"/>
                  <p:cNvGrpSpPr>
                    <a:grpSpLocks noChangeAspect="1"/>
                  </p:cNvGrpSpPr>
                  <p:nvPr/>
                </p:nvGrpSpPr>
                <p:grpSpPr bwMode="auto">
                  <a:xfrm>
                    <a:off x="1968" y="2064"/>
                    <a:ext cx="48" cy="768"/>
                    <a:chOff x="1968" y="2064"/>
                    <a:chExt cx="96" cy="768"/>
                  </a:xfrm>
                </p:grpSpPr>
                <p:sp>
                  <p:nvSpPr>
                    <p:cNvPr id="15461" name="Line 718"/>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62" name="Line 719"/>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28" name="Group 720"/>
                  <p:cNvGrpSpPr>
                    <a:grpSpLocks noChangeAspect="1"/>
                  </p:cNvGrpSpPr>
                  <p:nvPr/>
                </p:nvGrpSpPr>
                <p:grpSpPr bwMode="auto">
                  <a:xfrm rot="5400000">
                    <a:off x="1968" y="2040"/>
                    <a:ext cx="48" cy="768"/>
                    <a:chOff x="1968" y="2064"/>
                    <a:chExt cx="96" cy="768"/>
                  </a:xfrm>
                </p:grpSpPr>
                <p:sp>
                  <p:nvSpPr>
                    <p:cNvPr id="15459" name="Line 721"/>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60" name="Line 722"/>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grpSp>
            <p:nvGrpSpPr>
              <p:cNvPr id="15633" name="Group 723"/>
              <p:cNvGrpSpPr>
                <a:grpSpLocks noChangeAspect="1"/>
              </p:cNvGrpSpPr>
              <p:nvPr/>
            </p:nvGrpSpPr>
            <p:grpSpPr bwMode="auto">
              <a:xfrm>
                <a:off x="720" y="1872"/>
                <a:ext cx="3024" cy="768"/>
                <a:chOff x="1056" y="1824"/>
                <a:chExt cx="3024" cy="768"/>
              </a:xfrm>
            </p:grpSpPr>
            <p:grpSp>
              <p:nvGrpSpPr>
                <p:cNvPr id="15634" name="Group 724"/>
                <p:cNvGrpSpPr>
                  <a:grpSpLocks noChangeAspect="1"/>
                </p:cNvGrpSpPr>
                <p:nvPr/>
              </p:nvGrpSpPr>
              <p:grpSpPr bwMode="auto">
                <a:xfrm>
                  <a:off x="1632" y="1824"/>
                  <a:ext cx="768" cy="768"/>
                  <a:chOff x="1608" y="2064"/>
                  <a:chExt cx="768" cy="768"/>
                </a:xfrm>
              </p:grpSpPr>
              <p:grpSp>
                <p:nvGrpSpPr>
                  <p:cNvPr id="15639" name="Group 725"/>
                  <p:cNvGrpSpPr>
                    <a:grpSpLocks noChangeAspect="1"/>
                  </p:cNvGrpSpPr>
                  <p:nvPr/>
                </p:nvGrpSpPr>
                <p:grpSpPr bwMode="auto">
                  <a:xfrm>
                    <a:off x="1968" y="2064"/>
                    <a:ext cx="48" cy="768"/>
                    <a:chOff x="1968" y="2064"/>
                    <a:chExt cx="96" cy="768"/>
                  </a:xfrm>
                </p:grpSpPr>
                <p:sp>
                  <p:nvSpPr>
                    <p:cNvPr id="15450" name="Line 726"/>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51" name="Line 727"/>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40" name="Group 728"/>
                  <p:cNvGrpSpPr>
                    <a:grpSpLocks noChangeAspect="1"/>
                  </p:cNvGrpSpPr>
                  <p:nvPr/>
                </p:nvGrpSpPr>
                <p:grpSpPr bwMode="auto">
                  <a:xfrm rot="5400000">
                    <a:off x="1968" y="2040"/>
                    <a:ext cx="48" cy="768"/>
                    <a:chOff x="1968" y="2064"/>
                    <a:chExt cx="96" cy="768"/>
                  </a:xfrm>
                </p:grpSpPr>
                <p:sp>
                  <p:nvSpPr>
                    <p:cNvPr id="15448" name="Line 729"/>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49" name="Line 730"/>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641" name="Group 731"/>
                <p:cNvGrpSpPr>
                  <a:grpSpLocks noChangeAspect="1"/>
                </p:cNvGrpSpPr>
                <p:nvPr/>
              </p:nvGrpSpPr>
              <p:grpSpPr bwMode="auto">
                <a:xfrm>
                  <a:off x="2208" y="1824"/>
                  <a:ext cx="768" cy="768"/>
                  <a:chOff x="1608" y="2064"/>
                  <a:chExt cx="768" cy="768"/>
                </a:xfrm>
              </p:grpSpPr>
              <p:grpSp>
                <p:nvGrpSpPr>
                  <p:cNvPr id="15642" name="Group 732"/>
                  <p:cNvGrpSpPr>
                    <a:grpSpLocks noChangeAspect="1"/>
                  </p:cNvGrpSpPr>
                  <p:nvPr/>
                </p:nvGrpSpPr>
                <p:grpSpPr bwMode="auto">
                  <a:xfrm>
                    <a:off x="1968" y="2064"/>
                    <a:ext cx="48" cy="768"/>
                    <a:chOff x="1968" y="2064"/>
                    <a:chExt cx="96" cy="768"/>
                  </a:xfrm>
                </p:grpSpPr>
                <p:sp>
                  <p:nvSpPr>
                    <p:cNvPr id="15444" name="Line 733"/>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45" name="Line 734"/>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43" name="Group 735"/>
                  <p:cNvGrpSpPr>
                    <a:grpSpLocks noChangeAspect="1"/>
                  </p:cNvGrpSpPr>
                  <p:nvPr/>
                </p:nvGrpSpPr>
                <p:grpSpPr bwMode="auto">
                  <a:xfrm rot="5400000">
                    <a:off x="1968" y="2040"/>
                    <a:ext cx="48" cy="768"/>
                    <a:chOff x="1968" y="2064"/>
                    <a:chExt cx="96" cy="768"/>
                  </a:xfrm>
                </p:grpSpPr>
                <p:sp>
                  <p:nvSpPr>
                    <p:cNvPr id="15442" name="Line 736"/>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43" name="Line 737"/>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644" name="Group 738"/>
                <p:cNvGrpSpPr>
                  <a:grpSpLocks noChangeAspect="1"/>
                </p:cNvGrpSpPr>
                <p:nvPr/>
              </p:nvGrpSpPr>
              <p:grpSpPr bwMode="auto">
                <a:xfrm>
                  <a:off x="1056" y="1824"/>
                  <a:ext cx="768" cy="768"/>
                  <a:chOff x="1608" y="2064"/>
                  <a:chExt cx="768" cy="768"/>
                </a:xfrm>
              </p:grpSpPr>
              <p:grpSp>
                <p:nvGrpSpPr>
                  <p:cNvPr id="15645" name="Group 739"/>
                  <p:cNvGrpSpPr>
                    <a:grpSpLocks noChangeAspect="1"/>
                  </p:cNvGrpSpPr>
                  <p:nvPr/>
                </p:nvGrpSpPr>
                <p:grpSpPr bwMode="auto">
                  <a:xfrm>
                    <a:off x="1968" y="2064"/>
                    <a:ext cx="48" cy="768"/>
                    <a:chOff x="1968" y="2064"/>
                    <a:chExt cx="96" cy="768"/>
                  </a:xfrm>
                </p:grpSpPr>
                <p:sp>
                  <p:nvSpPr>
                    <p:cNvPr id="15438" name="Line 740"/>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39" name="Line 741"/>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50" name="Group 742"/>
                  <p:cNvGrpSpPr>
                    <a:grpSpLocks noChangeAspect="1"/>
                  </p:cNvGrpSpPr>
                  <p:nvPr/>
                </p:nvGrpSpPr>
                <p:grpSpPr bwMode="auto">
                  <a:xfrm rot="5400000">
                    <a:off x="1968" y="2040"/>
                    <a:ext cx="48" cy="768"/>
                    <a:chOff x="1968" y="2064"/>
                    <a:chExt cx="96" cy="768"/>
                  </a:xfrm>
                </p:grpSpPr>
                <p:sp>
                  <p:nvSpPr>
                    <p:cNvPr id="15436" name="Line 743"/>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37" name="Line 744"/>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651" name="Group 745"/>
                <p:cNvGrpSpPr>
                  <a:grpSpLocks noChangeAspect="1"/>
                </p:cNvGrpSpPr>
                <p:nvPr/>
              </p:nvGrpSpPr>
              <p:grpSpPr bwMode="auto">
                <a:xfrm>
                  <a:off x="2736" y="1824"/>
                  <a:ext cx="768" cy="768"/>
                  <a:chOff x="1608" y="2064"/>
                  <a:chExt cx="768" cy="768"/>
                </a:xfrm>
              </p:grpSpPr>
              <p:grpSp>
                <p:nvGrpSpPr>
                  <p:cNvPr id="15656" name="Group 746"/>
                  <p:cNvGrpSpPr>
                    <a:grpSpLocks noChangeAspect="1"/>
                  </p:cNvGrpSpPr>
                  <p:nvPr/>
                </p:nvGrpSpPr>
                <p:grpSpPr bwMode="auto">
                  <a:xfrm>
                    <a:off x="1968" y="2064"/>
                    <a:ext cx="48" cy="768"/>
                    <a:chOff x="1968" y="2064"/>
                    <a:chExt cx="96" cy="768"/>
                  </a:xfrm>
                </p:grpSpPr>
                <p:sp>
                  <p:nvSpPr>
                    <p:cNvPr id="15432" name="Line 747"/>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33" name="Line 748"/>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57" name="Group 749"/>
                  <p:cNvGrpSpPr>
                    <a:grpSpLocks noChangeAspect="1"/>
                  </p:cNvGrpSpPr>
                  <p:nvPr/>
                </p:nvGrpSpPr>
                <p:grpSpPr bwMode="auto">
                  <a:xfrm rot="5400000">
                    <a:off x="1968" y="2040"/>
                    <a:ext cx="48" cy="768"/>
                    <a:chOff x="1968" y="2064"/>
                    <a:chExt cx="96" cy="768"/>
                  </a:xfrm>
                </p:grpSpPr>
                <p:sp>
                  <p:nvSpPr>
                    <p:cNvPr id="15430" name="Line 750"/>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31" name="Line 751"/>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662" name="Group 752"/>
                <p:cNvGrpSpPr>
                  <a:grpSpLocks noChangeAspect="1"/>
                </p:cNvGrpSpPr>
                <p:nvPr/>
              </p:nvGrpSpPr>
              <p:grpSpPr bwMode="auto">
                <a:xfrm>
                  <a:off x="3312" y="1824"/>
                  <a:ext cx="768" cy="768"/>
                  <a:chOff x="1608" y="2064"/>
                  <a:chExt cx="768" cy="768"/>
                </a:xfrm>
              </p:grpSpPr>
              <p:grpSp>
                <p:nvGrpSpPr>
                  <p:cNvPr id="15663" name="Group 753"/>
                  <p:cNvGrpSpPr>
                    <a:grpSpLocks noChangeAspect="1"/>
                  </p:cNvGrpSpPr>
                  <p:nvPr/>
                </p:nvGrpSpPr>
                <p:grpSpPr bwMode="auto">
                  <a:xfrm>
                    <a:off x="1968" y="2064"/>
                    <a:ext cx="48" cy="768"/>
                    <a:chOff x="1968" y="2064"/>
                    <a:chExt cx="96" cy="768"/>
                  </a:xfrm>
                </p:grpSpPr>
                <p:sp>
                  <p:nvSpPr>
                    <p:cNvPr id="15426" name="Line 754"/>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27" name="Line 755"/>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68" name="Group 756"/>
                  <p:cNvGrpSpPr>
                    <a:grpSpLocks noChangeAspect="1"/>
                  </p:cNvGrpSpPr>
                  <p:nvPr/>
                </p:nvGrpSpPr>
                <p:grpSpPr bwMode="auto">
                  <a:xfrm rot="5400000">
                    <a:off x="1968" y="2040"/>
                    <a:ext cx="48" cy="768"/>
                    <a:chOff x="1968" y="2064"/>
                    <a:chExt cx="96" cy="768"/>
                  </a:xfrm>
                </p:grpSpPr>
                <p:sp>
                  <p:nvSpPr>
                    <p:cNvPr id="15424" name="Line 757"/>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25" name="Line 758"/>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grpSp>
            <p:nvGrpSpPr>
              <p:cNvPr id="15669" name="Group 759"/>
              <p:cNvGrpSpPr>
                <a:grpSpLocks noChangeAspect="1"/>
              </p:cNvGrpSpPr>
              <p:nvPr/>
            </p:nvGrpSpPr>
            <p:grpSpPr bwMode="auto">
              <a:xfrm>
                <a:off x="720" y="2256"/>
                <a:ext cx="3024" cy="768"/>
                <a:chOff x="1056" y="1824"/>
                <a:chExt cx="3024" cy="768"/>
              </a:xfrm>
            </p:grpSpPr>
            <p:grpSp>
              <p:nvGrpSpPr>
                <p:cNvPr id="15674" name="Group 760"/>
                <p:cNvGrpSpPr>
                  <a:grpSpLocks noChangeAspect="1"/>
                </p:cNvGrpSpPr>
                <p:nvPr/>
              </p:nvGrpSpPr>
              <p:grpSpPr bwMode="auto">
                <a:xfrm>
                  <a:off x="1632" y="1824"/>
                  <a:ext cx="768" cy="768"/>
                  <a:chOff x="1608" y="2064"/>
                  <a:chExt cx="768" cy="768"/>
                </a:xfrm>
              </p:grpSpPr>
              <p:grpSp>
                <p:nvGrpSpPr>
                  <p:cNvPr id="15675" name="Group 761"/>
                  <p:cNvGrpSpPr>
                    <a:grpSpLocks noChangeAspect="1"/>
                  </p:cNvGrpSpPr>
                  <p:nvPr/>
                </p:nvGrpSpPr>
                <p:grpSpPr bwMode="auto">
                  <a:xfrm>
                    <a:off x="1968" y="2064"/>
                    <a:ext cx="48" cy="768"/>
                    <a:chOff x="1968" y="2064"/>
                    <a:chExt cx="96" cy="768"/>
                  </a:xfrm>
                </p:grpSpPr>
                <p:sp>
                  <p:nvSpPr>
                    <p:cNvPr id="15415" name="Line 762"/>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16" name="Line 763"/>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76" name="Group 764"/>
                  <p:cNvGrpSpPr>
                    <a:grpSpLocks noChangeAspect="1"/>
                  </p:cNvGrpSpPr>
                  <p:nvPr/>
                </p:nvGrpSpPr>
                <p:grpSpPr bwMode="auto">
                  <a:xfrm rot="5400000">
                    <a:off x="1968" y="2040"/>
                    <a:ext cx="48" cy="768"/>
                    <a:chOff x="1968" y="2064"/>
                    <a:chExt cx="96" cy="768"/>
                  </a:xfrm>
                </p:grpSpPr>
                <p:sp>
                  <p:nvSpPr>
                    <p:cNvPr id="15413" name="Line 765"/>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14" name="Line 766"/>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677" name="Group 767"/>
                <p:cNvGrpSpPr>
                  <a:grpSpLocks noChangeAspect="1"/>
                </p:cNvGrpSpPr>
                <p:nvPr/>
              </p:nvGrpSpPr>
              <p:grpSpPr bwMode="auto">
                <a:xfrm>
                  <a:off x="2208" y="1824"/>
                  <a:ext cx="768" cy="768"/>
                  <a:chOff x="1608" y="2064"/>
                  <a:chExt cx="768" cy="768"/>
                </a:xfrm>
              </p:grpSpPr>
              <p:grpSp>
                <p:nvGrpSpPr>
                  <p:cNvPr id="15678" name="Group 768"/>
                  <p:cNvGrpSpPr>
                    <a:grpSpLocks noChangeAspect="1"/>
                  </p:cNvGrpSpPr>
                  <p:nvPr/>
                </p:nvGrpSpPr>
                <p:grpSpPr bwMode="auto">
                  <a:xfrm>
                    <a:off x="1968" y="2064"/>
                    <a:ext cx="48" cy="768"/>
                    <a:chOff x="1968" y="2064"/>
                    <a:chExt cx="96" cy="768"/>
                  </a:xfrm>
                </p:grpSpPr>
                <p:sp>
                  <p:nvSpPr>
                    <p:cNvPr id="15409" name="Line 769"/>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10" name="Line 770"/>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679" name="Group 771"/>
                  <p:cNvGrpSpPr>
                    <a:grpSpLocks noChangeAspect="1"/>
                  </p:cNvGrpSpPr>
                  <p:nvPr/>
                </p:nvGrpSpPr>
                <p:grpSpPr bwMode="auto">
                  <a:xfrm rot="5400000">
                    <a:off x="1968" y="2040"/>
                    <a:ext cx="48" cy="768"/>
                    <a:chOff x="1968" y="2064"/>
                    <a:chExt cx="96" cy="768"/>
                  </a:xfrm>
                </p:grpSpPr>
                <p:sp>
                  <p:nvSpPr>
                    <p:cNvPr id="15407" name="Line 772"/>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08" name="Line 773"/>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360" name="Group 774"/>
                <p:cNvGrpSpPr>
                  <a:grpSpLocks noChangeAspect="1"/>
                </p:cNvGrpSpPr>
                <p:nvPr/>
              </p:nvGrpSpPr>
              <p:grpSpPr bwMode="auto">
                <a:xfrm>
                  <a:off x="1056" y="1824"/>
                  <a:ext cx="768" cy="768"/>
                  <a:chOff x="1608" y="2064"/>
                  <a:chExt cx="768" cy="768"/>
                </a:xfrm>
              </p:grpSpPr>
              <p:grpSp>
                <p:nvGrpSpPr>
                  <p:cNvPr id="15361" name="Group 775"/>
                  <p:cNvGrpSpPr>
                    <a:grpSpLocks noChangeAspect="1"/>
                  </p:cNvGrpSpPr>
                  <p:nvPr/>
                </p:nvGrpSpPr>
                <p:grpSpPr bwMode="auto">
                  <a:xfrm>
                    <a:off x="1968" y="2064"/>
                    <a:ext cx="48" cy="768"/>
                    <a:chOff x="1968" y="2064"/>
                    <a:chExt cx="96" cy="768"/>
                  </a:xfrm>
                </p:grpSpPr>
                <p:sp>
                  <p:nvSpPr>
                    <p:cNvPr id="15403" name="Line 776"/>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04" name="Line 777"/>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368" name="Group 778"/>
                  <p:cNvGrpSpPr>
                    <a:grpSpLocks noChangeAspect="1"/>
                  </p:cNvGrpSpPr>
                  <p:nvPr/>
                </p:nvGrpSpPr>
                <p:grpSpPr bwMode="auto">
                  <a:xfrm rot="5400000">
                    <a:off x="1968" y="2040"/>
                    <a:ext cx="48" cy="768"/>
                    <a:chOff x="1968" y="2064"/>
                    <a:chExt cx="96" cy="768"/>
                  </a:xfrm>
                </p:grpSpPr>
                <p:sp>
                  <p:nvSpPr>
                    <p:cNvPr id="15401" name="Line 779"/>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402" name="Line 780"/>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372" name="Group 781"/>
                <p:cNvGrpSpPr>
                  <a:grpSpLocks noChangeAspect="1"/>
                </p:cNvGrpSpPr>
                <p:nvPr/>
              </p:nvGrpSpPr>
              <p:grpSpPr bwMode="auto">
                <a:xfrm>
                  <a:off x="2736" y="1824"/>
                  <a:ext cx="768" cy="768"/>
                  <a:chOff x="1608" y="2064"/>
                  <a:chExt cx="768" cy="768"/>
                </a:xfrm>
              </p:grpSpPr>
              <p:grpSp>
                <p:nvGrpSpPr>
                  <p:cNvPr id="15373" name="Group 782"/>
                  <p:cNvGrpSpPr>
                    <a:grpSpLocks noChangeAspect="1"/>
                  </p:cNvGrpSpPr>
                  <p:nvPr/>
                </p:nvGrpSpPr>
                <p:grpSpPr bwMode="auto">
                  <a:xfrm>
                    <a:off x="1968" y="2064"/>
                    <a:ext cx="48" cy="768"/>
                    <a:chOff x="1968" y="2064"/>
                    <a:chExt cx="96" cy="768"/>
                  </a:xfrm>
                </p:grpSpPr>
                <p:sp>
                  <p:nvSpPr>
                    <p:cNvPr id="15397" name="Line 783"/>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398" name="Line 784"/>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374" name="Group 785"/>
                  <p:cNvGrpSpPr>
                    <a:grpSpLocks noChangeAspect="1"/>
                  </p:cNvGrpSpPr>
                  <p:nvPr/>
                </p:nvGrpSpPr>
                <p:grpSpPr bwMode="auto">
                  <a:xfrm rot="5400000">
                    <a:off x="1968" y="2040"/>
                    <a:ext cx="48" cy="768"/>
                    <a:chOff x="1968" y="2064"/>
                    <a:chExt cx="96" cy="768"/>
                  </a:xfrm>
                </p:grpSpPr>
                <p:sp>
                  <p:nvSpPr>
                    <p:cNvPr id="15395" name="Line 786"/>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396" name="Line 787"/>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nvGrpSpPr>
                <p:cNvPr id="15375" name="Group 788"/>
                <p:cNvGrpSpPr>
                  <a:grpSpLocks noChangeAspect="1"/>
                </p:cNvGrpSpPr>
                <p:nvPr/>
              </p:nvGrpSpPr>
              <p:grpSpPr bwMode="auto">
                <a:xfrm>
                  <a:off x="3312" y="1824"/>
                  <a:ext cx="768" cy="768"/>
                  <a:chOff x="1608" y="2064"/>
                  <a:chExt cx="768" cy="768"/>
                </a:xfrm>
              </p:grpSpPr>
              <p:grpSp>
                <p:nvGrpSpPr>
                  <p:cNvPr id="15376" name="Group 789"/>
                  <p:cNvGrpSpPr>
                    <a:grpSpLocks noChangeAspect="1"/>
                  </p:cNvGrpSpPr>
                  <p:nvPr/>
                </p:nvGrpSpPr>
                <p:grpSpPr bwMode="auto">
                  <a:xfrm>
                    <a:off x="1968" y="2064"/>
                    <a:ext cx="48" cy="768"/>
                    <a:chOff x="1968" y="2064"/>
                    <a:chExt cx="96" cy="768"/>
                  </a:xfrm>
                </p:grpSpPr>
                <p:sp>
                  <p:nvSpPr>
                    <p:cNvPr id="15391" name="Line 790"/>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392" name="Line 791"/>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nvGrpSpPr>
                  <p:cNvPr id="15377" name="Group 792"/>
                  <p:cNvGrpSpPr>
                    <a:grpSpLocks noChangeAspect="1"/>
                  </p:cNvGrpSpPr>
                  <p:nvPr/>
                </p:nvGrpSpPr>
                <p:grpSpPr bwMode="auto">
                  <a:xfrm rot="5400000">
                    <a:off x="1968" y="2040"/>
                    <a:ext cx="48" cy="768"/>
                    <a:chOff x="1968" y="2064"/>
                    <a:chExt cx="96" cy="768"/>
                  </a:xfrm>
                </p:grpSpPr>
                <p:sp>
                  <p:nvSpPr>
                    <p:cNvPr id="15389" name="Line 793"/>
                    <p:cNvSpPr>
                      <a:spLocks noChangeAspect="1" noChangeShapeType="1"/>
                    </p:cNvSpPr>
                    <p:nvPr/>
                  </p:nvSpPr>
                  <p:spPr bwMode="auto">
                    <a:xfrm>
                      <a:off x="1968"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sp>
                  <p:nvSpPr>
                    <p:cNvPr id="15390" name="Line 794"/>
                    <p:cNvSpPr>
                      <a:spLocks noChangeAspect="1" noChangeShapeType="1"/>
                    </p:cNvSpPr>
                    <p:nvPr/>
                  </p:nvSpPr>
                  <p:spPr bwMode="auto">
                    <a:xfrm>
                      <a:off x="2064" y="2064"/>
                      <a:ext cx="0" cy="768"/>
                    </a:xfrm>
                    <a:prstGeom prst="line">
                      <a:avLst/>
                    </a:prstGeom>
                    <a:noFill/>
                    <a:ln w="9525">
                      <a:solidFill>
                        <a:srgbClr val="336699"/>
                      </a:solidFill>
                      <a:round/>
                      <a:headEnd type="none" w="sm" len="sm"/>
                      <a:tailEnd type="none" w="sm" len="sm"/>
                    </a:ln>
                  </p:spPr>
                  <p:txBody>
                    <a:bodyPr wrap="none" anchor="ctr"/>
                    <a:lstStyle/>
                    <a:p>
                      <a:endParaRPr lang="en-US"/>
                    </a:p>
                  </p:txBody>
                </p:sp>
              </p:grpSp>
            </p:grpSp>
          </p:grpSp>
        </p:grpSp>
      </p:grpSp>
      <p:sp>
        <p:nvSpPr>
          <p:cNvPr id="15369" name="Text Box 796"/>
          <p:cNvSpPr txBox="1">
            <a:spLocks noChangeArrowheads="1"/>
          </p:cNvSpPr>
          <p:nvPr/>
        </p:nvSpPr>
        <p:spPr bwMode="auto">
          <a:xfrm>
            <a:off x="115610" y="904238"/>
            <a:ext cx="4191870" cy="3416320"/>
          </a:xfrm>
          <a:prstGeom prst="rect">
            <a:avLst/>
          </a:prstGeom>
          <a:noFill/>
          <a:ln w="9525" algn="ctr">
            <a:noFill/>
            <a:miter lim="800000"/>
            <a:headEnd type="none" w="sm" len="sm"/>
            <a:tailEnd type="none" w="sm" len="sm"/>
          </a:ln>
        </p:spPr>
        <p:txBody>
          <a:bodyPr wrap="square">
            <a:spAutoFit/>
          </a:bodyPr>
          <a:lstStyle/>
          <a:p>
            <a:pPr marL="228600" indent="-228600"/>
            <a:r>
              <a:rPr lang="en-US" b="0" dirty="0">
                <a:solidFill>
                  <a:schemeClr val="hlink"/>
                </a:solidFill>
                <a:latin typeface="+mn-lt"/>
              </a:rPr>
              <a:t>NI’s competitive advantage:</a:t>
            </a:r>
          </a:p>
          <a:p>
            <a:pPr marL="228600" indent="-228600">
              <a:buFontTx/>
              <a:buChar char="•"/>
            </a:pPr>
            <a:r>
              <a:rPr lang="en-US" b="0" dirty="0" smtClean="0">
                <a:solidFill>
                  <a:schemeClr val="tx1"/>
                </a:solidFill>
                <a:latin typeface="+mn-lt"/>
              </a:rPr>
              <a:t>Matrix density = </a:t>
            </a:r>
            <a:r>
              <a:rPr lang="en-US" b="0" dirty="0" err="1" smtClean="0">
                <a:solidFill>
                  <a:schemeClr val="tx1"/>
                </a:solidFill>
                <a:latin typeface="+mn-lt"/>
              </a:rPr>
              <a:t>crosspoints</a:t>
            </a:r>
            <a:r>
              <a:rPr lang="en-US" b="0" dirty="0" smtClean="0">
                <a:solidFill>
                  <a:schemeClr val="tx1"/>
                </a:solidFill>
                <a:latin typeface="+mn-lt"/>
              </a:rPr>
              <a:t> Multiplexer density = channels</a:t>
            </a:r>
          </a:p>
          <a:p>
            <a:pPr marL="228600" indent="-228600">
              <a:buFontTx/>
              <a:buChar char="•"/>
            </a:pPr>
            <a:r>
              <a:rPr lang="en-US" b="0" dirty="0" smtClean="0">
                <a:solidFill>
                  <a:schemeClr val="tx1"/>
                </a:solidFill>
                <a:latin typeface="+mn-lt"/>
              </a:rPr>
              <a:t>Continuous </a:t>
            </a:r>
            <a:r>
              <a:rPr lang="en-US" b="0" dirty="0">
                <a:solidFill>
                  <a:schemeClr val="tx1"/>
                </a:solidFill>
                <a:latin typeface="+mn-lt"/>
              </a:rPr>
              <a:t>development</a:t>
            </a:r>
          </a:p>
          <a:p>
            <a:pPr marL="228600" indent="-228600">
              <a:buFontTx/>
              <a:buChar char="•"/>
            </a:pPr>
            <a:r>
              <a:rPr lang="en-US" b="0" dirty="0" smtClean="0">
                <a:solidFill>
                  <a:schemeClr val="tx1"/>
                </a:solidFill>
                <a:latin typeface="+mn-lt"/>
              </a:rPr>
              <a:t>High-density </a:t>
            </a:r>
            <a:r>
              <a:rPr lang="en-US" b="0" dirty="0">
                <a:solidFill>
                  <a:schemeClr val="tx1"/>
                </a:solidFill>
                <a:latin typeface="+mn-lt"/>
              </a:rPr>
              <a:t>matrix switches with unlimited lifetime and unlimited simultaneous connections</a:t>
            </a:r>
          </a:p>
          <a:p>
            <a:pPr marL="228600" indent="-228600"/>
            <a:endParaRPr lang="en-US" dirty="0">
              <a:latin typeface="Arial Narrow" pitchFamily="34" charset="0"/>
            </a:endParaRPr>
          </a:p>
        </p:txBody>
      </p:sp>
      <p:sp>
        <p:nvSpPr>
          <p:cNvPr id="15370" name="Text Box 797"/>
          <p:cNvSpPr txBox="1">
            <a:spLocks noChangeArrowheads="1"/>
          </p:cNvSpPr>
          <p:nvPr/>
        </p:nvSpPr>
        <p:spPr bwMode="auto">
          <a:xfrm>
            <a:off x="4068763" y="2405063"/>
            <a:ext cx="2646362" cy="1354217"/>
          </a:xfrm>
          <a:prstGeom prst="rect">
            <a:avLst/>
          </a:prstGeom>
          <a:noFill/>
          <a:ln w="9525" algn="ctr">
            <a:noFill/>
            <a:miter lim="800000"/>
            <a:headEnd type="none" w="sm" len="sm"/>
            <a:tailEnd type="none" w="sm" len="sm"/>
          </a:ln>
        </p:spPr>
        <p:txBody>
          <a:bodyPr>
            <a:spAutoFit/>
          </a:bodyPr>
          <a:lstStyle/>
          <a:p>
            <a:pPr marL="171450" indent="-171450"/>
            <a:r>
              <a:rPr lang="en-US" sz="1400" b="1" dirty="0">
                <a:solidFill>
                  <a:schemeClr val="hlink"/>
                </a:solidFill>
                <a:latin typeface="Arial Narrow" pitchFamily="34" charset="0"/>
              </a:rPr>
              <a:t>Mid-density switching applications</a:t>
            </a:r>
            <a:endParaRPr lang="en-US" sz="1400" dirty="0">
              <a:latin typeface="Arial Narrow" pitchFamily="34" charset="0"/>
            </a:endParaRPr>
          </a:p>
          <a:p>
            <a:pPr marL="171450" indent="-171450">
              <a:buFontTx/>
              <a:buChar char="•"/>
            </a:pPr>
            <a:r>
              <a:rPr lang="en-US" sz="1400" b="0" dirty="0">
                <a:solidFill>
                  <a:schemeClr val="tx1"/>
                </a:solidFill>
                <a:latin typeface="Arial Narrow" pitchFamily="34" charset="0"/>
              </a:rPr>
              <a:t>Testing small PCBs or chips</a:t>
            </a:r>
          </a:p>
          <a:p>
            <a:pPr marL="171450" indent="-171450">
              <a:buFontTx/>
              <a:buChar char="•"/>
            </a:pPr>
            <a:r>
              <a:rPr lang="en-US" sz="1400" b="0" dirty="0">
                <a:solidFill>
                  <a:schemeClr val="tx1"/>
                </a:solidFill>
                <a:latin typeface="Arial Narrow" pitchFamily="34" charset="0"/>
              </a:rPr>
              <a:t>High-density applications that require &gt; 0.5 A switching current</a:t>
            </a:r>
          </a:p>
          <a:p>
            <a:pPr marL="171450" indent="-171450">
              <a:buFontTx/>
              <a:buChar char="•"/>
            </a:pPr>
            <a:r>
              <a:rPr lang="en-US" sz="1400" b="0" dirty="0">
                <a:solidFill>
                  <a:schemeClr val="tx1"/>
                </a:solidFill>
                <a:latin typeface="Arial Narrow" pitchFamily="34" charset="0"/>
              </a:rPr>
              <a:t>Usually multiplexer or control apps</a:t>
            </a:r>
          </a:p>
          <a:p>
            <a:pPr marL="171450" indent="-171450">
              <a:buFontTx/>
              <a:buChar char="•"/>
            </a:pPr>
            <a:endParaRPr lang="en-US" sz="1200" dirty="0">
              <a:latin typeface="Arial Narrow" pitchFamily="34" charset="0"/>
            </a:endParaRPr>
          </a:p>
        </p:txBody>
      </p:sp>
      <p:sp>
        <p:nvSpPr>
          <p:cNvPr id="15371" name="Text Box 798"/>
          <p:cNvSpPr txBox="1">
            <a:spLocks noChangeArrowheads="1"/>
          </p:cNvSpPr>
          <p:nvPr/>
        </p:nvSpPr>
        <p:spPr bwMode="auto">
          <a:xfrm>
            <a:off x="6458857" y="982663"/>
            <a:ext cx="2720068" cy="1138773"/>
          </a:xfrm>
          <a:prstGeom prst="rect">
            <a:avLst/>
          </a:prstGeom>
          <a:noFill/>
          <a:ln w="9525" algn="ctr">
            <a:noFill/>
            <a:miter lim="800000"/>
            <a:headEnd type="none" w="sm" len="sm"/>
            <a:tailEnd type="none" w="sm" len="sm"/>
          </a:ln>
        </p:spPr>
        <p:txBody>
          <a:bodyPr wrap="square">
            <a:spAutoFit/>
          </a:bodyPr>
          <a:lstStyle/>
          <a:p>
            <a:pPr marL="171450" indent="-171450"/>
            <a:r>
              <a:rPr lang="en-US" sz="1400" b="1" dirty="0" smtClean="0">
                <a:solidFill>
                  <a:schemeClr val="hlink"/>
                </a:solidFill>
                <a:latin typeface="Arial Narrow" pitchFamily="34" charset="0"/>
              </a:rPr>
              <a:t>High-density </a:t>
            </a:r>
            <a:r>
              <a:rPr lang="en-US" sz="1400" b="1" dirty="0">
                <a:solidFill>
                  <a:schemeClr val="hlink"/>
                </a:solidFill>
                <a:latin typeface="Arial Narrow" pitchFamily="34" charset="0"/>
              </a:rPr>
              <a:t>switching applications</a:t>
            </a:r>
            <a:endParaRPr lang="en-US" sz="1400" dirty="0">
              <a:latin typeface="Arial Narrow" pitchFamily="34" charset="0"/>
            </a:endParaRPr>
          </a:p>
          <a:p>
            <a:pPr marL="171450" indent="-171450">
              <a:buFontTx/>
              <a:buChar char="•"/>
            </a:pPr>
            <a:r>
              <a:rPr lang="en-US" sz="1400" b="0" dirty="0">
                <a:solidFill>
                  <a:schemeClr val="tx1"/>
                </a:solidFill>
                <a:latin typeface="Arial Narrow" pitchFamily="34" charset="0"/>
              </a:rPr>
              <a:t>ICT test (testing opens and shorts)</a:t>
            </a:r>
          </a:p>
          <a:p>
            <a:pPr marL="171450" indent="-171450">
              <a:buFontTx/>
              <a:buChar char="•"/>
            </a:pPr>
            <a:r>
              <a:rPr lang="en-US" sz="1400" b="0" dirty="0">
                <a:solidFill>
                  <a:schemeClr val="tx1"/>
                </a:solidFill>
                <a:latin typeface="Arial Narrow" pitchFamily="34" charset="0"/>
              </a:rPr>
              <a:t>Test system routing</a:t>
            </a:r>
          </a:p>
          <a:p>
            <a:pPr marL="171450" indent="-171450">
              <a:buFontTx/>
              <a:buChar char="•"/>
            </a:pPr>
            <a:r>
              <a:rPr lang="en-US" sz="1400" b="0" dirty="0">
                <a:solidFill>
                  <a:schemeClr val="tx1"/>
                </a:solidFill>
                <a:latin typeface="Arial Narrow" pitchFamily="34" charset="0"/>
              </a:rPr>
              <a:t>Usually matrix applications</a:t>
            </a:r>
          </a:p>
          <a:p>
            <a:pPr marL="171450" indent="-171450">
              <a:buFontTx/>
              <a:buChar char="•"/>
            </a:pPr>
            <a:endParaRPr lang="en-US" sz="1200" dirty="0">
              <a:latin typeface="Arial Narrow" pitchFamily="34" charset="0"/>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228600"/>
            <a:ext cx="7772400" cy="914400"/>
          </a:xfrm>
        </p:spPr>
        <p:txBody>
          <a:bodyPr/>
          <a:lstStyle/>
          <a:p>
            <a:pPr eaLnBrk="1" hangingPunct="1"/>
            <a:r>
              <a:rPr lang="en-US" smtClean="0"/>
              <a:t>Density Switching Product Offering</a:t>
            </a:r>
          </a:p>
        </p:txBody>
      </p:sp>
      <p:sp>
        <p:nvSpPr>
          <p:cNvPr id="55299" name="AutoShape 3"/>
          <p:cNvSpPr>
            <a:spLocks noChangeArrowheads="1"/>
          </p:cNvSpPr>
          <p:nvPr/>
        </p:nvSpPr>
        <p:spPr bwMode="auto">
          <a:xfrm>
            <a:off x="1733550" y="1381125"/>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pPr algn="ctr"/>
            <a:endParaRPr lang="en-US"/>
          </a:p>
        </p:txBody>
      </p:sp>
      <p:sp>
        <p:nvSpPr>
          <p:cNvPr id="55300" name="AutoShape 4"/>
          <p:cNvSpPr>
            <a:spLocks noChangeArrowheads="1"/>
          </p:cNvSpPr>
          <p:nvPr/>
        </p:nvSpPr>
        <p:spPr bwMode="auto">
          <a:xfrm>
            <a:off x="3609975" y="1381125"/>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endParaRPr lang="en-US"/>
          </a:p>
        </p:txBody>
      </p:sp>
      <p:sp>
        <p:nvSpPr>
          <p:cNvPr id="55301" name="AutoShape 5"/>
          <p:cNvSpPr>
            <a:spLocks noChangeArrowheads="1"/>
          </p:cNvSpPr>
          <p:nvPr/>
        </p:nvSpPr>
        <p:spPr bwMode="auto">
          <a:xfrm>
            <a:off x="5467350" y="1390650"/>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endParaRPr lang="en-US"/>
          </a:p>
        </p:txBody>
      </p:sp>
      <p:sp>
        <p:nvSpPr>
          <p:cNvPr id="55302" name="AutoShape 6"/>
          <p:cNvSpPr>
            <a:spLocks noChangeArrowheads="1"/>
          </p:cNvSpPr>
          <p:nvPr/>
        </p:nvSpPr>
        <p:spPr bwMode="auto">
          <a:xfrm>
            <a:off x="7286625" y="1409700"/>
            <a:ext cx="1724025" cy="4248150"/>
          </a:xfrm>
          <a:prstGeom prst="roundRect">
            <a:avLst>
              <a:gd name="adj" fmla="val 16667"/>
            </a:avLst>
          </a:prstGeom>
          <a:solidFill>
            <a:schemeClr val="accent1">
              <a:lumMod val="75000"/>
            </a:schemeClr>
          </a:solidFill>
          <a:ln w="9525" algn="ctr">
            <a:noFill/>
            <a:round/>
            <a:headEnd type="none" w="sm" len="sm"/>
            <a:tailEnd type="none" w="sm" len="sm"/>
          </a:ln>
        </p:spPr>
        <p:txBody>
          <a:bodyPr wrap="none" anchor="ctr"/>
          <a:lstStyle/>
          <a:p>
            <a:endParaRPr lang="en-US"/>
          </a:p>
        </p:txBody>
      </p:sp>
      <p:sp>
        <p:nvSpPr>
          <p:cNvPr id="55303" name="Text Box 7"/>
          <p:cNvSpPr txBox="1">
            <a:spLocks noChangeArrowheads="1"/>
          </p:cNvSpPr>
          <p:nvPr/>
        </p:nvSpPr>
        <p:spPr bwMode="auto">
          <a:xfrm>
            <a:off x="1936750" y="1411288"/>
            <a:ext cx="1281113" cy="396875"/>
          </a:xfrm>
          <a:prstGeom prst="rect">
            <a:avLst/>
          </a:prstGeom>
          <a:noFill/>
          <a:ln w="9525" algn="ctr">
            <a:noFill/>
            <a:miter lim="800000"/>
            <a:headEnd type="none" w="sm" len="sm"/>
            <a:tailEnd type="none" w="sm" len="sm"/>
          </a:ln>
        </p:spPr>
        <p:txBody>
          <a:bodyPr wrap="none">
            <a:spAutoFit/>
          </a:bodyPr>
          <a:lstStyle/>
          <a:p>
            <a:r>
              <a:rPr lang="en-US" sz="2000" b="1">
                <a:solidFill>
                  <a:schemeClr val="bg2"/>
                </a:solidFill>
                <a:latin typeface="Arial Narrow" pitchFamily="34" charset="0"/>
              </a:rPr>
              <a:t>Multiplexer</a:t>
            </a:r>
          </a:p>
        </p:txBody>
      </p:sp>
      <p:sp>
        <p:nvSpPr>
          <p:cNvPr id="55304" name="Text Box 8"/>
          <p:cNvSpPr txBox="1">
            <a:spLocks noChangeArrowheads="1"/>
          </p:cNvSpPr>
          <p:nvPr/>
        </p:nvSpPr>
        <p:spPr bwMode="auto">
          <a:xfrm>
            <a:off x="4022725" y="1401763"/>
            <a:ext cx="796925" cy="396875"/>
          </a:xfrm>
          <a:prstGeom prst="rect">
            <a:avLst/>
          </a:prstGeom>
          <a:noFill/>
          <a:ln w="9525" algn="ctr">
            <a:noFill/>
            <a:miter lim="800000"/>
            <a:headEnd type="none" w="sm" len="sm"/>
            <a:tailEnd type="none" w="sm" len="sm"/>
          </a:ln>
        </p:spPr>
        <p:txBody>
          <a:bodyPr wrap="none">
            <a:spAutoFit/>
          </a:bodyPr>
          <a:lstStyle/>
          <a:p>
            <a:r>
              <a:rPr lang="en-US" sz="2000" b="1">
                <a:solidFill>
                  <a:schemeClr val="bg2"/>
                </a:solidFill>
                <a:latin typeface="Arial Narrow" pitchFamily="34" charset="0"/>
              </a:rPr>
              <a:t>Matrix</a:t>
            </a:r>
          </a:p>
        </p:txBody>
      </p:sp>
      <p:sp>
        <p:nvSpPr>
          <p:cNvPr id="55305" name="Text Box 9"/>
          <p:cNvSpPr txBox="1">
            <a:spLocks noChangeArrowheads="1"/>
          </p:cNvSpPr>
          <p:nvPr/>
        </p:nvSpPr>
        <p:spPr bwMode="auto">
          <a:xfrm>
            <a:off x="5422900" y="1411288"/>
            <a:ext cx="1849438" cy="396875"/>
          </a:xfrm>
          <a:prstGeom prst="rect">
            <a:avLst/>
          </a:prstGeom>
          <a:noFill/>
          <a:ln w="9525" algn="ctr">
            <a:noFill/>
            <a:miter lim="800000"/>
            <a:headEnd type="none" w="sm" len="sm"/>
            <a:tailEnd type="none" w="sm" len="sm"/>
          </a:ln>
        </p:spPr>
        <p:txBody>
          <a:bodyPr wrap="none">
            <a:spAutoFit/>
          </a:bodyPr>
          <a:lstStyle/>
          <a:p>
            <a:r>
              <a:rPr lang="en-US" sz="2000" b="1">
                <a:solidFill>
                  <a:schemeClr val="bg2"/>
                </a:solidFill>
                <a:latin typeface="Arial Narrow" pitchFamily="34" charset="0"/>
              </a:rPr>
              <a:t>General-purpose</a:t>
            </a:r>
          </a:p>
        </p:txBody>
      </p:sp>
      <p:sp>
        <p:nvSpPr>
          <p:cNvPr id="55306" name="Text Box 10"/>
          <p:cNvSpPr txBox="1">
            <a:spLocks noChangeArrowheads="1"/>
          </p:cNvSpPr>
          <p:nvPr/>
        </p:nvSpPr>
        <p:spPr bwMode="auto">
          <a:xfrm>
            <a:off x="7918450" y="1449388"/>
            <a:ext cx="461963" cy="396875"/>
          </a:xfrm>
          <a:prstGeom prst="rect">
            <a:avLst/>
          </a:prstGeom>
          <a:noFill/>
          <a:ln w="9525" algn="ctr">
            <a:noFill/>
            <a:miter lim="800000"/>
            <a:headEnd type="none" w="sm" len="sm"/>
            <a:tailEnd type="none" w="sm" len="sm"/>
          </a:ln>
        </p:spPr>
        <p:txBody>
          <a:bodyPr wrap="none">
            <a:spAutoFit/>
          </a:bodyPr>
          <a:lstStyle/>
          <a:p>
            <a:r>
              <a:rPr lang="en-US" sz="2000" b="1">
                <a:solidFill>
                  <a:schemeClr val="tx1"/>
                </a:solidFill>
                <a:latin typeface="Arial Narrow" pitchFamily="34" charset="0"/>
              </a:rPr>
              <a:t>RF</a:t>
            </a:r>
          </a:p>
        </p:txBody>
      </p:sp>
      <p:sp>
        <p:nvSpPr>
          <p:cNvPr id="55307" name="Text Box 11"/>
          <p:cNvSpPr txBox="1">
            <a:spLocks noChangeArrowheads="1"/>
          </p:cNvSpPr>
          <p:nvPr/>
        </p:nvSpPr>
        <p:spPr bwMode="auto">
          <a:xfrm>
            <a:off x="327025" y="2420938"/>
            <a:ext cx="1160463" cy="336550"/>
          </a:xfrm>
          <a:prstGeom prst="rect">
            <a:avLst/>
          </a:prstGeom>
          <a:noFill/>
          <a:ln w="9525" algn="ctr">
            <a:noFill/>
            <a:miter lim="800000"/>
            <a:headEnd type="none" w="sm" len="sm"/>
            <a:tailEnd type="none" w="sm" len="sm"/>
          </a:ln>
        </p:spPr>
        <p:txBody>
          <a:bodyPr wrap="none">
            <a:spAutoFit/>
          </a:bodyPr>
          <a:lstStyle/>
          <a:p>
            <a:r>
              <a:rPr lang="en-US" sz="1600" b="1">
                <a:solidFill>
                  <a:schemeClr val="tx1"/>
                </a:solidFill>
                <a:latin typeface="Arial Narrow" pitchFamily="34" charset="0"/>
              </a:rPr>
              <a:t>256 – 512 ch</a:t>
            </a:r>
          </a:p>
        </p:txBody>
      </p:sp>
      <p:sp>
        <p:nvSpPr>
          <p:cNvPr id="55308" name="Text Box 12"/>
          <p:cNvSpPr txBox="1">
            <a:spLocks noChangeArrowheads="1"/>
          </p:cNvSpPr>
          <p:nvPr/>
        </p:nvSpPr>
        <p:spPr bwMode="auto">
          <a:xfrm>
            <a:off x="374650" y="3640138"/>
            <a:ext cx="1160463" cy="336550"/>
          </a:xfrm>
          <a:prstGeom prst="rect">
            <a:avLst/>
          </a:prstGeom>
          <a:noFill/>
          <a:ln w="9525" algn="ctr">
            <a:noFill/>
            <a:miter lim="800000"/>
            <a:headEnd type="none" w="sm" len="sm"/>
            <a:tailEnd type="none" w="sm" len="sm"/>
          </a:ln>
        </p:spPr>
        <p:txBody>
          <a:bodyPr wrap="none">
            <a:spAutoFit/>
          </a:bodyPr>
          <a:lstStyle/>
          <a:p>
            <a:r>
              <a:rPr lang="en-US" sz="1600" b="1">
                <a:solidFill>
                  <a:schemeClr val="tx1"/>
                </a:solidFill>
                <a:latin typeface="Arial Narrow" pitchFamily="34" charset="0"/>
              </a:rPr>
              <a:t>128 – 196 ch</a:t>
            </a:r>
          </a:p>
        </p:txBody>
      </p:sp>
      <p:sp>
        <p:nvSpPr>
          <p:cNvPr id="55309" name="Text Box 13"/>
          <p:cNvSpPr txBox="1">
            <a:spLocks noChangeArrowheads="1"/>
          </p:cNvSpPr>
          <p:nvPr/>
        </p:nvSpPr>
        <p:spPr bwMode="auto">
          <a:xfrm>
            <a:off x="374650" y="4859338"/>
            <a:ext cx="976313" cy="336550"/>
          </a:xfrm>
          <a:prstGeom prst="rect">
            <a:avLst/>
          </a:prstGeom>
          <a:noFill/>
          <a:ln w="9525" algn="ctr">
            <a:noFill/>
            <a:miter lim="800000"/>
            <a:headEnd type="none" w="sm" len="sm"/>
            <a:tailEnd type="none" w="sm" len="sm"/>
          </a:ln>
        </p:spPr>
        <p:txBody>
          <a:bodyPr wrap="none">
            <a:spAutoFit/>
          </a:bodyPr>
          <a:lstStyle/>
          <a:p>
            <a:r>
              <a:rPr lang="en-US" sz="1600" b="1">
                <a:solidFill>
                  <a:schemeClr val="tx1"/>
                </a:solidFill>
                <a:latin typeface="Arial Narrow" pitchFamily="34" charset="0"/>
              </a:rPr>
              <a:t>10 – 32 ch</a:t>
            </a:r>
          </a:p>
        </p:txBody>
      </p:sp>
      <p:sp>
        <p:nvSpPr>
          <p:cNvPr id="55310" name="Rectangle 14"/>
          <p:cNvSpPr>
            <a:spLocks noChangeArrowheads="1"/>
          </p:cNvSpPr>
          <p:nvPr/>
        </p:nvSpPr>
        <p:spPr bwMode="auto">
          <a:xfrm>
            <a:off x="0" y="3152775"/>
            <a:ext cx="9144000" cy="88900"/>
          </a:xfrm>
          <a:prstGeom prst="rect">
            <a:avLst/>
          </a:prstGeom>
          <a:solidFill>
            <a:schemeClr val="accent1"/>
          </a:solidFill>
          <a:ln w="9525" algn="ctr">
            <a:noFill/>
            <a:miter lim="800000"/>
            <a:headEnd type="none" w="sm" len="sm"/>
            <a:tailEnd type="none" w="sm" len="sm"/>
          </a:ln>
        </p:spPr>
        <p:txBody>
          <a:bodyPr wrap="none" anchor="ctr"/>
          <a:lstStyle/>
          <a:p>
            <a:endParaRPr lang="en-US"/>
          </a:p>
        </p:txBody>
      </p:sp>
      <p:sp>
        <p:nvSpPr>
          <p:cNvPr id="55311" name="Rectangle 15"/>
          <p:cNvSpPr>
            <a:spLocks noChangeArrowheads="1"/>
          </p:cNvSpPr>
          <p:nvPr/>
        </p:nvSpPr>
        <p:spPr bwMode="auto">
          <a:xfrm>
            <a:off x="0" y="1943100"/>
            <a:ext cx="9144000" cy="88900"/>
          </a:xfrm>
          <a:prstGeom prst="rect">
            <a:avLst/>
          </a:prstGeom>
          <a:solidFill>
            <a:schemeClr val="accent1"/>
          </a:solidFill>
          <a:ln w="9525" algn="ctr">
            <a:noFill/>
            <a:miter lim="800000"/>
            <a:headEnd type="none" w="sm" len="sm"/>
            <a:tailEnd type="none" w="sm" len="sm"/>
          </a:ln>
        </p:spPr>
        <p:txBody>
          <a:bodyPr wrap="none" anchor="ctr"/>
          <a:lstStyle/>
          <a:p>
            <a:endParaRPr lang="en-US"/>
          </a:p>
        </p:txBody>
      </p:sp>
      <p:sp>
        <p:nvSpPr>
          <p:cNvPr id="55312" name="Rectangle 16"/>
          <p:cNvSpPr>
            <a:spLocks noChangeArrowheads="1"/>
          </p:cNvSpPr>
          <p:nvPr/>
        </p:nvSpPr>
        <p:spPr bwMode="auto">
          <a:xfrm>
            <a:off x="0" y="4352925"/>
            <a:ext cx="9144000" cy="88900"/>
          </a:xfrm>
          <a:prstGeom prst="rect">
            <a:avLst/>
          </a:prstGeom>
          <a:solidFill>
            <a:schemeClr val="accent1"/>
          </a:solidFill>
          <a:ln w="9525" algn="ctr">
            <a:noFill/>
            <a:miter lim="800000"/>
            <a:headEnd type="none" w="sm" len="sm"/>
            <a:tailEnd type="none" w="sm" len="sm"/>
          </a:ln>
        </p:spPr>
        <p:txBody>
          <a:bodyPr wrap="none" anchor="ctr"/>
          <a:lstStyle/>
          <a:p>
            <a:endParaRPr lang="en-US"/>
          </a:p>
        </p:txBody>
      </p:sp>
      <p:sp>
        <p:nvSpPr>
          <p:cNvPr id="55313" name="Text Box 18"/>
          <p:cNvSpPr txBox="1">
            <a:spLocks noChangeArrowheads="1"/>
          </p:cNvSpPr>
          <p:nvPr/>
        </p:nvSpPr>
        <p:spPr bwMode="auto">
          <a:xfrm>
            <a:off x="3727450" y="2058988"/>
            <a:ext cx="1462260" cy="1200329"/>
          </a:xfrm>
          <a:prstGeom prst="rect">
            <a:avLst/>
          </a:prstGeom>
          <a:noFill/>
          <a:ln w="9525" algn="ctr">
            <a:noFill/>
            <a:miter lim="800000"/>
            <a:headEnd type="none" w="sm" len="sm"/>
            <a:tailEnd type="none" w="sm" len="sm"/>
          </a:ln>
        </p:spPr>
        <p:txBody>
          <a:bodyPr wrap="none">
            <a:spAutoFit/>
          </a:bodyPr>
          <a:lstStyle/>
          <a:p>
            <a:pPr>
              <a:buFontTx/>
              <a:buChar char="•"/>
            </a:pPr>
            <a:r>
              <a:rPr lang="en-US" sz="1200" dirty="0">
                <a:solidFill>
                  <a:schemeClr val="bg2"/>
                </a:solidFill>
                <a:latin typeface="Arial Narrow" pitchFamily="34" charset="0"/>
              </a:rPr>
              <a:t> PXI – 2532 (512 </a:t>
            </a:r>
            <a:r>
              <a:rPr lang="en-US" sz="1200" dirty="0" err="1">
                <a:solidFill>
                  <a:schemeClr val="bg2"/>
                </a:solidFill>
                <a:latin typeface="Arial Narrow" pitchFamily="34" charset="0"/>
              </a:rPr>
              <a:t>Xpt</a:t>
            </a:r>
            <a:r>
              <a:rPr lang="en-US" sz="1200" dirty="0">
                <a:solidFill>
                  <a:schemeClr val="bg2"/>
                </a:solidFill>
                <a:latin typeface="Arial Narrow" pitchFamily="34" charset="0"/>
              </a:rPr>
              <a:t>)</a:t>
            </a:r>
          </a:p>
          <a:p>
            <a:pPr>
              <a:buFontTx/>
              <a:buChar char="•"/>
            </a:pPr>
            <a:r>
              <a:rPr lang="en-US" sz="1200" dirty="0">
                <a:solidFill>
                  <a:schemeClr val="bg2"/>
                </a:solidFill>
                <a:latin typeface="Arial Narrow" pitchFamily="34" charset="0"/>
              </a:rPr>
              <a:t> PXI – 2533 (256 </a:t>
            </a:r>
            <a:r>
              <a:rPr lang="en-US" sz="1200" dirty="0" err="1">
                <a:solidFill>
                  <a:schemeClr val="bg2"/>
                </a:solidFill>
                <a:latin typeface="Arial Narrow" pitchFamily="34" charset="0"/>
              </a:rPr>
              <a:t>Xpt</a:t>
            </a:r>
            <a:r>
              <a:rPr lang="en-US" sz="1200" dirty="0">
                <a:solidFill>
                  <a:schemeClr val="bg2"/>
                </a:solidFill>
                <a:latin typeface="Arial Narrow" pitchFamily="34" charset="0"/>
              </a:rPr>
              <a:t>)</a:t>
            </a:r>
          </a:p>
          <a:p>
            <a:pPr>
              <a:buFontTx/>
              <a:buChar char="•"/>
            </a:pPr>
            <a:r>
              <a:rPr lang="en-US" sz="1200" dirty="0">
                <a:solidFill>
                  <a:schemeClr val="bg2"/>
                </a:solidFill>
                <a:latin typeface="Arial Narrow" pitchFamily="34" charset="0"/>
              </a:rPr>
              <a:t> PXI – 2534 (256 </a:t>
            </a:r>
            <a:r>
              <a:rPr lang="en-US" sz="1200" dirty="0" err="1">
                <a:solidFill>
                  <a:schemeClr val="bg2"/>
                </a:solidFill>
                <a:latin typeface="Arial Narrow" pitchFamily="34" charset="0"/>
              </a:rPr>
              <a:t>Xpt</a:t>
            </a:r>
            <a:r>
              <a:rPr lang="en-US" sz="1200" dirty="0">
                <a:solidFill>
                  <a:schemeClr val="bg2"/>
                </a:solidFill>
                <a:latin typeface="Arial Narrow" pitchFamily="34" charset="0"/>
              </a:rPr>
              <a:t>)</a:t>
            </a:r>
          </a:p>
          <a:p>
            <a:pPr>
              <a:buFontTx/>
              <a:buChar char="•"/>
            </a:pPr>
            <a:r>
              <a:rPr lang="en-US" sz="1200" dirty="0">
                <a:solidFill>
                  <a:schemeClr val="bg2"/>
                </a:solidFill>
                <a:latin typeface="Arial Narrow" pitchFamily="34" charset="0"/>
              </a:rPr>
              <a:t> PXI – 2535 (544 </a:t>
            </a:r>
            <a:r>
              <a:rPr lang="en-US" sz="1200" dirty="0" err="1">
                <a:solidFill>
                  <a:schemeClr val="bg2"/>
                </a:solidFill>
                <a:latin typeface="Arial Narrow" pitchFamily="34" charset="0"/>
              </a:rPr>
              <a:t>Xpt</a:t>
            </a:r>
            <a:r>
              <a:rPr lang="en-US" sz="1200" dirty="0">
                <a:solidFill>
                  <a:schemeClr val="bg2"/>
                </a:solidFill>
                <a:latin typeface="Arial Narrow" pitchFamily="34" charset="0"/>
              </a:rPr>
              <a:t>)</a:t>
            </a:r>
          </a:p>
          <a:p>
            <a:pPr>
              <a:buFontTx/>
              <a:buChar char="•"/>
            </a:pPr>
            <a:r>
              <a:rPr lang="en-US" sz="1200" dirty="0">
                <a:solidFill>
                  <a:schemeClr val="bg2"/>
                </a:solidFill>
                <a:latin typeface="Arial Narrow" pitchFamily="34" charset="0"/>
              </a:rPr>
              <a:t> PXI – 2536 (544 </a:t>
            </a:r>
            <a:r>
              <a:rPr lang="en-US" sz="1200" dirty="0" err="1">
                <a:solidFill>
                  <a:schemeClr val="bg2"/>
                </a:solidFill>
                <a:latin typeface="Arial Narrow" pitchFamily="34" charset="0"/>
              </a:rPr>
              <a:t>Xpt</a:t>
            </a:r>
            <a:r>
              <a:rPr lang="en-US" sz="1200" dirty="0">
                <a:solidFill>
                  <a:schemeClr val="bg2"/>
                </a:solidFill>
                <a:latin typeface="Arial Narrow" pitchFamily="34" charset="0"/>
              </a:rPr>
              <a:t>)</a:t>
            </a:r>
          </a:p>
          <a:p>
            <a:pPr>
              <a:buFontTx/>
              <a:buChar char="•"/>
            </a:pPr>
            <a:endParaRPr lang="en-US" sz="1200" dirty="0">
              <a:solidFill>
                <a:schemeClr val="bg2"/>
              </a:solidFill>
              <a:latin typeface="Arial Narrow" pitchFamily="34" charset="0"/>
            </a:endParaRPr>
          </a:p>
        </p:txBody>
      </p:sp>
      <p:sp>
        <p:nvSpPr>
          <p:cNvPr id="55314" name="Text Box 21"/>
          <p:cNvSpPr txBox="1">
            <a:spLocks noChangeArrowheads="1"/>
          </p:cNvSpPr>
          <p:nvPr/>
        </p:nvSpPr>
        <p:spPr bwMode="auto">
          <a:xfrm>
            <a:off x="2149475" y="4624388"/>
            <a:ext cx="790575" cy="830997"/>
          </a:xfrm>
          <a:prstGeom prst="rect">
            <a:avLst/>
          </a:prstGeom>
          <a:noFill/>
          <a:ln w="9525" algn="ctr">
            <a:noFill/>
            <a:miter lim="800000"/>
            <a:headEnd type="none" w="sm" len="sm"/>
            <a:tailEnd type="none" w="sm" len="sm"/>
          </a:ln>
        </p:spPr>
        <p:txBody>
          <a:bodyPr>
            <a:spAutoFit/>
          </a:bodyPr>
          <a:lstStyle/>
          <a:p>
            <a:pPr>
              <a:buFontTx/>
              <a:buChar char="•"/>
            </a:pPr>
            <a:r>
              <a:rPr lang="en-US" sz="1200">
                <a:solidFill>
                  <a:schemeClr val="bg2"/>
                </a:solidFill>
                <a:latin typeface="Arial Narrow" pitchFamily="34" charset="0"/>
              </a:rPr>
              <a:t> PXI-2501</a:t>
            </a:r>
          </a:p>
          <a:p>
            <a:pPr>
              <a:buFontTx/>
              <a:buChar char="•"/>
            </a:pPr>
            <a:r>
              <a:rPr lang="en-US" sz="1200">
                <a:solidFill>
                  <a:schemeClr val="bg2"/>
                </a:solidFill>
                <a:latin typeface="Arial Narrow" pitchFamily="34" charset="0"/>
              </a:rPr>
              <a:t> PXI-2503</a:t>
            </a:r>
          </a:p>
          <a:p>
            <a:pPr>
              <a:buFontTx/>
              <a:buChar char="•"/>
            </a:pPr>
            <a:r>
              <a:rPr lang="en-US" sz="1200">
                <a:solidFill>
                  <a:schemeClr val="bg2"/>
                </a:solidFill>
                <a:latin typeface="Arial Narrow" pitchFamily="34" charset="0"/>
              </a:rPr>
              <a:t> PXI-2584</a:t>
            </a:r>
          </a:p>
          <a:p>
            <a:pPr>
              <a:buFontTx/>
              <a:buChar char="•"/>
            </a:pPr>
            <a:r>
              <a:rPr lang="en-US" sz="1200">
                <a:solidFill>
                  <a:schemeClr val="bg2"/>
                </a:solidFill>
                <a:latin typeface="Arial Narrow" pitchFamily="34" charset="0"/>
              </a:rPr>
              <a:t> PXI-2585</a:t>
            </a:r>
          </a:p>
        </p:txBody>
      </p:sp>
      <p:sp>
        <p:nvSpPr>
          <p:cNvPr id="55315" name="Text Box 22"/>
          <p:cNvSpPr txBox="1">
            <a:spLocks noChangeArrowheads="1"/>
          </p:cNvSpPr>
          <p:nvPr/>
        </p:nvSpPr>
        <p:spPr bwMode="auto">
          <a:xfrm>
            <a:off x="3724275" y="3544888"/>
            <a:ext cx="1400175" cy="457200"/>
          </a:xfrm>
          <a:prstGeom prst="rect">
            <a:avLst/>
          </a:prstGeom>
          <a:noFill/>
          <a:ln w="9525" algn="ctr">
            <a:noFill/>
            <a:miter lim="800000"/>
            <a:headEnd type="none" w="sm" len="sm"/>
            <a:tailEnd type="none" w="sm" len="sm"/>
          </a:ln>
        </p:spPr>
        <p:txBody>
          <a:bodyPr>
            <a:spAutoFit/>
          </a:bodyPr>
          <a:lstStyle/>
          <a:p>
            <a:pPr>
              <a:buFontTx/>
              <a:buChar char="•"/>
            </a:pPr>
            <a:r>
              <a:rPr lang="en-US" sz="1200">
                <a:solidFill>
                  <a:schemeClr val="bg2"/>
                </a:solidFill>
                <a:latin typeface="Arial Narrow" pitchFamily="34" charset="0"/>
              </a:rPr>
              <a:t> PXI-2529 (128 Xpt)</a:t>
            </a:r>
          </a:p>
          <a:p>
            <a:pPr>
              <a:buFontTx/>
              <a:buChar char="•"/>
            </a:pPr>
            <a:r>
              <a:rPr lang="en-US" sz="1200">
                <a:solidFill>
                  <a:schemeClr val="bg2"/>
                </a:solidFill>
                <a:latin typeface="Arial Narrow" pitchFamily="34" charset="0"/>
              </a:rPr>
              <a:t> PXI-2530 (128 Xpt)</a:t>
            </a:r>
          </a:p>
        </p:txBody>
      </p:sp>
      <p:sp>
        <p:nvSpPr>
          <p:cNvPr id="55316" name="Text Box 26"/>
          <p:cNvSpPr txBox="1">
            <a:spLocks noChangeArrowheads="1"/>
          </p:cNvSpPr>
          <p:nvPr/>
        </p:nvSpPr>
        <p:spPr bwMode="auto">
          <a:xfrm>
            <a:off x="7693025" y="4687888"/>
            <a:ext cx="879475" cy="830997"/>
          </a:xfrm>
          <a:prstGeom prst="rect">
            <a:avLst/>
          </a:prstGeom>
          <a:noFill/>
          <a:ln w="9525" algn="ctr">
            <a:noFill/>
            <a:miter lim="800000"/>
            <a:headEnd type="none" w="sm" len="sm"/>
            <a:tailEnd type="none" w="sm" len="sm"/>
          </a:ln>
        </p:spPr>
        <p:txBody>
          <a:bodyPr>
            <a:spAutoFit/>
          </a:bodyPr>
          <a:lstStyle/>
          <a:p>
            <a:pPr>
              <a:buFontTx/>
              <a:buChar char="•"/>
            </a:pPr>
            <a:r>
              <a:rPr lang="en-US" sz="1200" dirty="0">
                <a:solidFill>
                  <a:schemeClr val="bg2"/>
                </a:solidFill>
                <a:latin typeface="Arial Narrow" pitchFamily="34" charset="0"/>
              </a:rPr>
              <a:t> PXI-259x</a:t>
            </a:r>
          </a:p>
          <a:p>
            <a:pPr>
              <a:buFontTx/>
              <a:buChar char="•"/>
            </a:pPr>
            <a:r>
              <a:rPr lang="en-US" sz="1200" dirty="0">
                <a:solidFill>
                  <a:schemeClr val="bg2"/>
                </a:solidFill>
                <a:latin typeface="Arial Narrow" pitchFamily="34" charset="0"/>
              </a:rPr>
              <a:t> PXI-254x </a:t>
            </a:r>
          </a:p>
          <a:p>
            <a:pPr>
              <a:buFontTx/>
              <a:buChar char="•"/>
            </a:pPr>
            <a:r>
              <a:rPr lang="en-US" sz="1200" dirty="0">
                <a:solidFill>
                  <a:schemeClr val="bg2"/>
                </a:solidFill>
                <a:latin typeface="Arial Narrow" pitchFamily="34" charset="0"/>
              </a:rPr>
              <a:t> </a:t>
            </a:r>
            <a:r>
              <a:rPr lang="en-US" sz="1200" dirty="0" smtClean="0">
                <a:solidFill>
                  <a:schemeClr val="bg2"/>
                </a:solidFill>
                <a:latin typeface="Arial Narrow" pitchFamily="34" charset="0"/>
              </a:rPr>
              <a:t>PXI-255x</a:t>
            </a:r>
          </a:p>
          <a:p>
            <a:pPr>
              <a:buFontTx/>
              <a:buChar char="•"/>
            </a:pPr>
            <a:r>
              <a:rPr lang="en-US" sz="1200" dirty="0" smtClean="0">
                <a:solidFill>
                  <a:schemeClr val="bg2"/>
                </a:solidFill>
                <a:latin typeface="Arial Narrow" pitchFamily="34" charset="0"/>
              </a:rPr>
              <a:t> PXI-279x </a:t>
            </a:r>
            <a:endParaRPr lang="en-US" sz="1200" dirty="0">
              <a:solidFill>
                <a:schemeClr val="bg2"/>
              </a:solidFill>
              <a:latin typeface="Arial Narrow" pitchFamily="34" charset="0"/>
            </a:endParaRPr>
          </a:p>
        </p:txBody>
      </p:sp>
      <p:sp>
        <p:nvSpPr>
          <p:cNvPr id="55317" name="Text Box 27"/>
          <p:cNvSpPr txBox="1">
            <a:spLocks noChangeArrowheads="1"/>
          </p:cNvSpPr>
          <p:nvPr/>
        </p:nvSpPr>
        <p:spPr bwMode="auto">
          <a:xfrm>
            <a:off x="5908675" y="3532188"/>
            <a:ext cx="803275" cy="457200"/>
          </a:xfrm>
          <a:prstGeom prst="rect">
            <a:avLst/>
          </a:prstGeom>
          <a:noFill/>
          <a:ln w="9525" algn="ctr">
            <a:noFill/>
            <a:miter lim="800000"/>
            <a:headEnd type="none" w="sm" len="sm"/>
            <a:tailEnd type="none" w="sm" len="sm"/>
          </a:ln>
        </p:spPr>
        <p:txBody>
          <a:bodyPr>
            <a:spAutoFit/>
          </a:bodyPr>
          <a:lstStyle/>
          <a:p>
            <a:pPr>
              <a:buFontTx/>
              <a:buChar char="•"/>
            </a:pPr>
            <a:r>
              <a:rPr lang="en-US" sz="1200">
                <a:solidFill>
                  <a:schemeClr val="bg2"/>
                </a:solidFill>
                <a:latin typeface="Arial Narrow" pitchFamily="34" charset="0"/>
              </a:rPr>
              <a:t> PXI-2569</a:t>
            </a:r>
          </a:p>
          <a:p>
            <a:pPr>
              <a:buFontTx/>
              <a:buChar char="•"/>
            </a:pPr>
            <a:r>
              <a:rPr lang="en-US" sz="1200">
                <a:solidFill>
                  <a:schemeClr val="bg2"/>
                </a:solidFill>
                <a:latin typeface="Arial Narrow" pitchFamily="34" charset="0"/>
              </a:rPr>
              <a:t> PXI-2570</a:t>
            </a:r>
          </a:p>
        </p:txBody>
      </p:sp>
      <p:sp>
        <p:nvSpPr>
          <p:cNvPr id="55318" name="Text Box 31"/>
          <p:cNvSpPr txBox="1">
            <a:spLocks noChangeArrowheads="1"/>
          </p:cNvSpPr>
          <p:nvPr/>
        </p:nvSpPr>
        <p:spPr bwMode="auto">
          <a:xfrm>
            <a:off x="4067175" y="4751388"/>
            <a:ext cx="854075" cy="457200"/>
          </a:xfrm>
          <a:prstGeom prst="rect">
            <a:avLst/>
          </a:prstGeom>
          <a:noFill/>
          <a:ln w="9525" algn="ctr">
            <a:noFill/>
            <a:miter lim="800000"/>
            <a:headEnd type="none" w="sm" len="sm"/>
            <a:tailEnd type="none" w="sm" len="sm"/>
          </a:ln>
        </p:spPr>
        <p:txBody>
          <a:bodyPr>
            <a:spAutoFit/>
          </a:bodyPr>
          <a:lstStyle/>
          <a:p>
            <a:pPr>
              <a:buFontTx/>
              <a:buChar char="•"/>
            </a:pPr>
            <a:r>
              <a:rPr lang="en-US" sz="1200">
                <a:solidFill>
                  <a:schemeClr val="bg2"/>
                </a:solidFill>
                <a:latin typeface="Arial Narrow" pitchFamily="34" charset="0"/>
              </a:rPr>
              <a:t> PXI-2501</a:t>
            </a:r>
          </a:p>
          <a:p>
            <a:pPr>
              <a:buFontTx/>
              <a:buChar char="•"/>
            </a:pPr>
            <a:r>
              <a:rPr lang="en-US" sz="1200">
                <a:solidFill>
                  <a:schemeClr val="bg2"/>
                </a:solidFill>
                <a:latin typeface="Arial Narrow" pitchFamily="34" charset="0"/>
              </a:rPr>
              <a:t> PXI-2503 </a:t>
            </a:r>
          </a:p>
        </p:txBody>
      </p:sp>
      <p:sp>
        <p:nvSpPr>
          <p:cNvPr id="55319" name="Text Box 32"/>
          <p:cNvSpPr txBox="1">
            <a:spLocks noChangeArrowheads="1"/>
          </p:cNvSpPr>
          <p:nvPr/>
        </p:nvSpPr>
        <p:spPr bwMode="auto">
          <a:xfrm>
            <a:off x="2136775" y="3303588"/>
            <a:ext cx="841375" cy="1015663"/>
          </a:xfrm>
          <a:prstGeom prst="rect">
            <a:avLst/>
          </a:prstGeom>
          <a:noFill/>
          <a:ln w="9525" algn="ctr">
            <a:noFill/>
            <a:miter lim="800000"/>
            <a:headEnd type="none" w="sm" len="sm"/>
            <a:tailEnd type="none" w="sm" len="sm"/>
          </a:ln>
        </p:spPr>
        <p:txBody>
          <a:bodyPr>
            <a:spAutoFit/>
          </a:bodyPr>
          <a:lstStyle/>
          <a:p>
            <a:pPr>
              <a:buFontTx/>
              <a:buChar char="•"/>
            </a:pPr>
            <a:r>
              <a:rPr lang="en-US" sz="1200">
                <a:solidFill>
                  <a:schemeClr val="bg2"/>
                </a:solidFill>
                <a:latin typeface="Arial Narrow" pitchFamily="34" charset="0"/>
              </a:rPr>
              <a:t> PXI-2527</a:t>
            </a:r>
          </a:p>
          <a:p>
            <a:pPr>
              <a:buFontTx/>
              <a:buChar char="•"/>
            </a:pPr>
            <a:r>
              <a:rPr lang="en-US" sz="1200">
                <a:solidFill>
                  <a:schemeClr val="bg2"/>
                </a:solidFill>
                <a:latin typeface="Arial Narrow" pitchFamily="34" charset="0"/>
              </a:rPr>
              <a:t> PXI-2530</a:t>
            </a:r>
          </a:p>
          <a:p>
            <a:pPr>
              <a:buFontTx/>
              <a:buChar char="•"/>
            </a:pPr>
            <a:r>
              <a:rPr lang="en-US" sz="1200">
                <a:solidFill>
                  <a:schemeClr val="bg2"/>
                </a:solidFill>
                <a:latin typeface="Arial Narrow" pitchFamily="34" charset="0"/>
              </a:rPr>
              <a:t> PXI-2532</a:t>
            </a:r>
          </a:p>
          <a:p>
            <a:pPr>
              <a:buFontTx/>
              <a:buChar char="•"/>
            </a:pPr>
            <a:r>
              <a:rPr lang="en-US" sz="1200">
                <a:solidFill>
                  <a:schemeClr val="bg2"/>
                </a:solidFill>
                <a:latin typeface="Arial Narrow" pitchFamily="34" charset="0"/>
              </a:rPr>
              <a:t> PXI-2575</a:t>
            </a:r>
          </a:p>
          <a:p>
            <a:pPr>
              <a:buFontTx/>
              <a:buChar char="•"/>
            </a:pPr>
            <a:r>
              <a:rPr lang="en-US" sz="1200">
                <a:solidFill>
                  <a:schemeClr val="bg2"/>
                </a:solidFill>
                <a:latin typeface="Arial Narrow" pitchFamily="34" charset="0"/>
              </a:rPr>
              <a:t> PXI-2576</a:t>
            </a:r>
          </a:p>
        </p:txBody>
      </p:sp>
      <p:sp>
        <p:nvSpPr>
          <p:cNvPr id="55320" name="Text Box 33"/>
          <p:cNvSpPr txBox="1">
            <a:spLocks noChangeArrowheads="1"/>
          </p:cNvSpPr>
          <p:nvPr/>
        </p:nvSpPr>
        <p:spPr bwMode="auto">
          <a:xfrm>
            <a:off x="5883275" y="4522788"/>
            <a:ext cx="854075" cy="1015663"/>
          </a:xfrm>
          <a:prstGeom prst="rect">
            <a:avLst/>
          </a:prstGeom>
          <a:noFill/>
          <a:ln w="9525" algn="ctr">
            <a:noFill/>
            <a:miter lim="800000"/>
            <a:headEnd type="none" w="sm" len="sm"/>
            <a:tailEnd type="none" w="sm" len="sm"/>
          </a:ln>
        </p:spPr>
        <p:txBody>
          <a:bodyPr>
            <a:spAutoFit/>
          </a:bodyPr>
          <a:lstStyle/>
          <a:p>
            <a:pPr marL="114300" indent="-114300">
              <a:buFontTx/>
              <a:buChar char="•"/>
            </a:pPr>
            <a:r>
              <a:rPr lang="en-US" sz="1200">
                <a:solidFill>
                  <a:schemeClr val="bg2"/>
                </a:solidFill>
                <a:latin typeface="Arial Narrow" pitchFamily="34" charset="0"/>
              </a:rPr>
              <a:t>PXI-2564</a:t>
            </a:r>
          </a:p>
          <a:p>
            <a:pPr marL="114300" indent="-114300">
              <a:buFontTx/>
              <a:buChar char="•"/>
            </a:pPr>
            <a:r>
              <a:rPr lang="en-US" sz="1200">
                <a:solidFill>
                  <a:schemeClr val="bg2"/>
                </a:solidFill>
                <a:latin typeface="Arial Narrow" pitchFamily="34" charset="0"/>
              </a:rPr>
              <a:t>PXI-2565</a:t>
            </a:r>
          </a:p>
          <a:p>
            <a:pPr marL="114300" indent="-114300">
              <a:buFontTx/>
              <a:buChar char="•"/>
            </a:pPr>
            <a:r>
              <a:rPr lang="en-US" sz="1200">
                <a:solidFill>
                  <a:schemeClr val="bg2"/>
                </a:solidFill>
                <a:latin typeface="Arial Narrow" pitchFamily="34" charset="0"/>
              </a:rPr>
              <a:t>PXI-2566</a:t>
            </a:r>
          </a:p>
          <a:p>
            <a:pPr marL="114300" indent="-114300">
              <a:buFontTx/>
              <a:buChar char="•"/>
            </a:pPr>
            <a:r>
              <a:rPr lang="en-US" sz="1200">
                <a:solidFill>
                  <a:schemeClr val="bg2"/>
                </a:solidFill>
                <a:latin typeface="Arial Narrow" pitchFamily="34" charset="0"/>
              </a:rPr>
              <a:t>PXI-2568 </a:t>
            </a:r>
          </a:p>
          <a:p>
            <a:pPr marL="114300" indent="-114300">
              <a:buFontTx/>
              <a:buChar char="•"/>
            </a:pPr>
            <a:r>
              <a:rPr lang="en-US" sz="1200">
                <a:solidFill>
                  <a:schemeClr val="bg2"/>
                </a:solidFill>
                <a:latin typeface="Arial Narrow" pitchFamily="34" charset="0"/>
              </a:rPr>
              <a:t>PXI-2586</a:t>
            </a:r>
          </a:p>
        </p:txBody>
      </p:sp>
      <p:sp>
        <p:nvSpPr>
          <p:cNvPr id="55321" name="Text Box 35"/>
          <p:cNvSpPr txBox="1">
            <a:spLocks noChangeArrowheads="1"/>
          </p:cNvSpPr>
          <p:nvPr/>
        </p:nvSpPr>
        <p:spPr bwMode="auto">
          <a:xfrm>
            <a:off x="5772150" y="2300288"/>
            <a:ext cx="1181100" cy="581025"/>
          </a:xfrm>
          <a:prstGeom prst="rect">
            <a:avLst/>
          </a:prstGeom>
          <a:noFill/>
          <a:ln w="9525" algn="ctr">
            <a:noFill/>
            <a:miter lim="800000"/>
            <a:headEnd type="none" w="sm" len="sm"/>
            <a:tailEnd type="none" w="sm" len="sm"/>
          </a:ln>
        </p:spPr>
        <p:txBody>
          <a:bodyPr wrap="none">
            <a:spAutoFit/>
          </a:bodyPr>
          <a:lstStyle/>
          <a:p>
            <a:pPr algn="ctr"/>
            <a:r>
              <a:rPr lang="en-US" sz="1600" b="1">
                <a:solidFill>
                  <a:schemeClr val="bg2"/>
                </a:solidFill>
                <a:latin typeface="Arial Narrow" pitchFamily="34" charset="0"/>
              </a:rPr>
              <a:t>No modules </a:t>
            </a:r>
          </a:p>
          <a:p>
            <a:pPr algn="ctr"/>
            <a:r>
              <a:rPr lang="en-US" sz="1600" b="1">
                <a:solidFill>
                  <a:schemeClr val="bg2"/>
                </a:solidFill>
                <a:latin typeface="Arial Narrow" pitchFamily="34" charset="0"/>
              </a:rPr>
              <a:t>available</a:t>
            </a:r>
          </a:p>
        </p:txBody>
      </p:sp>
      <p:sp>
        <p:nvSpPr>
          <p:cNvPr id="55322" name="Text Box 36"/>
          <p:cNvSpPr txBox="1">
            <a:spLocks noChangeArrowheads="1"/>
          </p:cNvSpPr>
          <p:nvPr/>
        </p:nvSpPr>
        <p:spPr bwMode="auto">
          <a:xfrm>
            <a:off x="7575550" y="2312988"/>
            <a:ext cx="1181100" cy="581025"/>
          </a:xfrm>
          <a:prstGeom prst="rect">
            <a:avLst/>
          </a:prstGeom>
          <a:noFill/>
          <a:ln w="9525" algn="ctr">
            <a:noFill/>
            <a:miter lim="800000"/>
            <a:headEnd type="none" w="sm" len="sm"/>
            <a:tailEnd type="none" w="sm" len="sm"/>
          </a:ln>
        </p:spPr>
        <p:txBody>
          <a:bodyPr wrap="none">
            <a:spAutoFit/>
          </a:bodyPr>
          <a:lstStyle/>
          <a:p>
            <a:pPr algn="ctr"/>
            <a:r>
              <a:rPr lang="en-US" sz="1600" b="1">
                <a:solidFill>
                  <a:schemeClr val="bg2"/>
                </a:solidFill>
                <a:latin typeface="Arial Narrow" pitchFamily="34" charset="0"/>
              </a:rPr>
              <a:t>No modules </a:t>
            </a:r>
          </a:p>
          <a:p>
            <a:pPr algn="ctr"/>
            <a:r>
              <a:rPr lang="en-US" sz="1600" b="1">
                <a:solidFill>
                  <a:schemeClr val="bg2"/>
                </a:solidFill>
                <a:latin typeface="Arial Narrow" pitchFamily="34" charset="0"/>
              </a:rPr>
              <a:t>available</a:t>
            </a:r>
          </a:p>
        </p:txBody>
      </p:sp>
      <p:sp>
        <p:nvSpPr>
          <p:cNvPr id="55323" name="Text Box 37"/>
          <p:cNvSpPr txBox="1">
            <a:spLocks noChangeArrowheads="1"/>
          </p:cNvSpPr>
          <p:nvPr/>
        </p:nvSpPr>
        <p:spPr bwMode="auto">
          <a:xfrm>
            <a:off x="7537450" y="3481388"/>
            <a:ext cx="1181100" cy="581025"/>
          </a:xfrm>
          <a:prstGeom prst="rect">
            <a:avLst/>
          </a:prstGeom>
          <a:noFill/>
          <a:ln w="9525" algn="ctr">
            <a:noFill/>
            <a:miter lim="800000"/>
            <a:headEnd type="none" w="sm" len="sm"/>
            <a:tailEnd type="none" w="sm" len="sm"/>
          </a:ln>
        </p:spPr>
        <p:txBody>
          <a:bodyPr wrap="none">
            <a:spAutoFit/>
          </a:bodyPr>
          <a:lstStyle/>
          <a:p>
            <a:pPr algn="ctr"/>
            <a:r>
              <a:rPr lang="en-US" sz="1600" b="1">
                <a:solidFill>
                  <a:schemeClr val="bg2"/>
                </a:solidFill>
                <a:latin typeface="Arial Narrow" pitchFamily="34" charset="0"/>
              </a:rPr>
              <a:t>No modules </a:t>
            </a:r>
          </a:p>
          <a:p>
            <a:pPr algn="ctr"/>
            <a:r>
              <a:rPr lang="en-US" sz="1600" b="1">
                <a:solidFill>
                  <a:schemeClr val="bg2"/>
                </a:solidFill>
                <a:latin typeface="Arial Narrow" pitchFamily="34" charset="0"/>
              </a:rPr>
              <a:t>available</a:t>
            </a:r>
          </a:p>
        </p:txBody>
      </p:sp>
      <p:sp>
        <p:nvSpPr>
          <p:cNvPr id="55324" name="Text Box 38"/>
          <p:cNvSpPr txBox="1">
            <a:spLocks noChangeArrowheads="1"/>
          </p:cNvSpPr>
          <p:nvPr/>
        </p:nvSpPr>
        <p:spPr bwMode="auto">
          <a:xfrm>
            <a:off x="2012950" y="2262188"/>
            <a:ext cx="1181100" cy="581025"/>
          </a:xfrm>
          <a:prstGeom prst="rect">
            <a:avLst/>
          </a:prstGeom>
          <a:noFill/>
          <a:ln w="9525" algn="ctr">
            <a:noFill/>
            <a:miter lim="800000"/>
            <a:headEnd type="none" w="sm" len="sm"/>
            <a:tailEnd type="none" w="sm" len="sm"/>
          </a:ln>
        </p:spPr>
        <p:txBody>
          <a:bodyPr wrap="none">
            <a:spAutoFit/>
          </a:bodyPr>
          <a:lstStyle/>
          <a:p>
            <a:pPr algn="ctr"/>
            <a:r>
              <a:rPr lang="en-US" sz="1600" b="1" dirty="0">
                <a:solidFill>
                  <a:schemeClr val="bg2"/>
                </a:solidFill>
                <a:latin typeface="Arial Narrow" pitchFamily="34" charset="0"/>
              </a:rPr>
              <a:t>No modules </a:t>
            </a:r>
          </a:p>
          <a:p>
            <a:pPr algn="ctr"/>
            <a:r>
              <a:rPr lang="en-US" sz="1600" b="1" dirty="0">
                <a:solidFill>
                  <a:schemeClr val="bg2"/>
                </a:solidFill>
                <a:latin typeface="Arial Narrow" pitchFamily="34" charset="0"/>
              </a:rPr>
              <a:t>available</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2628900" y="1981200"/>
            <a:ext cx="3886200" cy="1143000"/>
          </a:xfrm>
        </p:spPr>
        <p:txBody>
          <a:bodyPr>
            <a:normAutofit/>
          </a:bodyPr>
          <a:lstStyle/>
          <a:p>
            <a:r>
              <a:rPr lang="en-US" b="1" dirty="0" smtClean="0"/>
              <a:t>Specifications</a:t>
            </a:r>
          </a:p>
        </p:txBody>
      </p:sp>
      <p:sp>
        <p:nvSpPr>
          <p:cNvPr id="31747" name="Rectangle 3"/>
          <p:cNvSpPr>
            <a:spLocks noGrp="1" noChangeArrowheads="1"/>
          </p:cNvSpPr>
          <p:nvPr>
            <p:ph type="subTitle" idx="1"/>
          </p:nvPr>
        </p:nvSpPr>
        <p:spPr>
          <a:xfrm>
            <a:off x="2336800" y="3302000"/>
            <a:ext cx="4851400" cy="1752600"/>
          </a:xfrm>
        </p:spPr>
        <p:txBody>
          <a:bodyPr/>
          <a:lstStyle/>
          <a:p>
            <a:pPr eaLnBrk="1" hangingPunct="1"/>
            <a:endParaRPr lang="en-US" dirty="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b="1" dirty="0" smtClean="0"/>
              <a:t>Common Switch Specifications</a:t>
            </a:r>
            <a:endParaRPr lang="en-US" b="1" dirty="0"/>
          </a:p>
        </p:txBody>
      </p:sp>
      <p:sp>
        <p:nvSpPr>
          <p:cNvPr id="3" name="Content Placeholder 2"/>
          <p:cNvSpPr>
            <a:spLocks noGrp="1"/>
          </p:cNvSpPr>
          <p:nvPr>
            <p:ph idx="1"/>
          </p:nvPr>
        </p:nvSpPr>
        <p:spPr>
          <a:xfrm>
            <a:off x="685800" y="1415535"/>
            <a:ext cx="7772400" cy="4356265"/>
          </a:xfrm>
        </p:spPr>
        <p:txBody>
          <a:bodyPr>
            <a:normAutofit lnSpcReduction="10000"/>
          </a:bodyPr>
          <a:lstStyle/>
          <a:p>
            <a:pPr eaLnBrk="1" hangingPunct="1"/>
            <a:r>
              <a:rPr lang="en-US" sz="2400" dirty="0" smtClean="0"/>
              <a:t>Bus Type (PXI, SCXI, etc.)</a:t>
            </a:r>
          </a:p>
          <a:p>
            <a:pPr eaLnBrk="1" hangingPunct="1"/>
            <a:r>
              <a:rPr lang="en-US" sz="2400" dirty="0" smtClean="0"/>
              <a:t>Topology (External Relay Driver, General Purpose, Matrix, Multiplexer, RF, etc.)</a:t>
            </a:r>
          </a:p>
          <a:p>
            <a:pPr eaLnBrk="1" hangingPunct="1"/>
            <a:r>
              <a:rPr lang="en-US" sz="2400" dirty="0" smtClean="0"/>
              <a:t>Relay Type (Armature, Reed, FET, Solid State, etc.)</a:t>
            </a:r>
          </a:p>
          <a:p>
            <a:pPr eaLnBrk="1" hangingPunct="1"/>
            <a:r>
              <a:rPr lang="en-US" sz="2400" dirty="0" smtClean="0"/>
              <a:t>Connection Speed (Scan Rate, Operate Time)</a:t>
            </a:r>
          </a:p>
          <a:p>
            <a:pPr eaLnBrk="1" hangingPunct="1"/>
            <a:r>
              <a:rPr lang="en-US" sz="2400" dirty="0" smtClean="0"/>
              <a:t>Measurements to Perform (Accuracy, Resolution, etc.)</a:t>
            </a:r>
          </a:p>
          <a:p>
            <a:pPr eaLnBrk="1" hangingPunct="1"/>
            <a:r>
              <a:rPr lang="en-US" sz="2400" dirty="0" smtClean="0"/>
              <a:t>Maximum/Minimum Voltage/Current</a:t>
            </a:r>
          </a:p>
          <a:p>
            <a:pPr eaLnBrk="1" hangingPunct="1"/>
            <a:r>
              <a:rPr lang="en-US" sz="2400" dirty="0" smtClean="0"/>
              <a:t>Maximum Power</a:t>
            </a:r>
          </a:p>
          <a:p>
            <a:pPr eaLnBrk="1" hangingPunct="1"/>
            <a:r>
              <a:rPr lang="en-US" sz="2400" dirty="0" smtClean="0"/>
              <a:t>Maximum Bandwidth</a:t>
            </a:r>
          </a:p>
          <a:p>
            <a:pPr eaLnBrk="1" hangingPunct="1"/>
            <a:r>
              <a:rPr lang="en-US" sz="2400" dirty="0" err="1" smtClean="0"/>
              <a:t>Crosspoint</a:t>
            </a:r>
            <a:r>
              <a:rPr lang="en-US" sz="2400" dirty="0" smtClean="0"/>
              <a:t>/Channel Density</a:t>
            </a:r>
          </a:p>
        </p:txBody>
      </p:sp>
      <p:sp>
        <p:nvSpPr>
          <p:cNvPr id="4" name="TextBox 3"/>
          <p:cNvSpPr txBox="1"/>
          <p:nvPr/>
        </p:nvSpPr>
        <p:spPr>
          <a:xfrm>
            <a:off x="5752407" y="4854633"/>
            <a:ext cx="3192088" cy="1200329"/>
          </a:xfrm>
          <a:prstGeom prst="rect">
            <a:avLst/>
          </a:prstGeom>
          <a:noFill/>
        </p:spPr>
        <p:txBody>
          <a:bodyPr wrap="square" rtlCol="0">
            <a:spAutoFit/>
          </a:bodyPr>
          <a:lstStyle/>
          <a:p>
            <a:pPr fontAlgn="auto">
              <a:spcAft>
                <a:spcPts val="0"/>
              </a:spcAft>
              <a:buFont typeface="Arial" pitchFamily="34" charset="0"/>
              <a:buChar char="•"/>
              <a:defRPr/>
            </a:pPr>
            <a:r>
              <a:rPr lang="en-US" b="0" dirty="0" smtClean="0">
                <a:solidFill>
                  <a:srgbClr val="000000"/>
                </a:solidFill>
                <a:latin typeface="+mn-lt"/>
              </a:rPr>
              <a:t>DC Isolation</a:t>
            </a:r>
          </a:p>
          <a:p>
            <a:pPr fontAlgn="auto">
              <a:spcAft>
                <a:spcPts val="0"/>
              </a:spcAft>
              <a:buFont typeface="Arial" pitchFamily="34" charset="0"/>
              <a:buChar char="•"/>
              <a:defRPr/>
            </a:pPr>
            <a:r>
              <a:rPr lang="en-US" b="0" dirty="0" smtClean="0">
                <a:solidFill>
                  <a:srgbClr val="000000"/>
                </a:solidFill>
                <a:latin typeface="+mn-lt"/>
              </a:rPr>
              <a:t>Safety (CAT I/II)</a:t>
            </a:r>
          </a:p>
          <a:p>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solidFill>
                  <a:srgbClr val="0D84BF"/>
                </a:solidFill>
              </a:rPr>
              <a:t>DEMO! - Example Switch Specification Page</a:t>
            </a:r>
            <a:endParaRPr lang="en-US" b="1" dirty="0">
              <a:solidFill>
                <a:srgbClr val="0D84BF"/>
              </a:solidFill>
            </a:endParaRPr>
          </a:p>
        </p:txBody>
      </p:sp>
      <p:sp>
        <p:nvSpPr>
          <p:cNvPr id="4" name="TextBox 3"/>
          <p:cNvSpPr txBox="1"/>
          <p:nvPr/>
        </p:nvSpPr>
        <p:spPr>
          <a:xfrm>
            <a:off x="4837015" y="3087584"/>
            <a:ext cx="3622876" cy="830997"/>
          </a:xfrm>
          <a:prstGeom prst="rect">
            <a:avLst/>
          </a:prstGeom>
          <a:noFill/>
        </p:spPr>
        <p:txBody>
          <a:bodyPr wrap="square" rtlCol="0">
            <a:spAutoFit/>
          </a:bodyPr>
          <a:lstStyle/>
          <a:p>
            <a:r>
              <a:rPr lang="en-US" b="0" dirty="0" smtClean="0">
                <a:solidFill>
                  <a:schemeClr val="tx1"/>
                </a:solidFill>
                <a:latin typeface="+mn-lt"/>
              </a:rPr>
              <a:t>Open the PXI-2532 Spec Sheet and walk through</a:t>
            </a:r>
            <a:endParaRPr lang="en-US" b="0" dirty="0">
              <a:solidFill>
                <a:schemeClr val="tx1"/>
              </a:solidFill>
              <a:latin typeface="+mn-lt"/>
            </a:endParaRPr>
          </a:p>
        </p:txBody>
      </p:sp>
      <p:pic>
        <p:nvPicPr>
          <p:cNvPr id="1453057" name="Picture 1"/>
          <p:cNvPicPr>
            <a:picLocks noChangeAspect="1" noChangeArrowheads="1"/>
          </p:cNvPicPr>
          <p:nvPr/>
        </p:nvPicPr>
        <p:blipFill>
          <a:blip r:embed="rId2" cstate="print"/>
          <a:srcRect/>
          <a:stretch>
            <a:fillRect/>
          </a:stretch>
        </p:blipFill>
        <p:spPr bwMode="auto">
          <a:xfrm>
            <a:off x="608013" y="1628774"/>
            <a:ext cx="4141787" cy="38212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b="1" dirty="0" smtClean="0"/>
              <a:t>Hot Switching </a:t>
            </a:r>
            <a:r>
              <a:rPr lang="en-US" b="1" dirty="0" err="1" smtClean="0"/>
              <a:t>vs</a:t>
            </a:r>
            <a:r>
              <a:rPr lang="en-US" b="1" dirty="0" smtClean="0"/>
              <a:t> Dry Switching</a:t>
            </a:r>
            <a:endParaRPr lang="en-US" b="1" dirty="0"/>
          </a:p>
        </p:txBody>
      </p:sp>
      <p:sp>
        <p:nvSpPr>
          <p:cNvPr id="3" name="Content Placeholder 2"/>
          <p:cNvSpPr>
            <a:spLocks noGrp="1"/>
          </p:cNvSpPr>
          <p:nvPr>
            <p:ph idx="1"/>
          </p:nvPr>
        </p:nvSpPr>
        <p:spPr>
          <a:xfrm>
            <a:off x="708949" y="1390891"/>
            <a:ext cx="7772400" cy="3657600"/>
          </a:xfrm>
        </p:spPr>
        <p:txBody>
          <a:bodyPr>
            <a:normAutofit fontScale="92500" lnSpcReduction="10000"/>
          </a:bodyPr>
          <a:lstStyle/>
          <a:p>
            <a:r>
              <a:rPr lang="en-US" dirty="0" smtClean="0"/>
              <a:t>Hot Switching: </a:t>
            </a:r>
          </a:p>
          <a:p>
            <a:pPr lvl="1"/>
            <a:r>
              <a:rPr lang="en-US" sz="2400" dirty="0" smtClean="0"/>
              <a:t>Moving relay when current/voltage is applied</a:t>
            </a:r>
          </a:p>
          <a:p>
            <a:pPr lvl="1"/>
            <a:r>
              <a:rPr lang="en-US" sz="2400" dirty="0" smtClean="0"/>
              <a:t>Causes sparks that degrade relay surface; </a:t>
            </a:r>
            <a:br>
              <a:rPr lang="en-US" sz="2400" dirty="0" smtClean="0"/>
            </a:br>
            <a:r>
              <a:rPr lang="en-US" sz="2400" dirty="0" smtClean="0"/>
              <a:t>Sparks = heat = melted contacts (i.e. bad news bears)</a:t>
            </a:r>
          </a:p>
          <a:p>
            <a:pPr lvl="1"/>
            <a:r>
              <a:rPr lang="en-US" sz="2400" dirty="0" smtClean="0"/>
              <a:t>Reduces relay lifetime</a:t>
            </a:r>
          </a:p>
          <a:p>
            <a:pPr lvl="1"/>
            <a:r>
              <a:rPr lang="en-US" sz="2400" dirty="0" smtClean="0"/>
              <a:t>Use series shunt resistors to minimize inrush currents</a:t>
            </a:r>
          </a:p>
          <a:p>
            <a:r>
              <a:rPr lang="en-US" dirty="0" smtClean="0"/>
              <a:t>Dry (Cold) Switching</a:t>
            </a:r>
          </a:p>
          <a:p>
            <a:pPr lvl="1"/>
            <a:r>
              <a:rPr lang="en-US" sz="2400" dirty="0" smtClean="0"/>
              <a:t>Moving relay with no current/voltage applied</a:t>
            </a:r>
          </a:p>
          <a:p>
            <a:pPr lvl="1"/>
            <a:r>
              <a:rPr lang="en-US" sz="2400" dirty="0" smtClean="0"/>
              <a:t>Prolongs relay life</a:t>
            </a:r>
          </a:p>
          <a:p>
            <a:pPr lvl="1"/>
            <a:r>
              <a:rPr lang="en-US" sz="2400" dirty="0" smtClean="0"/>
              <a:t>Not always possible depending on test equipment</a:t>
            </a:r>
          </a:p>
          <a:p>
            <a:endParaRPr lang="en-US" dirty="0" smtClean="0"/>
          </a:p>
          <a:p>
            <a:pPr>
              <a:buNone/>
            </a:pPr>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b="1" dirty="0" smtClean="0"/>
              <a:t>Switching Current </a:t>
            </a:r>
            <a:r>
              <a:rPr lang="en-US" b="1" dirty="0" err="1" smtClean="0"/>
              <a:t>vs</a:t>
            </a:r>
            <a:r>
              <a:rPr lang="en-US" b="1" dirty="0" smtClean="0"/>
              <a:t> Carry Current</a:t>
            </a:r>
            <a:endParaRPr lang="en-US" b="1" dirty="0"/>
          </a:p>
        </p:txBody>
      </p:sp>
      <p:sp>
        <p:nvSpPr>
          <p:cNvPr id="3" name="Content Placeholder 2"/>
          <p:cNvSpPr>
            <a:spLocks noGrp="1"/>
          </p:cNvSpPr>
          <p:nvPr>
            <p:ph idx="1"/>
          </p:nvPr>
        </p:nvSpPr>
        <p:spPr>
          <a:xfrm>
            <a:off x="685800" y="1495055"/>
            <a:ext cx="7772400" cy="3657600"/>
          </a:xfrm>
        </p:spPr>
        <p:txBody>
          <a:bodyPr>
            <a:normAutofit/>
          </a:bodyPr>
          <a:lstStyle/>
          <a:p>
            <a:r>
              <a:rPr lang="en-US" dirty="0" smtClean="0"/>
              <a:t>Switching Current</a:t>
            </a:r>
          </a:p>
          <a:p>
            <a:pPr lvl="1"/>
            <a:r>
              <a:rPr lang="en-US" dirty="0" smtClean="0"/>
              <a:t>This is the current that the relay contacts can withstand without damage when switching (moving)</a:t>
            </a:r>
          </a:p>
          <a:p>
            <a:pPr lvl="1"/>
            <a:r>
              <a:rPr lang="en-US" dirty="0" smtClean="0"/>
              <a:t>Almost always a limitation of the relay</a:t>
            </a:r>
          </a:p>
          <a:p>
            <a:r>
              <a:rPr lang="en-US" dirty="0" smtClean="0"/>
              <a:t>Carry Current</a:t>
            </a:r>
          </a:p>
          <a:p>
            <a:pPr lvl="1"/>
            <a:r>
              <a:rPr lang="en-US" dirty="0" smtClean="0"/>
              <a:t>Current the module is specified to carry after the relay has been closed (typically the same or higher than switching current)</a:t>
            </a:r>
          </a:p>
          <a:p>
            <a:pPr lvl="1"/>
            <a:r>
              <a:rPr lang="en-US" dirty="0" smtClean="0"/>
              <a:t>Almost always a limitation of cabling</a:t>
            </a:r>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What is UL?</a:t>
            </a:r>
            <a:endParaRPr lang="en-US" b="1" dirty="0"/>
          </a:p>
        </p:txBody>
      </p:sp>
      <p:sp>
        <p:nvSpPr>
          <p:cNvPr id="3" name="Content Placeholder 2"/>
          <p:cNvSpPr>
            <a:spLocks noGrp="1"/>
          </p:cNvSpPr>
          <p:nvPr>
            <p:ph idx="1"/>
          </p:nvPr>
        </p:nvSpPr>
        <p:spPr>
          <a:xfrm>
            <a:off x="545896" y="2146300"/>
            <a:ext cx="8174242" cy="4025900"/>
          </a:xfrm>
        </p:spPr>
        <p:txBody>
          <a:bodyPr>
            <a:normAutofit/>
          </a:bodyPr>
          <a:lstStyle/>
          <a:p>
            <a:pPr>
              <a:buNone/>
            </a:pPr>
            <a:r>
              <a:rPr lang="en-US" sz="2400" dirty="0" smtClean="0"/>
              <a:t>UL Certified ensures but is not limited to the following</a:t>
            </a:r>
          </a:p>
          <a:p>
            <a:pPr lvl="1"/>
            <a:r>
              <a:rPr lang="en-US" sz="2000" dirty="0" smtClean="0"/>
              <a:t>Product being safe to touch in normal use-cases</a:t>
            </a:r>
          </a:p>
          <a:p>
            <a:pPr lvl="1"/>
            <a:r>
              <a:rPr lang="en-US" sz="2000" dirty="0" smtClean="0"/>
              <a:t>Product being able to safely handle voltage spikes</a:t>
            </a:r>
          </a:p>
          <a:p>
            <a:pPr lvl="1"/>
            <a:r>
              <a:rPr lang="en-US" sz="2000" dirty="0" smtClean="0"/>
              <a:t>Product having adequate distance and insulation between high voltage lines and ground</a:t>
            </a:r>
          </a:p>
          <a:p>
            <a:pPr>
              <a:buNone/>
            </a:pPr>
            <a:r>
              <a:rPr lang="en-US" sz="2400" dirty="0" smtClean="0"/>
              <a:t>UL Measurement Categories</a:t>
            </a:r>
          </a:p>
          <a:p>
            <a:pPr lvl="1"/>
            <a:r>
              <a:rPr lang="en-US" dirty="0" smtClean="0"/>
              <a:t>CAT I  = Voltages that are isolated from the power source</a:t>
            </a:r>
          </a:p>
          <a:p>
            <a:pPr lvl="1"/>
            <a:r>
              <a:rPr lang="en-US" dirty="0" smtClean="0"/>
              <a:t>CAT II  = Line Voltages</a:t>
            </a:r>
          </a:p>
          <a:p>
            <a:pPr lvl="1"/>
            <a:r>
              <a:rPr lang="en-US" dirty="0" smtClean="0"/>
              <a:t>CAT III = Building main voltages</a:t>
            </a:r>
          </a:p>
          <a:p>
            <a:pPr lvl="1"/>
            <a:r>
              <a:rPr lang="en-US" dirty="0" smtClean="0"/>
              <a:t>CAT IV = Power line transmission</a:t>
            </a:r>
          </a:p>
          <a:p>
            <a:pPr>
              <a:buNone/>
            </a:pPr>
            <a:endParaRPr lang="en-US" sz="2400" dirty="0"/>
          </a:p>
        </p:txBody>
      </p:sp>
      <p:pic>
        <p:nvPicPr>
          <p:cNvPr id="927746" name="Picture 2" descr="The UL Mark"/>
          <p:cNvPicPr>
            <a:picLocks noChangeAspect="1" noChangeArrowheads="1"/>
          </p:cNvPicPr>
          <p:nvPr/>
        </p:nvPicPr>
        <p:blipFill>
          <a:blip r:embed="rId3" cstate="print"/>
          <a:srcRect/>
          <a:stretch>
            <a:fillRect/>
          </a:stretch>
        </p:blipFill>
        <p:spPr bwMode="auto">
          <a:xfrm>
            <a:off x="3666052" y="660400"/>
            <a:ext cx="1181100" cy="11811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0" y="0"/>
            <a:ext cx="7772400" cy="1143000"/>
          </a:xfrm>
        </p:spPr>
        <p:txBody>
          <a:bodyPr/>
          <a:lstStyle/>
          <a:p>
            <a:pPr eaLnBrk="1" hangingPunct="1"/>
            <a:r>
              <a:rPr lang="en-US" b="1" dirty="0" smtClean="0"/>
              <a:t>Voltage Switching Gone Bad</a:t>
            </a:r>
          </a:p>
        </p:txBody>
      </p:sp>
      <p:sp>
        <p:nvSpPr>
          <p:cNvPr id="34819" name="Rectangle 3"/>
          <p:cNvSpPr>
            <a:spLocks noGrp="1" noChangeArrowheads="1"/>
          </p:cNvSpPr>
          <p:nvPr>
            <p:ph idx="1"/>
          </p:nvPr>
        </p:nvSpPr>
        <p:spPr>
          <a:xfrm>
            <a:off x="150470" y="1112616"/>
            <a:ext cx="6235700" cy="5105400"/>
          </a:xfrm>
        </p:spPr>
        <p:txBody>
          <a:bodyPr>
            <a:normAutofit/>
          </a:bodyPr>
          <a:lstStyle/>
          <a:p>
            <a:pPr eaLnBrk="1" hangingPunct="1"/>
            <a:r>
              <a:rPr lang="en-US" sz="2800" dirty="0" smtClean="0"/>
              <a:t>Exceeding isolation specifications</a:t>
            </a:r>
          </a:p>
          <a:p>
            <a:pPr lvl="1" eaLnBrk="1" hangingPunct="1"/>
            <a:r>
              <a:rPr lang="en-US" sz="2400" dirty="0" smtClean="0"/>
              <a:t>Arcing could occur</a:t>
            </a:r>
          </a:p>
          <a:p>
            <a:pPr eaLnBrk="1" hangingPunct="1"/>
            <a:r>
              <a:rPr lang="en-US" sz="2800" dirty="0" smtClean="0"/>
              <a:t>Hot switching when cold switching is possible</a:t>
            </a:r>
          </a:p>
          <a:p>
            <a:pPr eaLnBrk="1" hangingPunct="1"/>
            <a:r>
              <a:rPr lang="en-US" sz="2800" dirty="0" smtClean="0"/>
              <a:t>Purchasing a module that does not meet safety specs (Voltage ratings, CAT I/II)</a:t>
            </a:r>
          </a:p>
          <a:p>
            <a:pPr eaLnBrk="1" hangingPunct="1"/>
            <a:r>
              <a:rPr lang="en-US" sz="2800" dirty="0" smtClean="0"/>
              <a:t>Switch signals that are lower than minimum specifications</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ctrTitle"/>
          </p:nvPr>
        </p:nvSpPr>
        <p:spPr>
          <a:xfrm>
            <a:off x="2628900" y="1981200"/>
            <a:ext cx="3886200" cy="1143000"/>
          </a:xfrm>
        </p:spPr>
        <p:txBody>
          <a:bodyPr>
            <a:normAutofit fontScale="90000"/>
          </a:bodyPr>
          <a:lstStyle/>
          <a:p>
            <a:pPr eaLnBrk="1" hangingPunct="1"/>
            <a:r>
              <a:rPr lang="en-US" b="1" dirty="0" smtClean="0"/>
              <a:t>Switch Topologies</a:t>
            </a:r>
          </a:p>
        </p:txBody>
      </p:sp>
      <p:sp>
        <p:nvSpPr>
          <p:cNvPr id="31747" name="Rectangle 3"/>
          <p:cNvSpPr>
            <a:spLocks noGrp="1" noChangeArrowheads="1"/>
          </p:cNvSpPr>
          <p:nvPr>
            <p:ph type="subTitle" idx="1"/>
          </p:nvPr>
        </p:nvSpPr>
        <p:spPr>
          <a:xfrm>
            <a:off x="3289300" y="3251200"/>
            <a:ext cx="3505200" cy="1752600"/>
          </a:xfrm>
        </p:spPr>
        <p:txBody>
          <a:bodyPr/>
          <a:lstStyle/>
          <a:p>
            <a:pPr algn="l" eaLnBrk="1" hangingPunct="1"/>
            <a:r>
              <a:rPr lang="en-US" sz="2800" dirty="0" smtClean="0"/>
              <a:t>General Purpose, Multiplexer, Matrix, Fault Insertion, Independent</a:t>
            </a:r>
            <a:endParaRPr lang="en-US"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Exercise: Switch Selection</a:t>
            </a:r>
            <a:endParaRPr lang="en-US" b="1" dirty="0"/>
          </a:p>
        </p:txBody>
      </p:sp>
      <p:sp>
        <p:nvSpPr>
          <p:cNvPr id="3" name="Content Placeholder 2"/>
          <p:cNvSpPr>
            <a:spLocks noGrp="1"/>
          </p:cNvSpPr>
          <p:nvPr>
            <p:ph idx="1"/>
          </p:nvPr>
        </p:nvSpPr>
        <p:spPr/>
        <p:txBody>
          <a:bodyPr/>
          <a:lstStyle/>
          <a:p>
            <a:r>
              <a:rPr lang="en-US" dirty="0" smtClean="0"/>
              <a:t>A customer needs help selecting a switch for his application.  He wants to be able to switch 2 A on and off on 12 channels. He wants a maximum voltage of 120 V, and a bandwidth of 50 </a:t>
            </a:r>
            <a:r>
              <a:rPr lang="en-US" dirty="0" err="1" smtClean="0"/>
              <a:t>MHz.</a:t>
            </a:r>
            <a:r>
              <a:rPr lang="en-US" dirty="0" smtClean="0"/>
              <a:t> What module would you recommend?</a:t>
            </a:r>
          </a:p>
          <a:p>
            <a:pPr lvl="1"/>
            <a:r>
              <a:rPr lang="en-US" dirty="0" smtClean="0"/>
              <a:t>Use ni.com/switches</a:t>
            </a:r>
            <a:endParaRPr lang="en-US" b="1" dirty="0" smtClean="0"/>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p:cNvSpPr>
            <a:spLocks noGrp="1" noChangeArrowheads="1"/>
          </p:cNvSpPr>
          <p:nvPr>
            <p:ph type="ctrTitle"/>
          </p:nvPr>
        </p:nvSpPr>
        <p:spPr>
          <a:xfrm>
            <a:off x="685800" y="2002212"/>
            <a:ext cx="7772400" cy="1143000"/>
          </a:xfrm>
        </p:spPr>
        <p:txBody>
          <a:bodyPr/>
          <a:lstStyle/>
          <a:p>
            <a:pPr eaLnBrk="1" hangingPunct="1"/>
            <a:r>
              <a:rPr lang="en-US" b="1" dirty="0" smtClean="0"/>
              <a:t>Using NI Switches</a:t>
            </a:r>
          </a:p>
        </p:txBody>
      </p:sp>
      <p:sp>
        <p:nvSpPr>
          <p:cNvPr id="4" name="TextBox 3"/>
          <p:cNvSpPr txBox="1"/>
          <p:nvPr/>
        </p:nvSpPr>
        <p:spPr>
          <a:xfrm>
            <a:off x="2364828" y="3263462"/>
            <a:ext cx="5675586" cy="1569660"/>
          </a:xfrm>
          <a:prstGeom prst="rect">
            <a:avLst/>
          </a:prstGeom>
          <a:noFill/>
        </p:spPr>
        <p:txBody>
          <a:bodyPr wrap="square" rtlCol="0">
            <a:spAutoFit/>
          </a:bodyPr>
          <a:lstStyle/>
          <a:p>
            <a:pPr marL="457200" indent="-457200">
              <a:buAutoNum type="arabicPeriod"/>
            </a:pPr>
            <a:r>
              <a:rPr lang="en-US" sz="3200" b="0" dirty="0" smtClean="0">
                <a:solidFill>
                  <a:schemeClr val="tx1"/>
                </a:solidFill>
                <a:latin typeface="+mn-lt"/>
              </a:rPr>
              <a:t>Controlling NI Switches</a:t>
            </a:r>
          </a:p>
          <a:p>
            <a:pPr marL="457200" indent="-457200">
              <a:buAutoNum type="arabicPeriod"/>
            </a:pPr>
            <a:r>
              <a:rPr lang="en-US" sz="3200" b="0" dirty="0" smtClean="0">
                <a:solidFill>
                  <a:schemeClr val="tx1"/>
                </a:solidFill>
                <a:latin typeface="+mn-lt"/>
              </a:rPr>
              <a:t>Installing NI Switches</a:t>
            </a:r>
          </a:p>
          <a:p>
            <a:pPr marL="457200" indent="-457200">
              <a:buAutoNum type="arabicPeriod"/>
            </a:pPr>
            <a:r>
              <a:rPr lang="en-US" sz="3200" b="0" dirty="0" smtClean="0">
                <a:solidFill>
                  <a:schemeClr val="tx1"/>
                </a:solidFill>
                <a:latin typeface="+mn-lt"/>
              </a:rPr>
              <a:t>Programming NI Switches</a:t>
            </a:r>
            <a:endParaRPr lang="en-US" sz="3200" b="0" dirty="0">
              <a:solidFill>
                <a:schemeClr val="tx1"/>
              </a:solidFill>
              <a:latin typeface="+mn-lt"/>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p:cNvSpPr>
            <a:spLocks noGrp="1" noChangeArrowheads="1"/>
          </p:cNvSpPr>
          <p:nvPr>
            <p:ph type="ctrTitle"/>
          </p:nvPr>
        </p:nvSpPr>
        <p:spPr/>
        <p:txBody>
          <a:bodyPr/>
          <a:lstStyle/>
          <a:p>
            <a:pPr eaLnBrk="1" hangingPunct="1"/>
            <a:r>
              <a:rPr lang="en-US" dirty="0" smtClean="0"/>
              <a:t>Controlling NI Switches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4434" name="Picture 2" descr="http://zone.ni.com/cms/images/devzone/tut/c/11968304125.gif"/>
          <p:cNvPicPr>
            <a:picLocks noChangeAspect="1" noChangeArrowheads="1"/>
          </p:cNvPicPr>
          <p:nvPr/>
        </p:nvPicPr>
        <p:blipFill>
          <a:blip r:embed="rId3" cstate="print"/>
          <a:srcRect/>
          <a:stretch>
            <a:fillRect/>
          </a:stretch>
        </p:blipFill>
        <p:spPr bwMode="auto">
          <a:xfrm>
            <a:off x="3817170" y="2481440"/>
            <a:ext cx="4981465" cy="1919220"/>
          </a:xfrm>
          <a:prstGeom prst="rect">
            <a:avLst/>
          </a:prstGeom>
          <a:noFill/>
        </p:spPr>
      </p:pic>
      <p:pic>
        <p:nvPicPr>
          <p:cNvPr id="914436" name="Picture 4" descr="http://www.viacoustics.com/050603_mxi_express_l.jpg"/>
          <p:cNvPicPr>
            <a:picLocks noChangeAspect="1" noChangeArrowheads="1"/>
          </p:cNvPicPr>
          <p:nvPr/>
        </p:nvPicPr>
        <p:blipFill>
          <a:blip r:embed="rId4" cstate="print"/>
          <a:srcRect/>
          <a:stretch>
            <a:fillRect/>
          </a:stretch>
        </p:blipFill>
        <p:spPr bwMode="auto">
          <a:xfrm>
            <a:off x="646836" y="3284592"/>
            <a:ext cx="3810000" cy="2771775"/>
          </a:xfrm>
          <a:prstGeom prst="rect">
            <a:avLst/>
          </a:prstGeom>
          <a:noFill/>
        </p:spPr>
      </p:pic>
      <p:sp>
        <p:nvSpPr>
          <p:cNvPr id="2" name="Title 1"/>
          <p:cNvSpPr>
            <a:spLocks noGrp="1"/>
          </p:cNvSpPr>
          <p:nvPr>
            <p:ph type="title"/>
          </p:nvPr>
        </p:nvSpPr>
        <p:spPr>
          <a:xfrm>
            <a:off x="0" y="0"/>
            <a:ext cx="8170003" cy="964092"/>
          </a:xfrm>
        </p:spPr>
        <p:txBody>
          <a:bodyPr/>
          <a:lstStyle/>
          <a:p>
            <a:r>
              <a:rPr lang="en-US" b="1" dirty="0" smtClean="0"/>
              <a:t>Options for Controlling PXI Switches</a:t>
            </a:r>
            <a:endParaRPr lang="en-US" b="1" dirty="0"/>
          </a:p>
        </p:txBody>
      </p:sp>
      <p:sp>
        <p:nvSpPr>
          <p:cNvPr id="3" name="Content Placeholder 2"/>
          <p:cNvSpPr>
            <a:spLocks noGrp="1"/>
          </p:cNvSpPr>
          <p:nvPr>
            <p:ph idx="1"/>
          </p:nvPr>
        </p:nvSpPr>
        <p:spPr/>
        <p:txBody>
          <a:bodyPr/>
          <a:lstStyle/>
          <a:p>
            <a:r>
              <a:rPr lang="en-US" dirty="0" smtClean="0"/>
              <a:t>Embedded controller</a:t>
            </a:r>
          </a:p>
          <a:p>
            <a:r>
              <a:rPr lang="en-US" dirty="0" smtClean="0"/>
              <a:t>MXI</a:t>
            </a:r>
          </a:p>
          <a:p>
            <a:endParaRPr lang="en-US"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Options for Controlling SCXI Switches</a:t>
            </a:r>
            <a:endParaRPr lang="en-US" b="1" dirty="0"/>
          </a:p>
        </p:txBody>
      </p:sp>
      <p:sp>
        <p:nvSpPr>
          <p:cNvPr id="3" name="Content Placeholder 2"/>
          <p:cNvSpPr>
            <a:spLocks noGrp="1"/>
          </p:cNvSpPr>
          <p:nvPr>
            <p:ph idx="1"/>
          </p:nvPr>
        </p:nvSpPr>
        <p:spPr/>
        <p:txBody>
          <a:bodyPr/>
          <a:lstStyle/>
          <a:p>
            <a:r>
              <a:rPr lang="en-US" dirty="0" smtClean="0"/>
              <a:t>DMM</a:t>
            </a:r>
          </a:p>
          <a:p>
            <a:r>
              <a:rPr lang="en-US" dirty="0" smtClean="0"/>
              <a:t>E, M, or X Series DAQ device</a:t>
            </a:r>
          </a:p>
          <a:p>
            <a:r>
              <a:rPr lang="en-US" dirty="0" smtClean="0"/>
              <a:t>USB Controller USB-1359</a:t>
            </a:r>
          </a:p>
          <a:p>
            <a:pPr lvl="1"/>
            <a:r>
              <a:rPr lang="en-US" dirty="0" smtClean="0"/>
              <a:t>This option is useful when using 3</a:t>
            </a:r>
            <a:r>
              <a:rPr lang="en-US" baseline="30000" dirty="0" smtClean="0"/>
              <a:t>rd</a:t>
            </a:r>
            <a:r>
              <a:rPr lang="en-US" dirty="0" smtClean="0"/>
              <a:t> party measurement devices</a:t>
            </a:r>
          </a:p>
          <a:p>
            <a:r>
              <a:rPr lang="en-US" dirty="0" smtClean="0"/>
              <a:t>(Obsolete) NI 4021 PCI/PXI controller</a:t>
            </a:r>
          </a:p>
          <a:p>
            <a:endParaRPr lang="en-US" dirty="0" smtClean="0"/>
          </a:p>
          <a:p>
            <a:r>
              <a:rPr lang="en-US" dirty="0" smtClean="0"/>
              <a:t>The SCXI Getting Started Guide has extensive details on controlling SCXI chassis and the modules in them</a:t>
            </a:r>
          </a:p>
          <a:p>
            <a:r>
              <a:rPr lang="en-US" dirty="0" smtClean="0"/>
              <a:t>For more information on how to install and control SCXI Switches refer to the NI Switches Getting Started Guide-NI SCXI.pdf</a:t>
            </a:r>
          </a:p>
          <a:p>
            <a:endParaRPr lang="en-US" dirty="0" smtClean="0"/>
          </a:p>
          <a:p>
            <a:endParaRPr lang="en-US" dirty="0"/>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Controlling SCXI Switches with DMM</a:t>
            </a:r>
            <a:endParaRPr lang="en-US" b="1" dirty="0"/>
          </a:p>
        </p:txBody>
      </p:sp>
      <p:sp>
        <p:nvSpPr>
          <p:cNvPr id="3" name="Content Placeholder 2"/>
          <p:cNvSpPr>
            <a:spLocks noGrp="1"/>
          </p:cNvSpPr>
          <p:nvPr>
            <p:ph idx="1"/>
          </p:nvPr>
        </p:nvSpPr>
        <p:spPr>
          <a:xfrm>
            <a:off x="4800948" y="1176403"/>
            <a:ext cx="4000500" cy="4127500"/>
          </a:xfrm>
        </p:spPr>
        <p:txBody>
          <a:bodyPr/>
          <a:lstStyle/>
          <a:p>
            <a:r>
              <a:rPr lang="en-US" dirty="0" smtClean="0"/>
              <a:t>50 pin rear connector on SCXI module </a:t>
            </a:r>
            <a:r>
              <a:rPr lang="en-US" dirty="0" smtClean="0">
                <a:sym typeface="Wingdings" pitchFamily="2" charset="2"/>
              </a:rPr>
              <a:t> SCXI-1362  adapter kit </a:t>
            </a:r>
            <a:endParaRPr lang="en-US" dirty="0" smtClean="0"/>
          </a:p>
          <a:p>
            <a:r>
              <a:rPr lang="en-US" dirty="0" smtClean="0"/>
              <a:t>10 pin rear connector on SCXI module </a:t>
            </a:r>
            <a:r>
              <a:rPr lang="en-US" dirty="0" smtClean="0">
                <a:sym typeface="Wingdings" pitchFamily="2" charset="2"/>
              </a:rPr>
              <a:t> SCXI-1357,1358,1359 backplane adapter kit</a:t>
            </a:r>
            <a:endParaRPr lang="en-US" dirty="0"/>
          </a:p>
        </p:txBody>
      </p:sp>
      <p:pic>
        <p:nvPicPr>
          <p:cNvPr id="369666" name="Picture 2" descr="SCXI-1362"/>
          <p:cNvPicPr>
            <a:picLocks noChangeAspect="1" noChangeArrowheads="1"/>
          </p:cNvPicPr>
          <p:nvPr/>
        </p:nvPicPr>
        <p:blipFill>
          <a:blip r:embed="rId3" cstate="print"/>
          <a:srcRect/>
          <a:stretch>
            <a:fillRect/>
          </a:stretch>
        </p:blipFill>
        <p:spPr bwMode="auto">
          <a:xfrm>
            <a:off x="460375" y="1728592"/>
            <a:ext cx="2974244" cy="1954408"/>
          </a:xfrm>
          <a:prstGeom prst="rect">
            <a:avLst/>
          </a:prstGeom>
          <a:noFill/>
        </p:spPr>
      </p:pic>
      <p:pic>
        <p:nvPicPr>
          <p:cNvPr id="369668" name="Picture 4" descr="SCXI-1357"/>
          <p:cNvPicPr>
            <a:picLocks noChangeAspect="1" noChangeArrowheads="1"/>
          </p:cNvPicPr>
          <p:nvPr/>
        </p:nvPicPr>
        <p:blipFill>
          <a:blip r:embed="rId4" cstate="print"/>
          <a:srcRect/>
          <a:stretch>
            <a:fillRect/>
          </a:stretch>
        </p:blipFill>
        <p:spPr bwMode="auto">
          <a:xfrm>
            <a:off x="0" y="3492499"/>
            <a:ext cx="3593968" cy="2614613"/>
          </a:xfrm>
          <a:prstGeom prst="rect">
            <a:avLst/>
          </a:prstGeom>
          <a:noFill/>
        </p:spPr>
      </p:pic>
      <p:pic>
        <p:nvPicPr>
          <p:cNvPr id="369669" name="Picture 5"/>
          <p:cNvPicPr>
            <a:picLocks noChangeAspect="1" noChangeArrowheads="1"/>
          </p:cNvPicPr>
          <p:nvPr/>
        </p:nvPicPr>
        <p:blipFill>
          <a:blip r:embed="rId5" cstate="print"/>
          <a:srcRect/>
          <a:stretch>
            <a:fillRect/>
          </a:stretch>
        </p:blipFill>
        <p:spPr bwMode="auto">
          <a:xfrm>
            <a:off x="3606549" y="3670301"/>
            <a:ext cx="889502" cy="2133600"/>
          </a:xfrm>
          <a:prstGeom prst="rect">
            <a:avLst/>
          </a:prstGeom>
          <a:noFill/>
          <a:ln w="12700" cap="flat" cmpd="sng">
            <a:noFill/>
            <a:prstDash val="solid"/>
            <a:miter lim="800000"/>
            <a:headEnd type="none" w="sm" len="sm"/>
            <a:tailEnd type="none" w="sm" len="sm"/>
          </a:ln>
          <a:effectLst/>
        </p:spPr>
      </p:pic>
      <p:pic>
        <p:nvPicPr>
          <p:cNvPr id="369670" name="Picture 6"/>
          <p:cNvPicPr>
            <a:picLocks noChangeAspect="1" noChangeArrowheads="1"/>
          </p:cNvPicPr>
          <p:nvPr/>
        </p:nvPicPr>
        <p:blipFill>
          <a:blip r:embed="rId6" cstate="print"/>
          <a:srcRect/>
          <a:stretch>
            <a:fillRect/>
          </a:stretch>
        </p:blipFill>
        <p:spPr bwMode="auto">
          <a:xfrm>
            <a:off x="3422650" y="1549400"/>
            <a:ext cx="895826" cy="2171700"/>
          </a:xfrm>
          <a:prstGeom prst="rect">
            <a:avLst/>
          </a:prstGeom>
          <a:noFill/>
          <a:ln w="12700" cap="flat" cmpd="sng">
            <a:noFill/>
            <a:prstDash val="solid"/>
            <a:miter lim="800000"/>
            <a:headEnd type="none" w="sm" len="sm"/>
            <a:tailEnd type="none" w="sm" len="sm"/>
          </a:ln>
          <a:effec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Controlling SCXI Switches with DMM</a:t>
            </a:r>
            <a:endParaRPr lang="en-US" b="1" dirty="0"/>
          </a:p>
        </p:txBody>
      </p:sp>
      <p:pic>
        <p:nvPicPr>
          <p:cNvPr id="369666" name="Picture 2" descr="SCXI-1362"/>
          <p:cNvPicPr>
            <a:picLocks noChangeAspect="1" noChangeArrowheads="1"/>
          </p:cNvPicPr>
          <p:nvPr/>
        </p:nvPicPr>
        <p:blipFill>
          <a:blip r:embed="rId3" cstate="print"/>
          <a:srcRect/>
          <a:stretch>
            <a:fillRect/>
          </a:stretch>
        </p:blipFill>
        <p:spPr bwMode="auto">
          <a:xfrm>
            <a:off x="4567426" y="2588619"/>
            <a:ext cx="2129797" cy="1549428"/>
          </a:xfrm>
          <a:prstGeom prst="rect">
            <a:avLst/>
          </a:prstGeom>
          <a:noFill/>
        </p:spPr>
      </p:pic>
      <p:pic>
        <p:nvPicPr>
          <p:cNvPr id="1028098" name="Picture 2"/>
          <p:cNvPicPr>
            <a:picLocks noChangeAspect="1" noChangeArrowheads="1"/>
          </p:cNvPicPr>
          <p:nvPr/>
        </p:nvPicPr>
        <p:blipFill>
          <a:blip r:embed="rId4" cstate="print"/>
          <a:srcRect/>
          <a:stretch>
            <a:fillRect/>
          </a:stretch>
        </p:blipFill>
        <p:spPr bwMode="auto">
          <a:xfrm>
            <a:off x="6543456" y="2336290"/>
            <a:ext cx="2262407" cy="1987738"/>
          </a:xfrm>
          <a:prstGeom prst="rect">
            <a:avLst/>
          </a:prstGeom>
          <a:noFill/>
          <a:ln w="9525">
            <a:noFill/>
            <a:miter lim="800000"/>
            <a:headEnd/>
            <a:tailEnd/>
          </a:ln>
        </p:spPr>
      </p:pic>
      <p:pic>
        <p:nvPicPr>
          <p:cNvPr id="1028099" name="Picture 3"/>
          <p:cNvPicPr>
            <a:picLocks noChangeAspect="1" noChangeArrowheads="1"/>
          </p:cNvPicPr>
          <p:nvPr/>
        </p:nvPicPr>
        <p:blipFill>
          <a:blip r:embed="rId5" cstate="print"/>
          <a:srcRect/>
          <a:stretch>
            <a:fillRect/>
          </a:stretch>
        </p:blipFill>
        <p:spPr bwMode="auto">
          <a:xfrm>
            <a:off x="0" y="2269229"/>
            <a:ext cx="2136991" cy="1830639"/>
          </a:xfrm>
          <a:prstGeom prst="rect">
            <a:avLst/>
          </a:prstGeom>
          <a:noFill/>
          <a:ln w="9525">
            <a:noFill/>
            <a:miter lim="800000"/>
            <a:headEnd/>
            <a:tailEnd/>
          </a:ln>
        </p:spPr>
      </p:pic>
      <p:sp>
        <p:nvSpPr>
          <p:cNvPr id="10" name="TextBox 9"/>
          <p:cNvSpPr txBox="1"/>
          <p:nvPr/>
        </p:nvSpPr>
        <p:spPr>
          <a:xfrm>
            <a:off x="0" y="4122549"/>
            <a:ext cx="2479729" cy="461665"/>
          </a:xfrm>
          <a:prstGeom prst="rect">
            <a:avLst/>
          </a:prstGeom>
          <a:noFill/>
        </p:spPr>
        <p:txBody>
          <a:bodyPr wrap="square" rtlCol="0">
            <a:spAutoFit/>
          </a:bodyPr>
          <a:lstStyle/>
          <a:p>
            <a:r>
              <a:rPr lang="en-US" dirty="0" smtClean="0">
                <a:solidFill>
                  <a:schemeClr val="tx1"/>
                </a:solidFill>
              </a:rPr>
              <a:t>Switch</a:t>
            </a:r>
            <a:endParaRPr lang="en-US" dirty="0">
              <a:solidFill>
                <a:schemeClr val="tx1"/>
              </a:solidFill>
            </a:endParaRPr>
          </a:p>
        </p:txBody>
      </p:sp>
      <p:sp>
        <p:nvSpPr>
          <p:cNvPr id="11" name="TextBox 10"/>
          <p:cNvSpPr txBox="1"/>
          <p:nvPr/>
        </p:nvSpPr>
        <p:spPr>
          <a:xfrm>
            <a:off x="7173131" y="4290448"/>
            <a:ext cx="2479729" cy="461665"/>
          </a:xfrm>
          <a:prstGeom prst="rect">
            <a:avLst/>
          </a:prstGeom>
          <a:noFill/>
        </p:spPr>
        <p:txBody>
          <a:bodyPr wrap="square" rtlCol="0">
            <a:spAutoFit/>
          </a:bodyPr>
          <a:lstStyle/>
          <a:p>
            <a:r>
              <a:rPr lang="en-US" dirty="0" smtClean="0">
                <a:solidFill>
                  <a:schemeClr val="tx1"/>
                </a:solidFill>
              </a:rPr>
              <a:t>DMM</a:t>
            </a:r>
            <a:endParaRPr lang="en-US" dirty="0">
              <a:solidFill>
                <a:schemeClr val="tx1"/>
              </a:solidFill>
            </a:endParaRPr>
          </a:p>
        </p:txBody>
      </p:sp>
      <p:sp>
        <p:nvSpPr>
          <p:cNvPr id="12" name="TextBox 11"/>
          <p:cNvSpPr txBox="1"/>
          <p:nvPr/>
        </p:nvSpPr>
        <p:spPr>
          <a:xfrm>
            <a:off x="4925877" y="4259450"/>
            <a:ext cx="2479729" cy="461665"/>
          </a:xfrm>
          <a:prstGeom prst="rect">
            <a:avLst/>
          </a:prstGeom>
          <a:noFill/>
        </p:spPr>
        <p:txBody>
          <a:bodyPr wrap="square" rtlCol="0">
            <a:spAutoFit/>
          </a:bodyPr>
          <a:lstStyle/>
          <a:p>
            <a:r>
              <a:rPr lang="en-US" dirty="0" smtClean="0">
                <a:solidFill>
                  <a:schemeClr val="tx1"/>
                </a:solidFill>
              </a:rPr>
              <a:t>Connectors</a:t>
            </a:r>
            <a:endParaRPr lang="en-US" dirty="0">
              <a:solidFill>
                <a:schemeClr val="tx1"/>
              </a:solidFill>
            </a:endParaRPr>
          </a:p>
        </p:txBody>
      </p:sp>
      <p:pic>
        <p:nvPicPr>
          <p:cNvPr id="1028100" name="Picture 4"/>
          <p:cNvPicPr>
            <a:picLocks noChangeAspect="1" noChangeArrowheads="1"/>
          </p:cNvPicPr>
          <p:nvPr/>
        </p:nvPicPr>
        <p:blipFill>
          <a:blip r:embed="rId6" cstate="print"/>
          <a:srcRect/>
          <a:stretch>
            <a:fillRect/>
          </a:stretch>
        </p:blipFill>
        <p:spPr bwMode="auto">
          <a:xfrm>
            <a:off x="2332253" y="2287130"/>
            <a:ext cx="2205163" cy="2036898"/>
          </a:xfrm>
          <a:prstGeom prst="rect">
            <a:avLst/>
          </a:prstGeom>
          <a:noFill/>
          <a:ln w="9525">
            <a:noFill/>
            <a:miter lim="800000"/>
            <a:headEnd/>
            <a:tailEnd/>
          </a:ln>
        </p:spPr>
      </p:pic>
      <p:sp>
        <p:nvSpPr>
          <p:cNvPr id="14" name="TextBox 13"/>
          <p:cNvSpPr txBox="1"/>
          <p:nvPr/>
        </p:nvSpPr>
        <p:spPr>
          <a:xfrm>
            <a:off x="2598548" y="4504840"/>
            <a:ext cx="2479729" cy="461665"/>
          </a:xfrm>
          <a:prstGeom prst="rect">
            <a:avLst/>
          </a:prstGeom>
          <a:noFill/>
        </p:spPr>
        <p:txBody>
          <a:bodyPr wrap="square" rtlCol="0">
            <a:spAutoFit/>
          </a:bodyPr>
          <a:lstStyle/>
          <a:p>
            <a:r>
              <a:rPr lang="en-US" dirty="0" smtClean="0">
                <a:solidFill>
                  <a:schemeClr val="tx1"/>
                </a:solidFill>
              </a:rPr>
              <a:t>Chassis</a:t>
            </a:r>
            <a:endParaRPr lang="en-US" dirty="0">
              <a:solidFill>
                <a:schemeClr val="tx1"/>
              </a:solidFill>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Controlling SCXI Switches with DAQ</a:t>
            </a:r>
            <a:endParaRPr lang="en-US" b="1" dirty="0"/>
          </a:p>
        </p:txBody>
      </p:sp>
      <p:sp>
        <p:nvSpPr>
          <p:cNvPr id="3" name="Content Placeholder 2"/>
          <p:cNvSpPr>
            <a:spLocks noGrp="1"/>
          </p:cNvSpPr>
          <p:nvPr>
            <p:ph idx="1"/>
          </p:nvPr>
        </p:nvSpPr>
        <p:spPr>
          <a:xfrm>
            <a:off x="4584700" y="1689100"/>
            <a:ext cx="4305300" cy="3949700"/>
          </a:xfrm>
        </p:spPr>
        <p:txBody>
          <a:bodyPr>
            <a:normAutofit fontScale="92500" lnSpcReduction="10000"/>
          </a:bodyPr>
          <a:lstStyle/>
          <a:p>
            <a:r>
              <a:rPr lang="en-US" dirty="0" smtClean="0"/>
              <a:t>50 pin rear connector </a:t>
            </a:r>
            <a:r>
              <a:rPr lang="en-US" dirty="0" smtClean="0">
                <a:sym typeface="Wingdings" pitchFamily="2" charset="2"/>
              </a:rPr>
              <a:t> </a:t>
            </a:r>
            <a:r>
              <a:rPr lang="en-US" dirty="0" smtClean="0"/>
              <a:t>SCXI-1349 adapter</a:t>
            </a:r>
          </a:p>
          <a:p>
            <a:endParaRPr lang="en-US" dirty="0" smtClean="0"/>
          </a:p>
          <a:p>
            <a:r>
              <a:rPr lang="en-US" dirty="0" smtClean="0"/>
              <a:t>10 pin rear connector</a:t>
            </a:r>
          </a:p>
          <a:p>
            <a:pPr lvl="1"/>
            <a:r>
              <a:rPr lang="en-US" sz="2600" dirty="0" smtClean="0"/>
              <a:t>Cable DAQ to another SCXI module with 50 pins OR</a:t>
            </a:r>
          </a:p>
          <a:p>
            <a:pPr lvl="1"/>
            <a:r>
              <a:rPr lang="en-US" sz="2600" dirty="0" smtClean="0"/>
              <a:t>Place controlling DAQ device in rightmost slot of PXI-1050 combo chassis</a:t>
            </a:r>
            <a:endParaRPr lang="en-US" sz="2600" dirty="0"/>
          </a:p>
        </p:txBody>
      </p:sp>
      <p:pic>
        <p:nvPicPr>
          <p:cNvPr id="4" name="Picture 5"/>
          <p:cNvPicPr>
            <a:picLocks noChangeAspect="1" noChangeArrowheads="1"/>
          </p:cNvPicPr>
          <p:nvPr/>
        </p:nvPicPr>
        <p:blipFill>
          <a:blip r:embed="rId3" cstate="print"/>
          <a:srcRect/>
          <a:stretch>
            <a:fillRect/>
          </a:stretch>
        </p:blipFill>
        <p:spPr bwMode="auto">
          <a:xfrm>
            <a:off x="3581149" y="3670301"/>
            <a:ext cx="889502" cy="2133600"/>
          </a:xfrm>
          <a:prstGeom prst="rect">
            <a:avLst/>
          </a:prstGeom>
          <a:noFill/>
          <a:ln w="12700" cap="flat" cmpd="sng">
            <a:noFill/>
            <a:prstDash val="solid"/>
            <a:miter lim="800000"/>
            <a:headEnd type="none" w="sm" len="sm"/>
            <a:tailEnd type="none" w="sm" len="sm"/>
          </a:ln>
          <a:effectLst/>
        </p:spPr>
      </p:pic>
      <p:pic>
        <p:nvPicPr>
          <p:cNvPr id="5" name="Picture 6"/>
          <p:cNvPicPr>
            <a:picLocks noChangeAspect="1" noChangeArrowheads="1"/>
          </p:cNvPicPr>
          <p:nvPr/>
        </p:nvPicPr>
        <p:blipFill>
          <a:blip r:embed="rId4" cstate="print"/>
          <a:srcRect/>
          <a:stretch>
            <a:fillRect/>
          </a:stretch>
        </p:blipFill>
        <p:spPr bwMode="auto">
          <a:xfrm>
            <a:off x="3397250" y="1549400"/>
            <a:ext cx="895826" cy="2171700"/>
          </a:xfrm>
          <a:prstGeom prst="rect">
            <a:avLst/>
          </a:prstGeom>
          <a:noFill/>
          <a:ln w="12700" cap="flat" cmpd="sng">
            <a:noFill/>
            <a:prstDash val="solid"/>
            <a:miter lim="800000"/>
            <a:headEnd type="none" w="sm" len="sm"/>
            <a:tailEnd type="none" w="sm" len="sm"/>
          </a:ln>
          <a:effectLst/>
        </p:spPr>
      </p:pic>
      <p:pic>
        <p:nvPicPr>
          <p:cNvPr id="368642" name="Picture 2" descr="NI SCXI-1349"/>
          <p:cNvPicPr>
            <a:picLocks noChangeAspect="1" noChangeArrowheads="1"/>
          </p:cNvPicPr>
          <p:nvPr/>
        </p:nvPicPr>
        <p:blipFill>
          <a:blip r:embed="rId5" cstate="print"/>
          <a:srcRect/>
          <a:stretch>
            <a:fillRect/>
          </a:stretch>
        </p:blipFill>
        <p:spPr bwMode="auto">
          <a:xfrm>
            <a:off x="168275" y="1647625"/>
            <a:ext cx="2778125" cy="2021087"/>
          </a:xfrm>
          <a:prstGeom prst="rect">
            <a:avLst/>
          </a:prstGeom>
          <a:noFill/>
        </p:spPr>
      </p:pic>
      <p:pic>
        <p:nvPicPr>
          <p:cNvPr id="368644" name="Picture 4" descr="NI PXI-1052"/>
          <p:cNvPicPr>
            <a:picLocks noChangeAspect="1" noChangeArrowheads="1"/>
          </p:cNvPicPr>
          <p:nvPr/>
        </p:nvPicPr>
        <p:blipFill>
          <a:blip r:embed="rId6" cstate="print"/>
          <a:srcRect/>
          <a:stretch>
            <a:fillRect/>
          </a:stretch>
        </p:blipFill>
        <p:spPr bwMode="auto">
          <a:xfrm>
            <a:off x="574675" y="4045703"/>
            <a:ext cx="2397125" cy="1743909"/>
          </a:xfrm>
          <a:prstGeom prst="rect">
            <a:avLst/>
          </a:prstGeom>
          <a:noFill/>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normAutofit fontScale="90000"/>
          </a:bodyPr>
          <a:lstStyle/>
          <a:p>
            <a:r>
              <a:rPr lang="en-US" b="1" dirty="0" smtClean="0"/>
              <a:t>Controlling SCXI Switches with Combo Chassis</a:t>
            </a:r>
            <a:endParaRPr lang="en-US" b="1" dirty="0"/>
          </a:p>
        </p:txBody>
      </p:sp>
      <p:sp>
        <p:nvSpPr>
          <p:cNvPr id="3" name="Content Placeholder 2"/>
          <p:cNvSpPr>
            <a:spLocks noGrp="1"/>
          </p:cNvSpPr>
          <p:nvPr>
            <p:ph idx="1"/>
          </p:nvPr>
        </p:nvSpPr>
        <p:spPr>
          <a:xfrm>
            <a:off x="4584700" y="1689100"/>
            <a:ext cx="4305300" cy="3949700"/>
          </a:xfrm>
        </p:spPr>
        <p:txBody>
          <a:bodyPr/>
          <a:lstStyle/>
          <a:p>
            <a:pPr marL="342900" lvl="1" indent="-342900"/>
            <a:r>
              <a:rPr lang="en-US" dirty="0" smtClean="0"/>
              <a:t>No external cabling required</a:t>
            </a:r>
          </a:p>
          <a:p>
            <a:pPr marL="742950" lvl="2" indent="-342900"/>
            <a:r>
              <a:rPr lang="en-US" dirty="0" smtClean="0"/>
              <a:t> Controlling PXI module is in rightmost slot </a:t>
            </a:r>
          </a:p>
          <a:p>
            <a:pPr marL="1200150" lvl="3" indent="-342900"/>
            <a:r>
              <a:rPr lang="en-US" dirty="0" smtClean="0"/>
              <a:t>DAQ or DMM module</a:t>
            </a:r>
          </a:p>
          <a:p>
            <a:pPr marL="1200150" lvl="3" indent="-342900"/>
            <a:r>
              <a:rPr lang="en-US" dirty="0" smtClean="0"/>
              <a:t>Only if NOT hybrid slot compatible</a:t>
            </a:r>
          </a:p>
          <a:p>
            <a:pPr marL="742950" lvl="2" indent="-342900"/>
            <a:r>
              <a:rPr lang="en-US" dirty="0" smtClean="0"/>
              <a:t>Must be a PXI/SCXI combo chassis</a:t>
            </a:r>
          </a:p>
          <a:p>
            <a:endParaRPr lang="en-US" dirty="0" smtClean="0"/>
          </a:p>
          <a:p>
            <a:endParaRPr lang="en-US" dirty="0" smtClean="0"/>
          </a:p>
        </p:txBody>
      </p:sp>
      <p:pic>
        <p:nvPicPr>
          <p:cNvPr id="368644" name="Picture 4" descr="NI PXI-1052"/>
          <p:cNvPicPr>
            <a:picLocks noChangeAspect="1" noChangeArrowheads="1"/>
          </p:cNvPicPr>
          <p:nvPr/>
        </p:nvPicPr>
        <p:blipFill>
          <a:blip r:embed="rId3" cstate="print"/>
          <a:srcRect/>
          <a:stretch>
            <a:fillRect/>
          </a:stretch>
        </p:blipFill>
        <p:spPr bwMode="auto">
          <a:xfrm>
            <a:off x="295705" y="2216258"/>
            <a:ext cx="4443149" cy="3232392"/>
          </a:xfrm>
          <a:prstGeom prst="rect">
            <a:avLst/>
          </a:prstGeom>
          <a:noFill/>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7618" name="Picture 2" descr="NI USB-1357"/>
          <p:cNvPicPr>
            <a:picLocks noChangeAspect="1" noChangeArrowheads="1"/>
          </p:cNvPicPr>
          <p:nvPr/>
        </p:nvPicPr>
        <p:blipFill>
          <a:blip r:embed="rId3" cstate="print"/>
          <a:srcRect/>
          <a:stretch>
            <a:fillRect/>
          </a:stretch>
        </p:blipFill>
        <p:spPr bwMode="auto">
          <a:xfrm>
            <a:off x="0" y="2463663"/>
            <a:ext cx="3913220" cy="2846869"/>
          </a:xfrm>
          <a:prstGeom prst="rect">
            <a:avLst/>
          </a:prstGeom>
          <a:noFill/>
        </p:spPr>
      </p:pic>
      <p:sp>
        <p:nvSpPr>
          <p:cNvPr id="2" name="Title 1"/>
          <p:cNvSpPr>
            <a:spLocks noGrp="1"/>
          </p:cNvSpPr>
          <p:nvPr>
            <p:ph type="title"/>
          </p:nvPr>
        </p:nvSpPr>
        <p:spPr>
          <a:xfrm>
            <a:off x="0" y="0"/>
            <a:ext cx="8170003" cy="964092"/>
          </a:xfrm>
        </p:spPr>
        <p:txBody>
          <a:bodyPr/>
          <a:lstStyle/>
          <a:p>
            <a:r>
              <a:rPr lang="en-US" b="1" dirty="0" smtClean="0"/>
              <a:t>Controlling SCXI Switches with USB</a:t>
            </a:r>
            <a:endParaRPr lang="en-US" b="1" dirty="0"/>
          </a:p>
        </p:txBody>
      </p:sp>
      <p:sp>
        <p:nvSpPr>
          <p:cNvPr id="3" name="Content Placeholder 2"/>
          <p:cNvSpPr>
            <a:spLocks noGrp="1"/>
          </p:cNvSpPr>
          <p:nvPr>
            <p:ph idx="1"/>
          </p:nvPr>
        </p:nvSpPr>
        <p:spPr>
          <a:xfrm>
            <a:off x="3403600" y="1727200"/>
            <a:ext cx="5537200" cy="4165600"/>
          </a:xfrm>
        </p:spPr>
        <p:txBody>
          <a:bodyPr/>
          <a:lstStyle/>
          <a:p>
            <a:r>
              <a:rPr lang="en-US" dirty="0" smtClean="0"/>
              <a:t>USB-1357,1358,1359 Plug-and-Play Backplane</a:t>
            </a:r>
          </a:p>
          <a:p>
            <a:r>
              <a:rPr lang="en-US" dirty="0" smtClean="0"/>
              <a:t>Can only connect to switches with 10 pin rear connector</a:t>
            </a:r>
          </a:p>
          <a:p>
            <a:r>
              <a:rPr lang="en-US" dirty="0" smtClean="0"/>
              <a:t>Can control switches with 50 pin rear connector when cabled to a 10 pin rear connector in same chassis</a:t>
            </a:r>
            <a:endParaRPr 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0" y="0"/>
            <a:ext cx="7772400" cy="1143000"/>
          </a:xfrm>
        </p:spPr>
        <p:txBody>
          <a:bodyPr>
            <a:normAutofit/>
          </a:bodyPr>
          <a:lstStyle/>
          <a:p>
            <a:r>
              <a:rPr lang="en-US" b="1" dirty="0" smtClean="0"/>
              <a:t>Common Switch </a:t>
            </a:r>
            <a:r>
              <a:rPr lang="en-US" b="1" dirty="0"/>
              <a:t>Topologies</a:t>
            </a:r>
          </a:p>
        </p:txBody>
      </p:sp>
      <p:pic>
        <p:nvPicPr>
          <p:cNvPr id="20483" name="Picture 3"/>
          <p:cNvPicPr>
            <a:picLocks noChangeAspect="1" noChangeArrowheads="1"/>
          </p:cNvPicPr>
          <p:nvPr/>
        </p:nvPicPr>
        <p:blipFill>
          <a:blip r:embed="rId4" cstate="print"/>
          <a:srcRect/>
          <a:stretch>
            <a:fillRect/>
          </a:stretch>
        </p:blipFill>
        <p:spPr bwMode="auto">
          <a:xfrm>
            <a:off x="457200" y="1536795"/>
            <a:ext cx="3962400" cy="2205037"/>
          </a:xfrm>
          <a:prstGeom prst="rect">
            <a:avLst/>
          </a:prstGeom>
          <a:noFill/>
        </p:spPr>
      </p:pic>
      <p:graphicFrame>
        <p:nvGraphicFramePr>
          <p:cNvPr id="20484" name="Object 4"/>
          <p:cNvGraphicFramePr>
            <a:graphicFrameLocks noChangeAspect="1"/>
          </p:cNvGraphicFramePr>
          <p:nvPr/>
        </p:nvGraphicFramePr>
        <p:xfrm>
          <a:off x="5515928" y="883920"/>
          <a:ext cx="2876550" cy="2971800"/>
        </p:xfrm>
        <a:graphic>
          <a:graphicData uri="http://schemas.openxmlformats.org/presentationml/2006/ole">
            <p:oleObj spid="_x0000_s815106" name="Bitmap Image" r:id="rId5" imgW="2647619" imgH="2752381" progId="PBrush">
              <p:embed/>
            </p:oleObj>
          </a:graphicData>
        </a:graphic>
      </p:graphicFrame>
      <p:sp>
        <p:nvSpPr>
          <p:cNvPr id="20485" name="Text Box 5"/>
          <p:cNvSpPr txBox="1">
            <a:spLocks noChangeArrowheads="1"/>
          </p:cNvSpPr>
          <p:nvPr/>
        </p:nvSpPr>
        <p:spPr bwMode="auto">
          <a:xfrm>
            <a:off x="1008599" y="3643407"/>
            <a:ext cx="2456378" cy="461665"/>
          </a:xfrm>
          <a:prstGeom prst="rect">
            <a:avLst/>
          </a:prstGeom>
          <a:noFill/>
          <a:ln w="9525">
            <a:noFill/>
            <a:miter lim="800000"/>
            <a:headEnd/>
            <a:tailEnd/>
          </a:ln>
          <a:effectLst/>
        </p:spPr>
        <p:txBody>
          <a:bodyPr wrap="none">
            <a:spAutoFit/>
          </a:bodyPr>
          <a:lstStyle/>
          <a:p>
            <a:pPr algn="ctr"/>
            <a:r>
              <a:rPr lang="en-US" b="0" dirty="0">
                <a:solidFill>
                  <a:schemeClr val="accent1">
                    <a:lumMod val="75000"/>
                  </a:schemeClr>
                </a:solidFill>
                <a:latin typeface="+mn-lt"/>
              </a:rPr>
              <a:t>General Purpose</a:t>
            </a:r>
          </a:p>
        </p:txBody>
      </p:sp>
      <p:sp>
        <p:nvSpPr>
          <p:cNvPr id="20486" name="Text Box 6"/>
          <p:cNvSpPr txBox="1">
            <a:spLocks noChangeArrowheads="1"/>
          </p:cNvSpPr>
          <p:nvPr/>
        </p:nvSpPr>
        <p:spPr bwMode="auto">
          <a:xfrm>
            <a:off x="6775897" y="3681095"/>
            <a:ext cx="1056700" cy="461665"/>
          </a:xfrm>
          <a:prstGeom prst="rect">
            <a:avLst/>
          </a:prstGeom>
          <a:noFill/>
          <a:ln w="9525">
            <a:noFill/>
            <a:miter lim="800000"/>
            <a:headEnd/>
            <a:tailEnd/>
          </a:ln>
          <a:effectLst/>
        </p:spPr>
        <p:txBody>
          <a:bodyPr wrap="none">
            <a:spAutoFit/>
          </a:bodyPr>
          <a:lstStyle/>
          <a:p>
            <a:pPr algn="ctr"/>
            <a:r>
              <a:rPr lang="en-US" b="0" dirty="0">
                <a:solidFill>
                  <a:schemeClr val="accent1">
                    <a:lumMod val="75000"/>
                  </a:schemeClr>
                </a:solidFill>
                <a:latin typeface="+mn-lt"/>
              </a:rPr>
              <a:t>Matrix</a:t>
            </a:r>
          </a:p>
        </p:txBody>
      </p:sp>
      <p:sp>
        <p:nvSpPr>
          <p:cNvPr id="20487" name="Text Box 7"/>
          <p:cNvSpPr txBox="1">
            <a:spLocks noChangeArrowheads="1"/>
          </p:cNvSpPr>
          <p:nvPr/>
        </p:nvSpPr>
        <p:spPr bwMode="auto">
          <a:xfrm>
            <a:off x="5653747" y="4998720"/>
            <a:ext cx="1715085" cy="461665"/>
          </a:xfrm>
          <a:prstGeom prst="rect">
            <a:avLst/>
          </a:prstGeom>
          <a:noFill/>
          <a:ln w="9525">
            <a:noFill/>
            <a:miter lim="800000"/>
            <a:headEnd/>
            <a:tailEnd/>
          </a:ln>
          <a:effectLst/>
        </p:spPr>
        <p:txBody>
          <a:bodyPr wrap="none">
            <a:spAutoFit/>
          </a:bodyPr>
          <a:lstStyle/>
          <a:p>
            <a:pPr algn="ctr"/>
            <a:r>
              <a:rPr lang="en-US" b="0" dirty="0">
                <a:solidFill>
                  <a:schemeClr val="accent1">
                    <a:lumMod val="75000"/>
                  </a:schemeClr>
                </a:solidFill>
                <a:latin typeface="+mn-lt"/>
              </a:rPr>
              <a:t>Multiplexer</a:t>
            </a:r>
          </a:p>
        </p:txBody>
      </p:sp>
      <p:grpSp>
        <p:nvGrpSpPr>
          <p:cNvPr id="2" name="Group 8"/>
          <p:cNvGrpSpPr>
            <a:grpSpLocks/>
          </p:cNvGrpSpPr>
          <p:nvPr/>
        </p:nvGrpSpPr>
        <p:grpSpPr bwMode="auto">
          <a:xfrm>
            <a:off x="472440" y="4465320"/>
            <a:ext cx="5032375" cy="1619250"/>
            <a:chOff x="288" y="2640"/>
            <a:chExt cx="3170" cy="1020"/>
          </a:xfrm>
        </p:grpSpPr>
        <p:pic>
          <p:nvPicPr>
            <p:cNvPr id="20489" name="Picture 9"/>
            <p:cNvPicPr>
              <a:picLocks noChangeAspect="1" noChangeArrowheads="1"/>
            </p:cNvPicPr>
            <p:nvPr/>
          </p:nvPicPr>
          <p:blipFill>
            <a:blip r:embed="rId6" cstate="print"/>
            <a:srcRect/>
            <a:stretch>
              <a:fillRect/>
            </a:stretch>
          </p:blipFill>
          <p:spPr bwMode="auto">
            <a:xfrm>
              <a:off x="288" y="2640"/>
              <a:ext cx="3170" cy="1020"/>
            </a:xfrm>
            <a:prstGeom prst="rect">
              <a:avLst/>
            </a:prstGeom>
            <a:noFill/>
          </p:spPr>
        </p:pic>
        <p:sp>
          <p:nvSpPr>
            <p:cNvPr id="20490" name="Rectangle 10"/>
            <p:cNvSpPr>
              <a:spLocks noChangeArrowheads="1"/>
            </p:cNvSpPr>
            <p:nvPr/>
          </p:nvSpPr>
          <p:spPr bwMode="auto">
            <a:xfrm>
              <a:off x="1424" y="3092"/>
              <a:ext cx="292" cy="208"/>
            </a:xfrm>
            <a:prstGeom prst="rect">
              <a:avLst/>
            </a:prstGeom>
            <a:solidFill>
              <a:schemeClr val="bg1"/>
            </a:solidFill>
            <a:ln w="28575" algn="ctr">
              <a:noFill/>
              <a:miter lim="800000"/>
              <a:headEnd/>
              <a:tailEnd/>
            </a:ln>
            <a:effectLst/>
          </p:spPr>
          <p:txBody>
            <a:bodyPr wrap="none" anchor="ctr"/>
            <a:lstStyle/>
            <a:p>
              <a:endParaRPr lang="en-US" b="0">
                <a:latin typeface="+mn-lt"/>
              </a:endParaRPr>
            </a:p>
          </p:txBody>
        </p:sp>
        <p:sp>
          <p:nvSpPr>
            <p:cNvPr id="20491" name="Text Box 11"/>
            <p:cNvSpPr txBox="1">
              <a:spLocks noChangeArrowheads="1"/>
            </p:cNvSpPr>
            <p:nvPr/>
          </p:nvSpPr>
          <p:spPr bwMode="auto">
            <a:xfrm>
              <a:off x="1350" y="3056"/>
              <a:ext cx="450" cy="291"/>
            </a:xfrm>
            <a:prstGeom prst="rect">
              <a:avLst/>
            </a:prstGeom>
            <a:noFill/>
            <a:ln w="28575" algn="ctr">
              <a:noFill/>
              <a:miter lim="800000"/>
              <a:headEnd/>
              <a:tailEnd/>
            </a:ln>
            <a:effectLst/>
          </p:spPr>
          <p:txBody>
            <a:bodyPr wrap="none" anchor="ctr">
              <a:spAutoFit/>
            </a:bodyPr>
            <a:lstStyle/>
            <a:p>
              <a:pPr algn="ctr"/>
              <a:r>
                <a:rPr lang="en-US" sz="1200" b="0" dirty="0">
                  <a:solidFill>
                    <a:schemeClr val="tx1"/>
                  </a:solidFill>
                  <a:latin typeface="+mn-lt"/>
                </a:rPr>
                <a:t>NI 5122</a:t>
              </a:r>
            </a:p>
            <a:p>
              <a:pPr algn="ctr"/>
              <a:r>
                <a:rPr lang="en-US" sz="1200" b="0" dirty="0">
                  <a:solidFill>
                    <a:schemeClr val="tx1"/>
                  </a:solidFill>
                  <a:latin typeface="+mn-lt"/>
                </a:rPr>
                <a:t>Scope</a:t>
              </a:r>
            </a:p>
          </p:txBody>
        </p:sp>
        <p:sp>
          <p:nvSpPr>
            <p:cNvPr id="20492" name="Rectangle 12"/>
            <p:cNvSpPr>
              <a:spLocks noChangeArrowheads="1"/>
            </p:cNvSpPr>
            <p:nvPr/>
          </p:nvSpPr>
          <p:spPr bwMode="auto">
            <a:xfrm>
              <a:off x="2988" y="3056"/>
              <a:ext cx="296" cy="216"/>
            </a:xfrm>
            <a:prstGeom prst="rect">
              <a:avLst/>
            </a:prstGeom>
            <a:solidFill>
              <a:schemeClr val="bg1"/>
            </a:solidFill>
            <a:ln w="28575" algn="ctr">
              <a:noFill/>
              <a:miter lim="800000"/>
              <a:headEnd/>
              <a:tailEnd/>
            </a:ln>
            <a:effectLst/>
          </p:spPr>
          <p:txBody>
            <a:bodyPr wrap="none" anchor="ctr"/>
            <a:lstStyle/>
            <a:p>
              <a:endParaRPr lang="en-US" b="0">
                <a:latin typeface="+mn-lt"/>
              </a:endParaRPr>
            </a:p>
          </p:txBody>
        </p:sp>
        <p:sp>
          <p:nvSpPr>
            <p:cNvPr id="20493" name="Text Box 13"/>
            <p:cNvSpPr txBox="1">
              <a:spLocks noChangeArrowheads="1"/>
            </p:cNvSpPr>
            <p:nvPr/>
          </p:nvSpPr>
          <p:spPr bwMode="auto">
            <a:xfrm>
              <a:off x="2911" y="3032"/>
              <a:ext cx="455" cy="291"/>
            </a:xfrm>
            <a:prstGeom prst="rect">
              <a:avLst/>
            </a:prstGeom>
            <a:noFill/>
            <a:ln w="28575" algn="ctr">
              <a:noFill/>
              <a:miter lim="800000"/>
              <a:headEnd/>
              <a:tailEnd/>
            </a:ln>
            <a:effectLst/>
          </p:spPr>
          <p:txBody>
            <a:bodyPr wrap="none" anchor="ctr">
              <a:spAutoFit/>
            </a:bodyPr>
            <a:lstStyle/>
            <a:p>
              <a:pPr algn="ctr"/>
              <a:r>
                <a:rPr lang="en-US" sz="1200" b="0" dirty="0">
                  <a:solidFill>
                    <a:schemeClr val="tx1"/>
                  </a:solidFill>
                  <a:latin typeface="+mn-lt"/>
                </a:rPr>
                <a:t>NI 5421</a:t>
              </a:r>
            </a:p>
            <a:p>
              <a:pPr algn="ctr"/>
              <a:r>
                <a:rPr lang="en-US" sz="1200" b="0" dirty="0" err="1">
                  <a:solidFill>
                    <a:schemeClr val="tx1"/>
                  </a:solidFill>
                  <a:latin typeface="+mn-lt"/>
                </a:rPr>
                <a:t>Arb</a:t>
              </a:r>
              <a:endParaRPr lang="en-US" sz="1200" b="0" dirty="0">
                <a:solidFill>
                  <a:schemeClr val="tx1"/>
                </a:solidFill>
                <a:latin typeface="+mn-lt"/>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4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P spid="20486" grpId="0"/>
      <p:bldP spid="20487"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pPr algn="ctr"/>
            <a:r>
              <a:rPr lang="en-US" b="1" dirty="0" smtClean="0"/>
              <a:t>Controlling SCXI Switches with the NI 4021</a:t>
            </a:r>
            <a:endParaRPr lang="en-US" b="1" dirty="0"/>
          </a:p>
        </p:txBody>
      </p:sp>
      <p:sp>
        <p:nvSpPr>
          <p:cNvPr id="3" name="Content Placeholder 2"/>
          <p:cNvSpPr>
            <a:spLocks noGrp="1"/>
          </p:cNvSpPr>
          <p:nvPr>
            <p:ph idx="1"/>
          </p:nvPr>
        </p:nvSpPr>
        <p:spPr>
          <a:xfrm>
            <a:off x="4267200" y="2120900"/>
            <a:ext cx="4432300" cy="3657600"/>
          </a:xfrm>
        </p:spPr>
        <p:txBody>
          <a:bodyPr/>
          <a:lstStyle/>
          <a:p>
            <a:r>
              <a:rPr lang="en-US" dirty="0" smtClean="0"/>
              <a:t>Available in PCI and PXI form factor</a:t>
            </a:r>
          </a:p>
          <a:p>
            <a:r>
              <a:rPr lang="en-US" dirty="0" smtClean="0">
                <a:solidFill>
                  <a:srgbClr val="FF0000"/>
                </a:solidFill>
              </a:rPr>
              <a:t>Obsolete</a:t>
            </a:r>
          </a:p>
          <a:p>
            <a:r>
              <a:rPr lang="en-US" dirty="0" smtClean="0"/>
              <a:t>New customers should use USB-1359 plug-and-play adapter</a:t>
            </a:r>
            <a:endParaRPr lang="en-US" dirty="0"/>
          </a:p>
        </p:txBody>
      </p:sp>
      <p:pic>
        <p:nvPicPr>
          <p:cNvPr id="382978" name="Picture 2" descr="NI 4021"/>
          <p:cNvPicPr>
            <a:picLocks noChangeAspect="1" noChangeArrowheads="1"/>
          </p:cNvPicPr>
          <p:nvPr/>
        </p:nvPicPr>
        <p:blipFill>
          <a:blip r:embed="rId3" cstate="print"/>
          <a:srcRect/>
          <a:stretch>
            <a:fillRect/>
          </a:stretch>
        </p:blipFill>
        <p:spPr bwMode="auto">
          <a:xfrm>
            <a:off x="254000" y="2484437"/>
            <a:ext cx="3810000" cy="2771776"/>
          </a:xfrm>
          <a:prstGeom prst="rect">
            <a:avLst/>
          </a:prstGeom>
          <a:noFill/>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a:t>
            </a:r>
            <a:endParaRPr lang="en-US" dirty="0"/>
          </a:p>
        </p:txBody>
      </p:sp>
      <p:sp>
        <p:nvSpPr>
          <p:cNvPr id="3" name="Content Placeholder 2"/>
          <p:cNvSpPr>
            <a:spLocks noGrp="1"/>
          </p:cNvSpPr>
          <p:nvPr>
            <p:ph idx="1"/>
          </p:nvPr>
        </p:nvSpPr>
        <p:spPr/>
        <p:txBody>
          <a:bodyPr/>
          <a:lstStyle/>
          <a:p>
            <a:pPr marL="228600" indent="-228600" eaLnBrk="1" hangingPunct="1">
              <a:spcBef>
                <a:spcPct val="30000"/>
              </a:spcBef>
              <a:defRPr/>
            </a:pPr>
            <a:r>
              <a:rPr lang="en-US" dirty="0" smtClean="0"/>
              <a:t>Why don’t you need a DMM, USB, or DAQ board to control a PXI switch?</a:t>
            </a:r>
          </a:p>
          <a:p>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p:cNvSpPr>
            <a:spLocks noGrp="1" noChangeArrowheads="1"/>
          </p:cNvSpPr>
          <p:nvPr>
            <p:ph type="ctrTitle"/>
          </p:nvPr>
        </p:nvSpPr>
        <p:spPr/>
        <p:txBody>
          <a:bodyPr/>
          <a:lstStyle/>
          <a:p>
            <a:pPr eaLnBrk="1" hangingPunct="1"/>
            <a:r>
              <a:rPr lang="en-US" dirty="0" smtClean="0"/>
              <a:t>Installing NI Switches</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229600" cy="1143000"/>
          </a:xfrm>
        </p:spPr>
        <p:txBody>
          <a:bodyPr/>
          <a:lstStyle/>
          <a:p>
            <a:r>
              <a:rPr lang="en-US" b="1" dirty="0" smtClean="0"/>
              <a:t>Installing Switches</a:t>
            </a:r>
            <a:endParaRPr lang="en-US" b="1" dirty="0"/>
          </a:p>
        </p:txBody>
      </p:sp>
      <p:sp>
        <p:nvSpPr>
          <p:cNvPr id="6" name="Text Placeholder 5"/>
          <p:cNvSpPr>
            <a:spLocks noGrp="1"/>
          </p:cNvSpPr>
          <p:nvPr>
            <p:ph type="body" idx="1"/>
          </p:nvPr>
        </p:nvSpPr>
        <p:spPr/>
        <p:txBody>
          <a:bodyPr/>
          <a:lstStyle/>
          <a:p>
            <a:r>
              <a:rPr lang="en-US" dirty="0" smtClean="0"/>
              <a:t>PXI: Easy</a:t>
            </a:r>
            <a:endParaRPr lang="en-US" dirty="0"/>
          </a:p>
        </p:txBody>
      </p:sp>
      <p:pic>
        <p:nvPicPr>
          <p:cNvPr id="11" name="Content Placeholder 10" descr="PXI.JPG"/>
          <p:cNvPicPr>
            <a:picLocks noGrp="1" noChangeAspect="1"/>
          </p:cNvPicPr>
          <p:nvPr>
            <p:ph sz="half" idx="2"/>
          </p:nvPr>
        </p:nvPicPr>
        <p:blipFill>
          <a:blip r:embed="rId3" cstate="print"/>
          <a:stretch>
            <a:fillRect/>
          </a:stretch>
        </p:blipFill>
        <p:spPr>
          <a:xfrm>
            <a:off x="457200" y="2498795"/>
            <a:ext cx="4040188" cy="3303448"/>
          </a:xfrm>
        </p:spPr>
      </p:pic>
      <p:sp>
        <p:nvSpPr>
          <p:cNvPr id="8" name="Text Placeholder 7"/>
          <p:cNvSpPr>
            <a:spLocks noGrp="1"/>
          </p:cNvSpPr>
          <p:nvPr>
            <p:ph type="body" sz="quarter" idx="3"/>
          </p:nvPr>
        </p:nvSpPr>
        <p:spPr/>
        <p:txBody>
          <a:bodyPr/>
          <a:lstStyle/>
          <a:p>
            <a:r>
              <a:rPr lang="en-US" dirty="0" smtClean="0"/>
              <a:t>SCXI: Read the manual</a:t>
            </a:r>
            <a:endParaRPr lang="en-US" dirty="0"/>
          </a:p>
        </p:txBody>
      </p:sp>
      <p:pic>
        <p:nvPicPr>
          <p:cNvPr id="10" name="Picture 6"/>
          <p:cNvPicPr>
            <a:picLocks noGrp="1" noChangeAspect="1" noChangeArrowheads="1"/>
          </p:cNvPicPr>
          <p:nvPr>
            <p:ph sz="quarter" idx="4"/>
          </p:nvPr>
        </p:nvPicPr>
        <p:blipFill>
          <a:blip r:embed="rId4" cstate="print"/>
          <a:srcRect/>
          <a:stretch>
            <a:fillRect/>
          </a:stretch>
        </p:blipFill>
        <p:spPr bwMode="auto">
          <a:xfrm>
            <a:off x="4645025" y="2208809"/>
            <a:ext cx="4041775" cy="3847607"/>
          </a:xfrm>
          <a:prstGeom prst="rect">
            <a:avLst/>
          </a:prstGeom>
          <a:noFill/>
          <a:ln w="12700" cap="flat" cmpd="sng">
            <a:noFill/>
            <a:prstDash val="solid"/>
            <a:miter lim="800000"/>
            <a:headEnd type="none" w="sm" len="sm"/>
            <a:tailEnd type="none" w="sm" len="sm"/>
          </a:ln>
          <a:effectLst/>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0" y="0"/>
            <a:ext cx="8170003" cy="964092"/>
          </a:xfrm>
        </p:spPr>
        <p:txBody>
          <a:bodyPr/>
          <a:lstStyle/>
          <a:p>
            <a:pPr eaLnBrk="1" hangingPunct="1"/>
            <a:r>
              <a:rPr lang="en-US" b="1" dirty="0" smtClean="0">
                <a:solidFill>
                  <a:srgbClr val="0070C0"/>
                </a:solidFill>
              </a:rPr>
              <a:t>SCXI Installation</a:t>
            </a:r>
          </a:p>
        </p:txBody>
      </p:sp>
      <p:pic>
        <p:nvPicPr>
          <p:cNvPr id="117766" name="Picture 6"/>
          <p:cNvPicPr>
            <a:picLocks noChangeAspect="1" noChangeArrowheads="1"/>
          </p:cNvPicPr>
          <p:nvPr/>
        </p:nvPicPr>
        <p:blipFill>
          <a:blip r:embed="rId3" cstate="print"/>
          <a:srcRect/>
          <a:stretch>
            <a:fillRect/>
          </a:stretch>
        </p:blipFill>
        <p:spPr bwMode="auto">
          <a:xfrm>
            <a:off x="1771555" y="1679574"/>
            <a:ext cx="5457920" cy="4302125"/>
          </a:xfrm>
          <a:prstGeom prst="rect">
            <a:avLst/>
          </a:prstGeom>
          <a:noFill/>
          <a:ln w="12700" cap="flat" cmpd="sng">
            <a:noFill/>
            <a:prstDash val="solid"/>
            <a:miter lim="800000"/>
            <a:headEnd type="none" w="sm" len="sm"/>
            <a:tailEnd type="none" w="sm" len="sm"/>
          </a:ln>
          <a:effectLst/>
        </p:spPr>
      </p:pic>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1</a:t>
            </a:r>
            <a:endParaRPr lang="en-US" b="1" dirty="0"/>
          </a:p>
        </p:txBody>
      </p:sp>
      <p:pic>
        <p:nvPicPr>
          <p:cNvPr id="4" name="Picture 6"/>
          <p:cNvPicPr>
            <a:picLocks noChangeAspect="1" noChangeArrowheads="1"/>
          </p:cNvPicPr>
          <p:nvPr/>
        </p:nvPicPr>
        <p:blipFill>
          <a:blip r:embed="rId3" cstate="print"/>
          <a:srcRect/>
          <a:stretch>
            <a:fillRect/>
          </a:stretch>
        </p:blipFill>
        <p:spPr bwMode="auto">
          <a:xfrm>
            <a:off x="1771555" y="1679574"/>
            <a:ext cx="5457920" cy="4302125"/>
          </a:xfrm>
          <a:prstGeom prst="rect">
            <a:avLst/>
          </a:prstGeom>
          <a:noFill/>
          <a:ln w="12700" cap="flat" cmpd="sng">
            <a:noFill/>
            <a:prstDash val="solid"/>
            <a:miter lim="800000"/>
            <a:headEnd type="none" w="sm" len="sm"/>
            <a:tailEnd type="none" w="sm" len="sm"/>
          </a:ln>
          <a:effectLst/>
        </p:spPr>
      </p:pic>
      <p:sp>
        <p:nvSpPr>
          <p:cNvPr id="5" name="Rectangle 4"/>
          <p:cNvSpPr/>
          <p:nvPr/>
        </p:nvSpPr>
        <p:spPr bwMode="auto">
          <a:xfrm>
            <a:off x="1727200" y="2120900"/>
            <a:ext cx="5499100" cy="4064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dirty="0">
              <a:solidFill>
                <a:schemeClr val="tx1"/>
              </a:solidFill>
              <a:latin typeface="Arial Narrow" pitchFamily="34"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1</a:t>
            </a:r>
            <a:endParaRPr lang="en-US" b="1" dirty="0"/>
          </a:p>
        </p:txBody>
      </p:sp>
      <p:sp>
        <p:nvSpPr>
          <p:cNvPr id="3" name="Content Placeholder 2"/>
          <p:cNvSpPr>
            <a:spLocks noGrp="1"/>
          </p:cNvSpPr>
          <p:nvPr>
            <p:ph idx="1"/>
          </p:nvPr>
        </p:nvSpPr>
        <p:spPr>
          <a:xfrm>
            <a:off x="685800" y="1981200"/>
            <a:ext cx="2705100" cy="3708400"/>
          </a:xfrm>
        </p:spPr>
        <p:txBody>
          <a:bodyPr/>
          <a:lstStyle/>
          <a:p>
            <a:r>
              <a:rPr lang="en-US" dirty="0" smtClean="0">
                <a:solidFill>
                  <a:schemeClr val="tx1"/>
                </a:solidFill>
              </a:rPr>
              <a:t>Simply insert your switch and add it in MAX</a:t>
            </a:r>
          </a:p>
          <a:p>
            <a:endParaRPr lang="en-US" dirty="0"/>
          </a:p>
        </p:txBody>
      </p:sp>
      <p:pic>
        <p:nvPicPr>
          <p:cNvPr id="388097" name="Picture 1"/>
          <p:cNvPicPr>
            <a:picLocks noChangeAspect="1" noChangeArrowheads="1"/>
          </p:cNvPicPr>
          <p:nvPr/>
        </p:nvPicPr>
        <p:blipFill>
          <a:blip r:embed="rId3" cstate="print"/>
          <a:srcRect/>
          <a:stretch>
            <a:fillRect/>
          </a:stretch>
        </p:blipFill>
        <p:spPr bwMode="auto">
          <a:xfrm>
            <a:off x="3529013" y="1598613"/>
            <a:ext cx="4829175" cy="4295775"/>
          </a:xfrm>
          <a:prstGeom prst="rect">
            <a:avLst/>
          </a:prstGeom>
          <a:noFill/>
          <a:ln w="12700" cap="flat" cmpd="sng">
            <a:noFill/>
            <a:prstDash val="solid"/>
            <a:miter lim="800000"/>
            <a:headEnd type="none" w="sm" len="sm"/>
            <a:tailEnd type="none" w="sm" len="sm"/>
          </a:ln>
          <a:effectLst/>
        </p:spPr>
      </p:pic>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2</a:t>
            </a:r>
            <a:endParaRPr lang="en-US" b="1" dirty="0"/>
          </a:p>
        </p:txBody>
      </p:sp>
      <p:pic>
        <p:nvPicPr>
          <p:cNvPr id="4" name="Picture 6"/>
          <p:cNvPicPr>
            <a:picLocks noChangeAspect="1" noChangeArrowheads="1"/>
          </p:cNvPicPr>
          <p:nvPr/>
        </p:nvPicPr>
        <p:blipFill>
          <a:blip r:embed="rId3" cstate="print"/>
          <a:srcRect/>
          <a:stretch>
            <a:fillRect/>
          </a:stretch>
        </p:blipFill>
        <p:spPr bwMode="auto">
          <a:xfrm>
            <a:off x="1771555" y="1679574"/>
            <a:ext cx="5457920" cy="4302125"/>
          </a:xfrm>
          <a:prstGeom prst="rect">
            <a:avLst/>
          </a:prstGeom>
          <a:noFill/>
          <a:ln w="12700" cap="flat" cmpd="sng">
            <a:noFill/>
            <a:prstDash val="solid"/>
            <a:miter lim="800000"/>
            <a:headEnd type="none" w="sm" len="sm"/>
            <a:tailEnd type="none" w="sm" len="sm"/>
          </a:ln>
          <a:effectLst/>
        </p:spPr>
      </p:pic>
      <p:sp>
        <p:nvSpPr>
          <p:cNvPr id="5" name="Rectangle 4"/>
          <p:cNvSpPr/>
          <p:nvPr/>
        </p:nvSpPr>
        <p:spPr bwMode="auto">
          <a:xfrm>
            <a:off x="1752600" y="2413000"/>
            <a:ext cx="5499100" cy="1028032"/>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dirty="0">
              <a:solidFill>
                <a:schemeClr val="tx1"/>
              </a:solidFill>
              <a:latin typeface="Arial Narrow" pitchFamily="34"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2</a:t>
            </a:r>
            <a:endParaRPr lang="en-US" b="1" dirty="0"/>
          </a:p>
        </p:txBody>
      </p:sp>
      <p:sp>
        <p:nvSpPr>
          <p:cNvPr id="3" name="Content Placeholder 2"/>
          <p:cNvSpPr>
            <a:spLocks noGrp="1"/>
          </p:cNvSpPr>
          <p:nvPr>
            <p:ph idx="1"/>
          </p:nvPr>
        </p:nvSpPr>
        <p:spPr/>
        <p:txBody>
          <a:bodyPr>
            <a:normAutofit/>
          </a:bodyPr>
          <a:lstStyle/>
          <a:p>
            <a:r>
              <a:rPr lang="en-US" dirty="0" smtClean="0">
                <a:solidFill>
                  <a:schemeClr val="tx1"/>
                </a:solidFill>
                <a:latin typeface="+mn-lt"/>
                <a:ea typeface="+mn-ea"/>
                <a:cs typeface="+mn-cs"/>
              </a:rPr>
              <a:t>Use this procedure to install an NI SCXI switch module in any of the following configurations:</a:t>
            </a:r>
          </a:p>
          <a:p>
            <a:pPr lvl="1"/>
            <a:r>
              <a:rPr lang="en-US" dirty="0" smtClean="0">
                <a:solidFill>
                  <a:schemeClr val="tx1"/>
                </a:solidFill>
                <a:latin typeface="+mn-lt"/>
                <a:ea typeface="+mn-ea"/>
                <a:cs typeface="+mn-cs"/>
              </a:rPr>
              <a:t>NI SCXI-1000/1001 chassis with an NI PCI or NI PXI switch controller</a:t>
            </a:r>
          </a:p>
          <a:p>
            <a:pPr lvl="1"/>
            <a:r>
              <a:rPr lang="en-US" dirty="0" smtClean="0">
                <a:solidFill>
                  <a:schemeClr val="tx1"/>
                </a:solidFill>
                <a:latin typeface="+mn-lt"/>
                <a:ea typeface="+mn-ea"/>
                <a:cs typeface="+mn-cs"/>
              </a:rPr>
              <a:t>NI PXI-1010/1050 chassis with a switch controller </a:t>
            </a:r>
            <a:r>
              <a:rPr lang="en-US" i="1" dirty="0" smtClean="0">
                <a:solidFill>
                  <a:schemeClr val="tx1"/>
                </a:solidFill>
                <a:latin typeface="+mn-lt"/>
                <a:ea typeface="+mn-ea"/>
                <a:cs typeface="+mn-cs"/>
              </a:rPr>
              <a:t>not in the rightmost </a:t>
            </a:r>
            <a:r>
              <a:rPr lang="en-US" dirty="0" smtClean="0">
                <a:solidFill>
                  <a:schemeClr val="tx1"/>
                </a:solidFill>
                <a:latin typeface="+mn-lt"/>
                <a:ea typeface="+mn-ea"/>
                <a:cs typeface="+mn-cs"/>
              </a:rPr>
              <a:t>PXI slot of the chassis</a:t>
            </a:r>
          </a:p>
          <a:p>
            <a:pPr lvl="1"/>
            <a:r>
              <a:rPr lang="en-US" dirty="0" smtClean="0">
                <a:solidFill>
                  <a:schemeClr val="tx1"/>
                </a:solidFill>
                <a:latin typeface="+mn-lt"/>
                <a:ea typeface="+mn-ea"/>
                <a:cs typeface="+mn-cs"/>
              </a:rPr>
              <a:t>NI PXI-1010/1050 chassis with an NI PXI Express switch controller in any slot of the chassis</a:t>
            </a:r>
            <a:endParaRPr lang="en-US" dirty="0"/>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2</a:t>
            </a:r>
            <a:endParaRPr lang="en-US" b="1" dirty="0"/>
          </a:p>
        </p:txBody>
      </p:sp>
      <p:pic>
        <p:nvPicPr>
          <p:cNvPr id="381954" name="Picture 2"/>
          <p:cNvPicPr>
            <a:picLocks noChangeAspect="1" noChangeArrowheads="1"/>
          </p:cNvPicPr>
          <p:nvPr/>
        </p:nvPicPr>
        <p:blipFill>
          <a:blip r:embed="rId3" cstate="print"/>
          <a:srcRect/>
          <a:stretch>
            <a:fillRect/>
          </a:stretch>
        </p:blipFill>
        <p:spPr bwMode="auto">
          <a:xfrm>
            <a:off x="3567113" y="938592"/>
            <a:ext cx="3963987" cy="4433508"/>
          </a:xfrm>
          <a:prstGeom prst="rect">
            <a:avLst/>
          </a:prstGeom>
          <a:noFill/>
          <a:ln w="12700" cap="flat" cmpd="sng">
            <a:noFill/>
            <a:prstDash val="solid"/>
            <a:miter lim="800000"/>
            <a:headEnd type="none" w="sm" len="sm"/>
            <a:tailEnd type="none" w="sm" len="sm"/>
          </a:ln>
          <a:effectLst/>
        </p:spPr>
      </p:pic>
      <p:sp>
        <p:nvSpPr>
          <p:cNvPr id="5" name="TextBox 4"/>
          <p:cNvSpPr txBox="1"/>
          <p:nvPr/>
        </p:nvSpPr>
        <p:spPr>
          <a:xfrm>
            <a:off x="1041400" y="5478080"/>
            <a:ext cx="7874000" cy="461665"/>
          </a:xfrm>
          <a:prstGeom prst="rect">
            <a:avLst/>
          </a:prstGeom>
          <a:noFill/>
        </p:spPr>
        <p:txBody>
          <a:bodyPr wrap="square" rtlCol="0">
            <a:spAutoFit/>
          </a:bodyPr>
          <a:lstStyle/>
          <a:p>
            <a:r>
              <a:rPr lang="en-US" dirty="0" smtClean="0">
                <a:solidFill>
                  <a:schemeClr val="tx1"/>
                </a:solidFill>
                <a:latin typeface="+mj-lt"/>
              </a:rPr>
              <a:t>Cabling an E or M series DAQ device to an SCXI switch module</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0" y="0"/>
            <a:ext cx="7620000" cy="914400"/>
          </a:xfrm>
        </p:spPr>
        <p:txBody>
          <a:bodyPr/>
          <a:lstStyle/>
          <a:p>
            <a:pPr eaLnBrk="1" hangingPunct="1"/>
            <a:r>
              <a:rPr lang="en-US" b="1" dirty="0" smtClean="0"/>
              <a:t>Topologies: General Purpose</a:t>
            </a:r>
          </a:p>
        </p:txBody>
      </p:sp>
      <p:sp>
        <p:nvSpPr>
          <p:cNvPr id="32771" name="Text Box 28"/>
          <p:cNvSpPr txBox="1">
            <a:spLocks noChangeArrowheads="1"/>
          </p:cNvSpPr>
          <p:nvPr/>
        </p:nvSpPr>
        <p:spPr bwMode="auto">
          <a:xfrm>
            <a:off x="685800" y="4859338"/>
            <a:ext cx="7791994" cy="1015663"/>
          </a:xfrm>
          <a:prstGeom prst="rect">
            <a:avLst/>
          </a:prstGeom>
          <a:noFill/>
          <a:ln w="9525">
            <a:noFill/>
            <a:miter lim="800000"/>
            <a:headEnd/>
            <a:tailEnd/>
          </a:ln>
        </p:spPr>
        <p:txBody>
          <a:bodyPr wrap="square">
            <a:spAutoFit/>
          </a:bodyPr>
          <a:lstStyle/>
          <a:p>
            <a:pPr eaLnBrk="1" hangingPunct="1">
              <a:spcBef>
                <a:spcPct val="50000"/>
              </a:spcBef>
              <a:buFontTx/>
              <a:buChar char="•"/>
            </a:pPr>
            <a:r>
              <a:rPr lang="en-US" b="0" dirty="0">
                <a:solidFill>
                  <a:schemeClr val="tx1"/>
                </a:solidFill>
                <a:latin typeface="+mn-lt"/>
              </a:rPr>
              <a:t> Individually controlled electromechanical relays</a:t>
            </a:r>
          </a:p>
          <a:p>
            <a:pPr eaLnBrk="1" hangingPunct="1">
              <a:spcBef>
                <a:spcPct val="50000"/>
              </a:spcBef>
              <a:buFontTx/>
              <a:buChar char="•"/>
            </a:pPr>
            <a:r>
              <a:rPr lang="en-US" b="0" dirty="0">
                <a:solidFill>
                  <a:schemeClr val="tx1"/>
                </a:solidFill>
                <a:latin typeface="+mn-lt"/>
              </a:rPr>
              <a:t> Used in automated control</a:t>
            </a:r>
          </a:p>
        </p:txBody>
      </p:sp>
      <p:sp>
        <p:nvSpPr>
          <p:cNvPr id="16418" name="Text Box 34"/>
          <p:cNvSpPr txBox="1">
            <a:spLocks noChangeArrowheads="1"/>
          </p:cNvSpPr>
          <p:nvPr/>
        </p:nvSpPr>
        <p:spPr bwMode="auto">
          <a:xfrm>
            <a:off x="609600" y="1649413"/>
            <a:ext cx="2057400" cy="1006475"/>
          </a:xfrm>
          <a:prstGeom prst="rect">
            <a:avLst/>
          </a:prstGeom>
          <a:noFill/>
          <a:ln w="12700">
            <a:noFill/>
            <a:miter lim="800000"/>
            <a:headEnd type="none" w="sm" len="sm"/>
            <a:tailEnd type="none" w="sm" len="sm"/>
          </a:ln>
          <a:effectLst/>
        </p:spPr>
        <p:txBody>
          <a:bodyPr>
            <a:spAutoFit/>
          </a:bodyPr>
          <a:lstStyle/>
          <a:p>
            <a:pPr>
              <a:defRPr/>
            </a:pPr>
            <a:r>
              <a:rPr lang="en-US" sz="2000" b="0" dirty="0">
                <a:solidFill>
                  <a:schemeClr val="tx1"/>
                </a:solidFill>
                <a:effectLst>
                  <a:outerShdw blurRad="38100" dist="38100" dir="2700000" algn="tl">
                    <a:srgbClr val="C0C0C0"/>
                  </a:outerShdw>
                </a:effectLst>
                <a:latin typeface="+mn-lt"/>
              </a:rPr>
              <a:t>Single -Pole Single -Throw (SPST)</a:t>
            </a:r>
          </a:p>
        </p:txBody>
      </p:sp>
      <p:grpSp>
        <p:nvGrpSpPr>
          <p:cNvPr id="2" name="Group 2081"/>
          <p:cNvGrpSpPr>
            <a:grpSpLocks/>
          </p:cNvGrpSpPr>
          <p:nvPr/>
        </p:nvGrpSpPr>
        <p:grpSpPr bwMode="auto">
          <a:xfrm>
            <a:off x="3619500" y="1447800"/>
            <a:ext cx="4533900" cy="1409700"/>
            <a:chOff x="2280" y="984"/>
            <a:chExt cx="2856" cy="888"/>
          </a:xfrm>
        </p:grpSpPr>
        <p:grpSp>
          <p:nvGrpSpPr>
            <p:cNvPr id="3" name="Group 2078"/>
            <p:cNvGrpSpPr>
              <a:grpSpLocks/>
            </p:cNvGrpSpPr>
            <p:nvPr/>
          </p:nvGrpSpPr>
          <p:grpSpPr bwMode="auto">
            <a:xfrm>
              <a:off x="2280" y="984"/>
              <a:ext cx="2856" cy="360"/>
              <a:chOff x="2280" y="984"/>
              <a:chExt cx="2856" cy="360"/>
            </a:xfrm>
          </p:grpSpPr>
          <p:grpSp>
            <p:nvGrpSpPr>
              <p:cNvPr id="4" name="Group 2075"/>
              <p:cNvGrpSpPr>
                <a:grpSpLocks/>
              </p:cNvGrpSpPr>
              <p:nvPr/>
            </p:nvGrpSpPr>
            <p:grpSpPr bwMode="auto">
              <a:xfrm>
                <a:off x="2280" y="984"/>
                <a:ext cx="1296" cy="288"/>
                <a:chOff x="1728" y="960"/>
                <a:chExt cx="1296" cy="288"/>
              </a:xfrm>
            </p:grpSpPr>
            <p:sp>
              <p:nvSpPr>
                <p:cNvPr id="32798" name="Line 4"/>
                <p:cNvSpPr>
                  <a:spLocks noChangeShapeType="1"/>
                </p:cNvSpPr>
                <p:nvPr/>
              </p:nvSpPr>
              <p:spPr bwMode="auto">
                <a:xfrm>
                  <a:off x="1728" y="1200"/>
                  <a:ext cx="528" cy="0"/>
                </a:xfrm>
                <a:prstGeom prst="line">
                  <a:avLst/>
                </a:prstGeom>
                <a:noFill/>
                <a:ln w="28575">
                  <a:solidFill>
                    <a:schemeClr val="tx1"/>
                  </a:solidFill>
                  <a:round/>
                  <a:headEnd/>
                  <a:tailEnd/>
                </a:ln>
              </p:spPr>
              <p:txBody>
                <a:bodyPr/>
                <a:lstStyle/>
                <a:p>
                  <a:endParaRPr lang="en-US">
                    <a:latin typeface="+mn-lt"/>
                  </a:endParaRPr>
                </a:p>
              </p:txBody>
            </p:sp>
            <p:sp>
              <p:nvSpPr>
                <p:cNvPr id="32799" name="Line 5"/>
                <p:cNvSpPr>
                  <a:spLocks noChangeShapeType="1"/>
                </p:cNvSpPr>
                <p:nvPr/>
              </p:nvSpPr>
              <p:spPr bwMode="auto">
                <a:xfrm flipV="1">
                  <a:off x="2256" y="960"/>
                  <a:ext cx="336" cy="240"/>
                </a:xfrm>
                <a:prstGeom prst="line">
                  <a:avLst/>
                </a:prstGeom>
                <a:noFill/>
                <a:ln w="28575">
                  <a:solidFill>
                    <a:schemeClr val="tx1"/>
                  </a:solidFill>
                  <a:round/>
                  <a:headEnd/>
                  <a:tailEnd type="arrow" w="med" len="med"/>
                </a:ln>
              </p:spPr>
              <p:txBody>
                <a:bodyPr/>
                <a:lstStyle/>
                <a:p>
                  <a:endParaRPr lang="en-US">
                    <a:latin typeface="+mn-lt"/>
                  </a:endParaRPr>
                </a:p>
              </p:txBody>
            </p:sp>
            <p:sp>
              <p:nvSpPr>
                <p:cNvPr id="32800" name="Line 6"/>
                <p:cNvSpPr>
                  <a:spLocks noChangeShapeType="1"/>
                </p:cNvSpPr>
                <p:nvPr/>
              </p:nvSpPr>
              <p:spPr bwMode="auto">
                <a:xfrm>
                  <a:off x="2592" y="1200"/>
                  <a:ext cx="432" cy="0"/>
                </a:xfrm>
                <a:prstGeom prst="line">
                  <a:avLst/>
                </a:prstGeom>
                <a:noFill/>
                <a:ln w="28575">
                  <a:solidFill>
                    <a:schemeClr val="tx1"/>
                  </a:solidFill>
                  <a:round/>
                  <a:headEnd/>
                  <a:tailEnd/>
                </a:ln>
              </p:spPr>
              <p:txBody>
                <a:bodyPr/>
                <a:lstStyle/>
                <a:p>
                  <a:endParaRPr lang="en-US">
                    <a:latin typeface="+mn-lt"/>
                  </a:endParaRPr>
                </a:p>
              </p:txBody>
            </p:sp>
            <p:sp>
              <p:nvSpPr>
                <p:cNvPr id="32801" name="Oval 12"/>
                <p:cNvSpPr>
                  <a:spLocks noChangeArrowheads="1"/>
                </p:cNvSpPr>
                <p:nvPr/>
              </p:nvSpPr>
              <p:spPr bwMode="auto">
                <a:xfrm>
                  <a:off x="2208" y="1152"/>
                  <a:ext cx="96" cy="96"/>
                </a:xfrm>
                <a:prstGeom prst="ellipse">
                  <a:avLst/>
                </a:prstGeom>
                <a:solidFill>
                  <a:srgbClr val="FFFF00"/>
                </a:solidFill>
                <a:ln w="9525">
                  <a:solidFill>
                    <a:schemeClr val="tx1"/>
                  </a:solidFill>
                  <a:round/>
                  <a:headEnd/>
                  <a:tailEnd/>
                </a:ln>
              </p:spPr>
              <p:txBody>
                <a:bodyPr wrap="none" anchor="ctr"/>
                <a:lstStyle/>
                <a:p>
                  <a:endParaRPr lang="en-US">
                    <a:latin typeface="+mn-lt"/>
                  </a:endParaRPr>
                </a:p>
              </p:txBody>
            </p:sp>
            <p:sp>
              <p:nvSpPr>
                <p:cNvPr id="32802" name="Oval 14"/>
                <p:cNvSpPr>
                  <a:spLocks noChangeArrowheads="1"/>
                </p:cNvSpPr>
                <p:nvPr/>
              </p:nvSpPr>
              <p:spPr bwMode="auto">
                <a:xfrm>
                  <a:off x="2544" y="1152"/>
                  <a:ext cx="96" cy="96"/>
                </a:xfrm>
                <a:prstGeom prst="ellipse">
                  <a:avLst/>
                </a:prstGeom>
                <a:solidFill>
                  <a:srgbClr val="FFFF00"/>
                </a:solidFill>
                <a:ln w="9525">
                  <a:solidFill>
                    <a:schemeClr val="tx1"/>
                  </a:solidFill>
                  <a:round/>
                  <a:headEnd/>
                  <a:tailEnd/>
                </a:ln>
              </p:spPr>
              <p:txBody>
                <a:bodyPr wrap="none" anchor="ctr"/>
                <a:lstStyle/>
                <a:p>
                  <a:endParaRPr lang="en-US">
                    <a:latin typeface="+mn-lt"/>
                  </a:endParaRPr>
                </a:p>
              </p:txBody>
            </p:sp>
            <p:sp>
              <p:nvSpPr>
                <p:cNvPr id="32803" name="Freeform 36"/>
                <p:cNvSpPr>
                  <a:spLocks/>
                </p:cNvSpPr>
                <p:nvPr/>
              </p:nvSpPr>
              <p:spPr bwMode="auto">
                <a:xfrm>
                  <a:off x="2256" y="1008"/>
                  <a:ext cx="224" cy="192"/>
                </a:xfrm>
                <a:custGeom>
                  <a:avLst/>
                  <a:gdLst>
                    <a:gd name="T0" fmla="*/ 0 w 224"/>
                    <a:gd name="T1" fmla="*/ 0 h 192"/>
                    <a:gd name="T2" fmla="*/ 192 w 224"/>
                    <a:gd name="T3" fmla="*/ 96 h 192"/>
                    <a:gd name="T4" fmla="*/ 192 w 224"/>
                    <a:gd name="T5" fmla="*/ 192 h 192"/>
                    <a:gd name="T6" fmla="*/ 0 60000 65536"/>
                    <a:gd name="T7" fmla="*/ 0 60000 65536"/>
                    <a:gd name="T8" fmla="*/ 0 60000 65536"/>
                    <a:gd name="T9" fmla="*/ 0 w 224"/>
                    <a:gd name="T10" fmla="*/ 0 h 192"/>
                    <a:gd name="T11" fmla="*/ 224 w 224"/>
                    <a:gd name="T12" fmla="*/ 192 h 192"/>
                  </a:gdLst>
                  <a:ahLst/>
                  <a:cxnLst>
                    <a:cxn ang="T6">
                      <a:pos x="T0" y="T1"/>
                    </a:cxn>
                    <a:cxn ang="T7">
                      <a:pos x="T2" y="T3"/>
                    </a:cxn>
                    <a:cxn ang="T8">
                      <a:pos x="T4" y="T5"/>
                    </a:cxn>
                  </a:cxnLst>
                  <a:rect l="T9" t="T10" r="T11" b="T12"/>
                  <a:pathLst>
                    <a:path w="224" h="192">
                      <a:moveTo>
                        <a:pt x="0" y="0"/>
                      </a:moveTo>
                      <a:cubicBezTo>
                        <a:pt x="80" y="32"/>
                        <a:pt x="160" y="64"/>
                        <a:pt x="192" y="96"/>
                      </a:cubicBezTo>
                      <a:cubicBezTo>
                        <a:pt x="224" y="128"/>
                        <a:pt x="192" y="176"/>
                        <a:pt x="192" y="192"/>
                      </a:cubicBezTo>
                    </a:path>
                  </a:pathLst>
                </a:custGeom>
                <a:noFill/>
                <a:ln w="12700">
                  <a:solidFill>
                    <a:schemeClr val="tx1"/>
                  </a:solidFill>
                  <a:round/>
                  <a:headEnd type="none" w="sm" len="sm"/>
                  <a:tailEnd type="triangle" w="sm" len="sm"/>
                </a:ln>
              </p:spPr>
              <p:txBody>
                <a:bodyPr/>
                <a:lstStyle/>
                <a:p>
                  <a:endParaRPr lang="en-US">
                    <a:latin typeface="+mn-lt"/>
                  </a:endParaRPr>
                </a:p>
              </p:txBody>
            </p:sp>
          </p:grpSp>
          <p:sp>
            <p:nvSpPr>
              <p:cNvPr id="32797" name="Text Box 40"/>
              <p:cNvSpPr txBox="1">
                <a:spLocks noChangeArrowheads="1"/>
              </p:cNvSpPr>
              <p:nvPr/>
            </p:nvSpPr>
            <p:spPr bwMode="auto">
              <a:xfrm>
                <a:off x="4320" y="1056"/>
                <a:ext cx="816" cy="288"/>
              </a:xfrm>
              <a:prstGeom prst="rect">
                <a:avLst/>
              </a:prstGeom>
              <a:noFill/>
              <a:ln w="9525">
                <a:noFill/>
                <a:miter lim="800000"/>
                <a:headEnd/>
                <a:tailEnd/>
              </a:ln>
            </p:spPr>
            <p:txBody>
              <a:bodyPr>
                <a:spAutoFit/>
              </a:bodyPr>
              <a:lstStyle/>
              <a:p>
                <a:pPr eaLnBrk="1" hangingPunct="1">
                  <a:spcBef>
                    <a:spcPct val="50000"/>
                  </a:spcBef>
                </a:pPr>
                <a:r>
                  <a:rPr lang="en-US" b="0" dirty="0">
                    <a:solidFill>
                      <a:schemeClr val="tx1"/>
                    </a:solidFill>
                    <a:latin typeface="+mn-lt"/>
                  </a:rPr>
                  <a:t>Form A</a:t>
                </a:r>
              </a:p>
            </p:txBody>
          </p:sp>
        </p:grpSp>
        <p:grpSp>
          <p:nvGrpSpPr>
            <p:cNvPr id="5" name="Group 2079"/>
            <p:cNvGrpSpPr>
              <a:grpSpLocks/>
            </p:cNvGrpSpPr>
            <p:nvPr/>
          </p:nvGrpSpPr>
          <p:grpSpPr bwMode="auto">
            <a:xfrm>
              <a:off x="2280" y="1517"/>
              <a:ext cx="2856" cy="355"/>
              <a:chOff x="2280" y="1517"/>
              <a:chExt cx="2856" cy="355"/>
            </a:xfrm>
          </p:grpSpPr>
          <p:grpSp>
            <p:nvGrpSpPr>
              <p:cNvPr id="6" name="Group 2074"/>
              <p:cNvGrpSpPr>
                <a:grpSpLocks/>
              </p:cNvGrpSpPr>
              <p:nvPr/>
            </p:nvGrpSpPr>
            <p:grpSpPr bwMode="auto">
              <a:xfrm>
                <a:off x="2280" y="1517"/>
                <a:ext cx="1296" cy="288"/>
                <a:chOff x="1728" y="1392"/>
                <a:chExt cx="1296" cy="288"/>
              </a:xfrm>
            </p:grpSpPr>
            <p:sp>
              <p:nvSpPr>
                <p:cNvPr id="32790" name="Line 8"/>
                <p:cNvSpPr>
                  <a:spLocks noChangeShapeType="1"/>
                </p:cNvSpPr>
                <p:nvPr/>
              </p:nvSpPr>
              <p:spPr bwMode="auto">
                <a:xfrm>
                  <a:off x="1728" y="1584"/>
                  <a:ext cx="528" cy="0"/>
                </a:xfrm>
                <a:prstGeom prst="line">
                  <a:avLst/>
                </a:prstGeom>
                <a:noFill/>
                <a:ln w="28575">
                  <a:solidFill>
                    <a:schemeClr val="tx1"/>
                  </a:solidFill>
                  <a:round/>
                  <a:headEnd/>
                  <a:tailEnd/>
                </a:ln>
              </p:spPr>
              <p:txBody>
                <a:bodyPr/>
                <a:lstStyle/>
                <a:p>
                  <a:endParaRPr lang="en-US">
                    <a:latin typeface="+mn-lt"/>
                  </a:endParaRPr>
                </a:p>
              </p:txBody>
            </p:sp>
            <p:sp>
              <p:nvSpPr>
                <p:cNvPr id="32791" name="Line 10"/>
                <p:cNvSpPr>
                  <a:spLocks noChangeShapeType="1"/>
                </p:cNvSpPr>
                <p:nvPr/>
              </p:nvSpPr>
              <p:spPr bwMode="auto">
                <a:xfrm>
                  <a:off x="2592" y="1584"/>
                  <a:ext cx="432" cy="0"/>
                </a:xfrm>
                <a:prstGeom prst="line">
                  <a:avLst/>
                </a:prstGeom>
                <a:noFill/>
                <a:ln w="28575">
                  <a:solidFill>
                    <a:schemeClr val="tx1"/>
                  </a:solidFill>
                  <a:round/>
                  <a:headEnd/>
                  <a:tailEnd/>
                </a:ln>
              </p:spPr>
              <p:txBody>
                <a:bodyPr/>
                <a:lstStyle/>
                <a:p>
                  <a:endParaRPr lang="en-US">
                    <a:latin typeface="+mn-lt"/>
                  </a:endParaRPr>
                </a:p>
              </p:txBody>
            </p:sp>
            <p:sp>
              <p:nvSpPr>
                <p:cNvPr id="32792" name="Line 11"/>
                <p:cNvSpPr>
                  <a:spLocks noChangeShapeType="1"/>
                </p:cNvSpPr>
                <p:nvPr/>
              </p:nvSpPr>
              <p:spPr bwMode="auto">
                <a:xfrm>
                  <a:off x="2256" y="1584"/>
                  <a:ext cx="336" cy="0"/>
                </a:xfrm>
                <a:prstGeom prst="line">
                  <a:avLst/>
                </a:prstGeom>
                <a:noFill/>
                <a:ln w="28575">
                  <a:solidFill>
                    <a:schemeClr val="tx1"/>
                  </a:solidFill>
                  <a:round/>
                  <a:headEnd/>
                  <a:tailEnd type="triangle" w="med" len="med"/>
                </a:ln>
              </p:spPr>
              <p:txBody>
                <a:bodyPr/>
                <a:lstStyle/>
                <a:p>
                  <a:endParaRPr lang="en-US">
                    <a:latin typeface="+mn-lt"/>
                  </a:endParaRPr>
                </a:p>
              </p:txBody>
            </p:sp>
            <p:sp>
              <p:nvSpPr>
                <p:cNvPr id="32793" name="Oval 13"/>
                <p:cNvSpPr>
                  <a:spLocks noChangeArrowheads="1"/>
                </p:cNvSpPr>
                <p:nvPr/>
              </p:nvSpPr>
              <p:spPr bwMode="auto">
                <a:xfrm>
                  <a:off x="2592" y="1536"/>
                  <a:ext cx="96" cy="96"/>
                </a:xfrm>
                <a:prstGeom prst="ellipse">
                  <a:avLst/>
                </a:prstGeom>
                <a:solidFill>
                  <a:srgbClr val="FFFF00"/>
                </a:solidFill>
                <a:ln w="9525">
                  <a:solidFill>
                    <a:schemeClr val="tx1"/>
                  </a:solidFill>
                  <a:round/>
                  <a:headEnd/>
                  <a:tailEnd/>
                </a:ln>
              </p:spPr>
              <p:txBody>
                <a:bodyPr wrap="none" anchor="ctr"/>
                <a:lstStyle/>
                <a:p>
                  <a:endParaRPr lang="en-US">
                    <a:latin typeface="+mn-lt"/>
                  </a:endParaRPr>
                </a:p>
              </p:txBody>
            </p:sp>
            <p:sp>
              <p:nvSpPr>
                <p:cNvPr id="32794" name="Oval 15"/>
                <p:cNvSpPr>
                  <a:spLocks noChangeArrowheads="1"/>
                </p:cNvSpPr>
                <p:nvPr/>
              </p:nvSpPr>
              <p:spPr bwMode="auto">
                <a:xfrm>
                  <a:off x="2208" y="1536"/>
                  <a:ext cx="96" cy="96"/>
                </a:xfrm>
                <a:prstGeom prst="ellipse">
                  <a:avLst/>
                </a:prstGeom>
                <a:solidFill>
                  <a:srgbClr val="FFFF00"/>
                </a:solidFill>
                <a:ln w="9525">
                  <a:solidFill>
                    <a:schemeClr val="tx1"/>
                  </a:solidFill>
                  <a:round/>
                  <a:headEnd/>
                  <a:tailEnd/>
                </a:ln>
              </p:spPr>
              <p:txBody>
                <a:bodyPr wrap="none" anchor="ctr"/>
                <a:lstStyle/>
                <a:p>
                  <a:endParaRPr lang="en-US">
                    <a:latin typeface="+mn-lt"/>
                  </a:endParaRPr>
                </a:p>
              </p:txBody>
            </p:sp>
            <p:sp>
              <p:nvSpPr>
                <p:cNvPr id="32795" name="Freeform 37"/>
                <p:cNvSpPr>
                  <a:spLocks/>
                </p:cNvSpPr>
                <p:nvPr/>
              </p:nvSpPr>
              <p:spPr bwMode="auto">
                <a:xfrm>
                  <a:off x="2352" y="1392"/>
                  <a:ext cx="104" cy="288"/>
                </a:xfrm>
                <a:custGeom>
                  <a:avLst/>
                  <a:gdLst>
                    <a:gd name="T0" fmla="*/ 48 w 104"/>
                    <a:gd name="T1" fmla="*/ 288 h 288"/>
                    <a:gd name="T2" fmla="*/ 96 w 104"/>
                    <a:gd name="T3" fmla="*/ 96 h 288"/>
                    <a:gd name="T4" fmla="*/ 0 w 104"/>
                    <a:gd name="T5" fmla="*/ 0 h 288"/>
                    <a:gd name="T6" fmla="*/ 0 60000 65536"/>
                    <a:gd name="T7" fmla="*/ 0 60000 65536"/>
                    <a:gd name="T8" fmla="*/ 0 60000 65536"/>
                    <a:gd name="T9" fmla="*/ 0 w 104"/>
                    <a:gd name="T10" fmla="*/ 0 h 288"/>
                    <a:gd name="T11" fmla="*/ 104 w 104"/>
                    <a:gd name="T12" fmla="*/ 288 h 288"/>
                  </a:gdLst>
                  <a:ahLst/>
                  <a:cxnLst>
                    <a:cxn ang="T6">
                      <a:pos x="T0" y="T1"/>
                    </a:cxn>
                    <a:cxn ang="T7">
                      <a:pos x="T2" y="T3"/>
                    </a:cxn>
                    <a:cxn ang="T8">
                      <a:pos x="T4" y="T5"/>
                    </a:cxn>
                  </a:cxnLst>
                  <a:rect l="T9" t="T10" r="T11" b="T12"/>
                  <a:pathLst>
                    <a:path w="104" h="288">
                      <a:moveTo>
                        <a:pt x="48" y="288"/>
                      </a:moveTo>
                      <a:cubicBezTo>
                        <a:pt x="76" y="216"/>
                        <a:pt x="104" y="144"/>
                        <a:pt x="96" y="96"/>
                      </a:cubicBezTo>
                      <a:cubicBezTo>
                        <a:pt x="88" y="48"/>
                        <a:pt x="44" y="24"/>
                        <a:pt x="0" y="0"/>
                      </a:cubicBezTo>
                    </a:path>
                  </a:pathLst>
                </a:custGeom>
                <a:noFill/>
                <a:ln w="12700">
                  <a:solidFill>
                    <a:schemeClr val="tx1"/>
                  </a:solidFill>
                  <a:round/>
                  <a:headEnd type="none" w="sm" len="sm"/>
                  <a:tailEnd type="triangle" w="sm" len="sm"/>
                </a:ln>
              </p:spPr>
              <p:txBody>
                <a:bodyPr/>
                <a:lstStyle/>
                <a:p>
                  <a:endParaRPr lang="en-US">
                    <a:latin typeface="+mn-lt"/>
                  </a:endParaRPr>
                </a:p>
              </p:txBody>
            </p:sp>
          </p:grpSp>
          <p:sp>
            <p:nvSpPr>
              <p:cNvPr id="32789" name="Text Box 41"/>
              <p:cNvSpPr txBox="1">
                <a:spLocks noChangeArrowheads="1"/>
              </p:cNvSpPr>
              <p:nvPr/>
            </p:nvSpPr>
            <p:spPr bwMode="auto">
              <a:xfrm>
                <a:off x="4320" y="1584"/>
                <a:ext cx="816" cy="288"/>
              </a:xfrm>
              <a:prstGeom prst="rect">
                <a:avLst/>
              </a:prstGeom>
              <a:noFill/>
              <a:ln w="9525">
                <a:noFill/>
                <a:miter lim="800000"/>
                <a:headEnd/>
                <a:tailEnd/>
              </a:ln>
            </p:spPr>
            <p:txBody>
              <a:bodyPr>
                <a:spAutoFit/>
              </a:bodyPr>
              <a:lstStyle/>
              <a:p>
                <a:pPr eaLnBrk="1" hangingPunct="1">
                  <a:spcBef>
                    <a:spcPct val="50000"/>
                  </a:spcBef>
                </a:pPr>
                <a:r>
                  <a:rPr lang="en-US" b="0">
                    <a:solidFill>
                      <a:schemeClr val="tx1"/>
                    </a:solidFill>
                    <a:latin typeface="+mn-lt"/>
                  </a:rPr>
                  <a:t>Form B</a:t>
                </a:r>
              </a:p>
            </p:txBody>
          </p:sp>
        </p:grpSp>
      </p:grpSp>
      <p:sp>
        <p:nvSpPr>
          <p:cNvPr id="16426" name="Text Box 42"/>
          <p:cNvSpPr txBox="1">
            <a:spLocks noChangeArrowheads="1"/>
          </p:cNvSpPr>
          <p:nvPr/>
        </p:nvSpPr>
        <p:spPr bwMode="auto">
          <a:xfrm>
            <a:off x="609600" y="3429000"/>
            <a:ext cx="2057400" cy="1006475"/>
          </a:xfrm>
          <a:prstGeom prst="rect">
            <a:avLst/>
          </a:prstGeom>
          <a:noFill/>
          <a:ln w="12700">
            <a:noFill/>
            <a:miter lim="800000"/>
            <a:headEnd type="none" w="sm" len="sm"/>
            <a:tailEnd type="none" w="sm" len="sm"/>
          </a:ln>
          <a:effectLst/>
        </p:spPr>
        <p:txBody>
          <a:bodyPr>
            <a:spAutoFit/>
          </a:bodyPr>
          <a:lstStyle/>
          <a:p>
            <a:pPr>
              <a:defRPr/>
            </a:pPr>
            <a:r>
              <a:rPr lang="en-US" sz="2000" b="0">
                <a:solidFill>
                  <a:schemeClr val="tx1"/>
                </a:solidFill>
                <a:effectLst>
                  <a:outerShdw blurRad="38100" dist="38100" dir="2700000" algn="tl">
                    <a:srgbClr val="C0C0C0"/>
                  </a:outerShdw>
                </a:effectLst>
                <a:latin typeface="+mn-lt"/>
              </a:rPr>
              <a:t>Single -Pole Double -Throw (SPDT)</a:t>
            </a:r>
          </a:p>
        </p:txBody>
      </p:sp>
      <p:grpSp>
        <p:nvGrpSpPr>
          <p:cNvPr id="7" name="Group 2080"/>
          <p:cNvGrpSpPr>
            <a:grpSpLocks/>
          </p:cNvGrpSpPr>
          <p:nvPr/>
        </p:nvGrpSpPr>
        <p:grpSpPr bwMode="auto">
          <a:xfrm>
            <a:off x="3581400" y="3505200"/>
            <a:ext cx="4572000" cy="838200"/>
            <a:chOff x="2256" y="2208"/>
            <a:chExt cx="2880" cy="528"/>
          </a:xfrm>
        </p:grpSpPr>
        <p:sp>
          <p:nvSpPr>
            <p:cNvPr id="32776" name="Text Box 26"/>
            <p:cNvSpPr txBox="1">
              <a:spLocks noChangeArrowheads="1"/>
            </p:cNvSpPr>
            <p:nvPr/>
          </p:nvSpPr>
          <p:spPr bwMode="auto">
            <a:xfrm>
              <a:off x="4320" y="2328"/>
              <a:ext cx="816" cy="288"/>
            </a:xfrm>
            <a:prstGeom prst="rect">
              <a:avLst/>
            </a:prstGeom>
            <a:noFill/>
            <a:ln w="9525">
              <a:noFill/>
              <a:miter lim="800000"/>
              <a:headEnd/>
              <a:tailEnd/>
            </a:ln>
          </p:spPr>
          <p:txBody>
            <a:bodyPr>
              <a:spAutoFit/>
            </a:bodyPr>
            <a:lstStyle/>
            <a:p>
              <a:pPr eaLnBrk="1" hangingPunct="1">
                <a:spcBef>
                  <a:spcPct val="50000"/>
                </a:spcBef>
              </a:pPr>
              <a:r>
                <a:rPr lang="en-US" b="0">
                  <a:solidFill>
                    <a:schemeClr val="tx1"/>
                  </a:solidFill>
                  <a:latin typeface="+mn-lt"/>
                </a:rPr>
                <a:t>Form C</a:t>
              </a:r>
            </a:p>
          </p:txBody>
        </p:sp>
        <p:grpSp>
          <p:nvGrpSpPr>
            <p:cNvPr id="8" name="Group 2077"/>
            <p:cNvGrpSpPr>
              <a:grpSpLocks/>
            </p:cNvGrpSpPr>
            <p:nvPr/>
          </p:nvGrpSpPr>
          <p:grpSpPr bwMode="auto">
            <a:xfrm>
              <a:off x="2256" y="2208"/>
              <a:ext cx="1344" cy="528"/>
              <a:chOff x="1728" y="2208"/>
              <a:chExt cx="1344" cy="528"/>
            </a:xfrm>
          </p:grpSpPr>
          <p:sp>
            <p:nvSpPr>
              <p:cNvPr id="32778" name="Oval 21"/>
              <p:cNvSpPr>
                <a:spLocks noChangeArrowheads="1"/>
              </p:cNvSpPr>
              <p:nvPr/>
            </p:nvSpPr>
            <p:spPr bwMode="auto">
              <a:xfrm>
                <a:off x="2592" y="2640"/>
                <a:ext cx="96" cy="96"/>
              </a:xfrm>
              <a:prstGeom prst="ellipse">
                <a:avLst/>
              </a:prstGeom>
              <a:solidFill>
                <a:srgbClr val="FFFF00"/>
              </a:solidFill>
              <a:ln w="9525">
                <a:solidFill>
                  <a:schemeClr val="tx1"/>
                </a:solidFill>
                <a:round/>
                <a:headEnd/>
                <a:tailEnd/>
              </a:ln>
            </p:spPr>
            <p:txBody>
              <a:bodyPr wrap="none" anchor="ctr"/>
              <a:lstStyle/>
              <a:p>
                <a:endParaRPr lang="en-US">
                  <a:latin typeface="+mn-lt"/>
                </a:endParaRPr>
              </a:p>
            </p:txBody>
          </p:sp>
          <p:sp>
            <p:nvSpPr>
              <p:cNvPr id="32779" name="Line 17"/>
              <p:cNvSpPr>
                <a:spLocks noChangeShapeType="1"/>
              </p:cNvSpPr>
              <p:nvPr/>
            </p:nvSpPr>
            <p:spPr bwMode="auto">
              <a:xfrm>
                <a:off x="1728" y="2496"/>
                <a:ext cx="528" cy="0"/>
              </a:xfrm>
              <a:prstGeom prst="line">
                <a:avLst/>
              </a:prstGeom>
              <a:noFill/>
              <a:ln w="28575">
                <a:solidFill>
                  <a:schemeClr val="tx1"/>
                </a:solidFill>
                <a:round/>
                <a:headEnd/>
                <a:tailEnd/>
              </a:ln>
            </p:spPr>
            <p:txBody>
              <a:bodyPr/>
              <a:lstStyle/>
              <a:p>
                <a:endParaRPr lang="en-US">
                  <a:latin typeface="+mn-lt"/>
                </a:endParaRPr>
              </a:p>
            </p:txBody>
          </p:sp>
          <p:sp>
            <p:nvSpPr>
              <p:cNvPr id="32780" name="Line 18"/>
              <p:cNvSpPr>
                <a:spLocks noChangeShapeType="1"/>
              </p:cNvSpPr>
              <p:nvPr/>
            </p:nvSpPr>
            <p:spPr bwMode="auto">
              <a:xfrm flipV="1">
                <a:off x="2256" y="2256"/>
                <a:ext cx="336" cy="240"/>
              </a:xfrm>
              <a:prstGeom prst="line">
                <a:avLst/>
              </a:prstGeom>
              <a:noFill/>
              <a:ln w="28575">
                <a:solidFill>
                  <a:schemeClr val="tx1"/>
                </a:solidFill>
                <a:round/>
                <a:headEnd/>
                <a:tailEnd type="arrow" w="med" len="med"/>
              </a:ln>
            </p:spPr>
            <p:txBody>
              <a:bodyPr/>
              <a:lstStyle/>
              <a:p>
                <a:endParaRPr lang="en-US">
                  <a:latin typeface="+mn-lt"/>
                </a:endParaRPr>
              </a:p>
            </p:txBody>
          </p:sp>
          <p:sp>
            <p:nvSpPr>
              <p:cNvPr id="32781" name="Line 19"/>
              <p:cNvSpPr>
                <a:spLocks noChangeShapeType="1"/>
              </p:cNvSpPr>
              <p:nvPr/>
            </p:nvSpPr>
            <p:spPr bwMode="auto">
              <a:xfrm>
                <a:off x="2640" y="2688"/>
                <a:ext cx="432" cy="0"/>
              </a:xfrm>
              <a:prstGeom prst="line">
                <a:avLst/>
              </a:prstGeom>
              <a:noFill/>
              <a:ln w="28575">
                <a:solidFill>
                  <a:schemeClr val="tx1"/>
                </a:solidFill>
                <a:round/>
                <a:headEnd/>
                <a:tailEnd/>
              </a:ln>
            </p:spPr>
            <p:txBody>
              <a:bodyPr/>
              <a:lstStyle/>
              <a:p>
                <a:endParaRPr lang="en-US">
                  <a:latin typeface="+mn-lt"/>
                </a:endParaRPr>
              </a:p>
            </p:txBody>
          </p:sp>
          <p:sp>
            <p:nvSpPr>
              <p:cNvPr id="32782" name="Oval 20"/>
              <p:cNvSpPr>
                <a:spLocks noChangeArrowheads="1"/>
              </p:cNvSpPr>
              <p:nvPr/>
            </p:nvSpPr>
            <p:spPr bwMode="auto">
              <a:xfrm>
                <a:off x="2208" y="2448"/>
                <a:ext cx="96" cy="96"/>
              </a:xfrm>
              <a:prstGeom prst="ellipse">
                <a:avLst/>
              </a:prstGeom>
              <a:solidFill>
                <a:srgbClr val="FFFF00"/>
              </a:solidFill>
              <a:ln w="9525">
                <a:solidFill>
                  <a:schemeClr val="tx1"/>
                </a:solidFill>
                <a:round/>
                <a:headEnd/>
                <a:tailEnd/>
              </a:ln>
            </p:spPr>
            <p:txBody>
              <a:bodyPr wrap="none" anchor="ctr"/>
              <a:lstStyle/>
              <a:p>
                <a:endParaRPr lang="en-US">
                  <a:latin typeface="+mn-lt"/>
                </a:endParaRPr>
              </a:p>
            </p:txBody>
          </p:sp>
          <p:sp>
            <p:nvSpPr>
              <p:cNvPr id="32783" name="Line 22"/>
              <p:cNvSpPr>
                <a:spLocks noChangeShapeType="1"/>
              </p:cNvSpPr>
              <p:nvPr/>
            </p:nvSpPr>
            <p:spPr bwMode="auto">
              <a:xfrm>
                <a:off x="2640" y="2256"/>
                <a:ext cx="432" cy="0"/>
              </a:xfrm>
              <a:prstGeom prst="line">
                <a:avLst/>
              </a:prstGeom>
              <a:noFill/>
              <a:ln w="28575">
                <a:solidFill>
                  <a:schemeClr val="tx1"/>
                </a:solidFill>
                <a:round/>
                <a:headEnd/>
                <a:tailEnd/>
              </a:ln>
            </p:spPr>
            <p:txBody>
              <a:bodyPr/>
              <a:lstStyle/>
              <a:p>
                <a:endParaRPr lang="en-US">
                  <a:latin typeface="+mn-lt"/>
                </a:endParaRPr>
              </a:p>
            </p:txBody>
          </p:sp>
          <p:sp>
            <p:nvSpPr>
              <p:cNvPr id="32784" name="Oval 23"/>
              <p:cNvSpPr>
                <a:spLocks noChangeArrowheads="1"/>
              </p:cNvSpPr>
              <p:nvPr/>
            </p:nvSpPr>
            <p:spPr bwMode="auto">
              <a:xfrm>
                <a:off x="2592" y="2208"/>
                <a:ext cx="96" cy="96"/>
              </a:xfrm>
              <a:prstGeom prst="ellipse">
                <a:avLst/>
              </a:prstGeom>
              <a:solidFill>
                <a:srgbClr val="FFFF00"/>
              </a:solidFill>
              <a:ln w="9525">
                <a:solidFill>
                  <a:schemeClr val="tx1"/>
                </a:solidFill>
                <a:round/>
                <a:headEnd/>
                <a:tailEnd/>
              </a:ln>
            </p:spPr>
            <p:txBody>
              <a:bodyPr wrap="none" anchor="ctr"/>
              <a:lstStyle/>
              <a:p>
                <a:endParaRPr lang="en-US">
                  <a:latin typeface="+mn-lt"/>
                </a:endParaRPr>
              </a:p>
            </p:txBody>
          </p:sp>
          <p:sp>
            <p:nvSpPr>
              <p:cNvPr id="32785" name="Freeform 43"/>
              <p:cNvSpPr>
                <a:spLocks/>
              </p:cNvSpPr>
              <p:nvPr/>
            </p:nvSpPr>
            <p:spPr bwMode="auto">
              <a:xfrm>
                <a:off x="2304" y="2304"/>
                <a:ext cx="192" cy="192"/>
              </a:xfrm>
              <a:custGeom>
                <a:avLst/>
                <a:gdLst>
                  <a:gd name="T0" fmla="*/ 0 w 192"/>
                  <a:gd name="T1" fmla="*/ 0 h 192"/>
                  <a:gd name="T2" fmla="*/ 144 w 192"/>
                  <a:gd name="T3" fmla="*/ 48 h 192"/>
                  <a:gd name="T4" fmla="*/ 192 w 192"/>
                  <a:gd name="T5" fmla="*/ 192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0" y="0"/>
                    </a:moveTo>
                    <a:cubicBezTo>
                      <a:pt x="56" y="8"/>
                      <a:pt x="112" y="16"/>
                      <a:pt x="144" y="48"/>
                    </a:cubicBezTo>
                    <a:cubicBezTo>
                      <a:pt x="176" y="80"/>
                      <a:pt x="184" y="136"/>
                      <a:pt x="192" y="192"/>
                    </a:cubicBezTo>
                  </a:path>
                </a:pathLst>
              </a:custGeom>
              <a:noFill/>
              <a:ln w="12700">
                <a:solidFill>
                  <a:schemeClr val="tx1"/>
                </a:solidFill>
                <a:round/>
                <a:headEnd type="none" w="sm" len="sm"/>
                <a:tailEnd type="triangle" w="sm" len="sm"/>
              </a:ln>
            </p:spPr>
            <p:txBody>
              <a:bodyPr/>
              <a:lstStyle/>
              <a:p>
                <a:endParaRPr lang="en-US">
                  <a:latin typeface="+mn-lt"/>
                </a:endParaRPr>
              </a:p>
            </p:txBody>
          </p:sp>
        </p:grpSp>
      </p:gr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2</a:t>
            </a:r>
            <a:endParaRPr lang="en-US" b="1" dirty="0"/>
          </a:p>
        </p:txBody>
      </p:sp>
      <p:sp>
        <p:nvSpPr>
          <p:cNvPr id="5" name="TextBox 4"/>
          <p:cNvSpPr txBox="1"/>
          <p:nvPr/>
        </p:nvSpPr>
        <p:spPr>
          <a:xfrm>
            <a:off x="165100" y="5427720"/>
            <a:ext cx="8890000" cy="461665"/>
          </a:xfrm>
          <a:prstGeom prst="rect">
            <a:avLst/>
          </a:prstGeom>
          <a:noFill/>
        </p:spPr>
        <p:txBody>
          <a:bodyPr wrap="square" rtlCol="0">
            <a:spAutoFit/>
          </a:bodyPr>
          <a:lstStyle/>
          <a:p>
            <a:r>
              <a:rPr lang="en-US" dirty="0" smtClean="0">
                <a:solidFill>
                  <a:schemeClr val="tx1"/>
                </a:solidFill>
                <a:latin typeface="+mj-lt"/>
              </a:rPr>
              <a:t>Cabling an NI 4021/4060/407x to a </a:t>
            </a:r>
            <a:r>
              <a:rPr lang="en-US" dirty="0" smtClean="0">
                <a:solidFill>
                  <a:srgbClr val="FF0000"/>
                </a:solidFill>
                <a:latin typeface="+mj-lt"/>
              </a:rPr>
              <a:t>50</a:t>
            </a:r>
            <a:r>
              <a:rPr lang="en-US" dirty="0" smtClean="0">
                <a:solidFill>
                  <a:schemeClr val="tx1"/>
                </a:solidFill>
                <a:latin typeface="+mj-lt"/>
              </a:rPr>
              <a:t>-Pin Rear Connector Switch Module</a:t>
            </a:r>
          </a:p>
        </p:txBody>
      </p:sp>
      <p:pic>
        <p:nvPicPr>
          <p:cNvPr id="385025" name="Picture 1"/>
          <p:cNvPicPr>
            <a:picLocks noChangeAspect="1" noChangeArrowheads="1"/>
          </p:cNvPicPr>
          <p:nvPr/>
        </p:nvPicPr>
        <p:blipFill>
          <a:blip r:embed="rId3" cstate="print"/>
          <a:srcRect/>
          <a:stretch>
            <a:fillRect/>
          </a:stretch>
        </p:blipFill>
        <p:spPr bwMode="auto">
          <a:xfrm>
            <a:off x="3657600" y="484186"/>
            <a:ext cx="4356100" cy="4900613"/>
          </a:xfrm>
          <a:prstGeom prst="rect">
            <a:avLst/>
          </a:prstGeom>
          <a:noFill/>
          <a:ln w="12700" cap="flat" cmpd="sng">
            <a:noFill/>
            <a:prstDash val="solid"/>
            <a:miter lim="800000"/>
            <a:headEnd type="none" w="sm" len="sm"/>
            <a:tailEnd type="none" w="sm" len="sm"/>
          </a:ln>
          <a:effectLst/>
        </p:spPr>
      </p:pic>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2</a:t>
            </a:r>
            <a:endParaRPr lang="en-US" b="1" dirty="0"/>
          </a:p>
        </p:txBody>
      </p:sp>
      <p:sp>
        <p:nvSpPr>
          <p:cNvPr id="5" name="TextBox 4"/>
          <p:cNvSpPr txBox="1"/>
          <p:nvPr/>
        </p:nvSpPr>
        <p:spPr>
          <a:xfrm>
            <a:off x="165100" y="5417210"/>
            <a:ext cx="8890000" cy="461665"/>
          </a:xfrm>
          <a:prstGeom prst="rect">
            <a:avLst/>
          </a:prstGeom>
          <a:noFill/>
        </p:spPr>
        <p:txBody>
          <a:bodyPr wrap="square" rtlCol="0">
            <a:spAutoFit/>
          </a:bodyPr>
          <a:lstStyle/>
          <a:p>
            <a:r>
              <a:rPr lang="en-US" dirty="0" smtClean="0">
                <a:solidFill>
                  <a:schemeClr val="tx1"/>
                </a:solidFill>
                <a:latin typeface="+mj-lt"/>
              </a:rPr>
              <a:t>Cabling an NI 4021/4060/407x to a </a:t>
            </a:r>
            <a:r>
              <a:rPr lang="en-US" dirty="0" smtClean="0">
                <a:solidFill>
                  <a:srgbClr val="FF0000"/>
                </a:solidFill>
                <a:latin typeface="+mj-lt"/>
              </a:rPr>
              <a:t>10</a:t>
            </a:r>
            <a:r>
              <a:rPr lang="en-US" dirty="0" smtClean="0">
                <a:solidFill>
                  <a:schemeClr val="tx1"/>
                </a:solidFill>
                <a:latin typeface="+mj-lt"/>
              </a:rPr>
              <a:t>-Pin Rear Connector Switch Module</a:t>
            </a:r>
          </a:p>
        </p:txBody>
      </p:sp>
      <p:pic>
        <p:nvPicPr>
          <p:cNvPr id="396290" name="Picture 2"/>
          <p:cNvPicPr>
            <a:picLocks noChangeAspect="1" noChangeArrowheads="1"/>
          </p:cNvPicPr>
          <p:nvPr/>
        </p:nvPicPr>
        <p:blipFill>
          <a:blip r:embed="rId3" cstate="print"/>
          <a:srcRect/>
          <a:stretch>
            <a:fillRect/>
          </a:stretch>
        </p:blipFill>
        <p:spPr bwMode="auto">
          <a:xfrm>
            <a:off x="4078289" y="507999"/>
            <a:ext cx="4109524" cy="4892675"/>
          </a:xfrm>
          <a:prstGeom prst="rect">
            <a:avLst/>
          </a:prstGeom>
          <a:noFill/>
          <a:ln w="12700" cap="flat" cmpd="sng">
            <a:noFill/>
            <a:prstDash val="solid"/>
            <a:miter lim="800000"/>
            <a:headEnd type="none" w="sm" len="sm"/>
            <a:tailEnd type="none" w="sm" len="sm"/>
          </a:ln>
          <a:effectLst/>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3</a:t>
            </a:r>
            <a:endParaRPr lang="en-US" b="1" dirty="0"/>
          </a:p>
        </p:txBody>
      </p:sp>
      <p:pic>
        <p:nvPicPr>
          <p:cNvPr id="4" name="Picture 6"/>
          <p:cNvPicPr>
            <a:picLocks noChangeAspect="1" noChangeArrowheads="1"/>
          </p:cNvPicPr>
          <p:nvPr/>
        </p:nvPicPr>
        <p:blipFill>
          <a:blip r:embed="rId3" cstate="print"/>
          <a:srcRect/>
          <a:stretch>
            <a:fillRect/>
          </a:stretch>
        </p:blipFill>
        <p:spPr bwMode="auto">
          <a:xfrm>
            <a:off x="1771555" y="1679574"/>
            <a:ext cx="5457920" cy="4302125"/>
          </a:xfrm>
          <a:prstGeom prst="rect">
            <a:avLst/>
          </a:prstGeom>
          <a:noFill/>
          <a:ln w="12700" cap="flat" cmpd="sng">
            <a:noFill/>
            <a:prstDash val="solid"/>
            <a:miter lim="800000"/>
            <a:headEnd type="none" w="sm" len="sm"/>
            <a:tailEnd type="none" w="sm" len="sm"/>
          </a:ln>
          <a:effectLst/>
        </p:spPr>
      </p:pic>
      <p:sp>
        <p:nvSpPr>
          <p:cNvPr id="5" name="Rectangle 4"/>
          <p:cNvSpPr/>
          <p:nvPr/>
        </p:nvSpPr>
        <p:spPr bwMode="auto">
          <a:xfrm>
            <a:off x="1790700" y="3365500"/>
            <a:ext cx="5410200" cy="5715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dirty="0">
              <a:solidFill>
                <a:schemeClr val="tx1"/>
              </a:solidFill>
              <a:latin typeface="Arial Narrow" pitchFamily="34" charset="0"/>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3</a:t>
            </a:r>
            <a:endParaRPr lang="en-US" b="1" dirty="0"/>
          </a:p>
        </p:txBody>
      </p:sp>
      <p:sp>
        <p:nvSpPr>
          <p:cNvPr id="3" name="Content Placeholder 2"/>
          <p:cNvSpPr>
            <a:spLocks noGrp="1"/>
          </p:cNvSpPr>
          <p:nvPr>
            <p:ph idx="1"/>
          </p:nvPr>
        </p:nvSpPr>
        <p:spPr/>
        <p:txBody>
          <a:bodyPr/>
          <a:lstStyle/>
          <a:p>
            <a:r>
              <a:rPr lang="en-US" dirty="0" smtClean="0">
                <a:solidFill>
                  <a:schemeClr val="tx1"/>
                </a:solidFill>
                <a:latin typeface="+mn-lt"/>
                <a:ea typeface="+mn-ea"/>
                <a:cs typeface="+mn-cs"/>
              </a:rPr>
              <a:t>Use this procedure to install an NI SCXI switch module in any of the following configurations:</a:t>
            </a:r>
          </a:p>
          <a:p>
            <a:pPr lvl="1"/>
            <a:r>
              <a:rPr lang="en-US" dirty="0" smtClean="0">
                <a:solidFill>
                  <a:schemeClr val="tx1"/>
                </a:solidFill>
                <a:latin typeface="+mn-lt"/>
                <a:ea typeface="+mn-ea"/>
                <a:cs typeface="+mn-cs"/>
              </a:rPr>
              <a:t>NI PXI-1011/1052 chassis with a switch controller </a:t>
            </a:r>
            <a:r>
              <a:rPr lang="en-US" i="1" dirty="0" smtClean="0">
                <a:solidFill>
                  <a:schemeClr val="tx1"/>
                </a:solidFill>
                <a:latin typeface="+mn-lt"/>
                <a:ea typeface="+mn-ea"/>
                <a:cs typeface="+mn-cs"/>
              </a:rPr>
              <a:t>not in the rightmost </a:t>
            </a:r>
            <a:r>
              <a:rPr lang="en-US" dirty="0" smtClean="0">
                <a:solidFill>
                  <a:schemeClr val="tx1"/>
                </a:solidFill>
                <a:latin typeface="+mn-lt"/>
                <a:ea typeface="+mn-ea"/>
                <a:cs typeface="+mn-cs"/>
              </a:rPr>
              <a:t>PXI slot of the chassis</a:t>
            </a:r>
          </a:p>
          <a:p>
            <a:pPr lvl="1"/>
            <a:r>
              <a:rPr lang="en-US" dirty="0" smtClean="0">
                <a:solidFill>
                  <a:schemeClr val="tx1"/>
                </a:solidFill>
                <a:latin typeface="+mn-lt"/>
                <a:ea typeface="+mn-ea"/>
                <a:cs typeface="+mn-cs"/>
              </a:rPr>
              <a:t>NI PXI-1011/1052 chassis with an NI PXI Express switch controller in any slot of the chassis</a:t>
            </a:r>
            <a:endParaRPr lang="en-US" dirty="0"/>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3</a:t>
            </a:r>
            <a:endParaRPr lang="en-US" b="1" dirty="0"/>
          </a:p>
        </p:txBody>
      </p:sp>
      <p:pic>
        <p:nvPicPr>
          <p:cNvPr id="380930" name="Picture 2"/>
          <p:cNvPicPr>
            <a:picLocks noGrp="1" noChangeAspect="1" noChangeArrowheads="1"/>
          </p:cNvPicPr>
          <p:nvPr>
            <p:ph idx="1"/>
          </p:nvPr>
        </p:nvPicPr>
        <p:blipFill>
          <a:blip r:embed="rId3" cstate="print"/>
          <a:stretch>
            <a:fillRect/>
          </a:stretch>
        </p:blipFill>
        <p:spPr bwMode="auto">
          <a:xfrm>
            <a:off x="2118519" y="1538287"/>
            <a:ext cx="4876800" cy="4114800"/>
          </a:xfrm>
          <a:prstGeom prst="rect">
            <a:avLst/>
          </a:prstGeom>
          <a:noFill/>
          <a:ln w="12700" cap="flat" cmpd="sng">
            <a:noFill/>
            <a:prstDash val="solid"/>
            <a:miter lim="800000"/>
            <a:headEnd type="none" w="sm" len="sm"/>
            <a:tailEnd type="none" w="sm" len="sm"/>
          </a:ln>
          <a:effectLst/>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4</a:t>
            </a:r>
            <a:endParaRPr lang="en-US" b="1" dirty="0"/>
          </a:p>
        </p:txBody>
      </p:sp>
      <p:pic>
        <p:nvPicPr>
          <p:cNvPr id="4" name="Picture 6"/>
          <p:cNvPicPr>
            <a:picLocks noChangeAspect="1" noChangeArrowheads="1"/>
          </p:cNvPicPr>
          <p:nvPr/>
        </p:nvPicPr>
        <p:blipFill>
          <a:blip r:embed="rId3" cstate="print"/>
          <a:srcRect/>
          <a:stretch>
            <a:fillRect/>
          </a:stretch>
        </p:blipFill>
        <p:spPr bwMode="auto">
          <a:xfrm>
            <a:off x="1771555" y="1679574"/>
            <a:ext cx="5457920" cy="4302125"/>
          </a:xfrm>
          <a:prstGeom prst="rect">
            <a:avLst/>
          </a:prstGeom>
          <a:noFill/>
          <a:ln w="12700" cap="flat" cmpd="sng">
            <a:noFill/>
            <a:prstDash val="solid"/>
            <a:miter lim="800000"/>
            <a:headEnd type="none" w="sm" len="sm"/>
            <a:tailEnd type="none" w="sm" len="sm"/>
          </a:ln>
          <a:effectLst/>
        </p:spPr>
      </p:pic>
      <p:sp>
        <p:nvSpPr>
          <p:cNvPr id="5" name="Rectangle 4"/>
          <p:cNvSpPr/>
          <p:nvPr/>
        </p:nvSpPr>
        <p:spPr bwMode="auto">
          <a:xfrm>
            <a:off x="1790700" y="3848100"/>
            <a:ext cx="5410200" cy="9017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dirty="0">
              <a:solidFill>
                <a:schemeClr val="tx1"/>
              </a:solidFill>
              <a:latin typeface="Arial Narrow" pitchFamily="3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4</a:t>
            </a:r>
            <a:endParaRPr lang="en-US" b="1" dirty="0"/>
          </a:p>
        </p:txBody>
      </p:sp>
      <p:sp>
        <p:nvSpPr>
          <p:cNvPr id="3" name="Content Placeholder 2"/>
          <p:cNvSpPr>
            <a:spLocks noGrp="1"/>
          </p:cNvSpPr>
          <p:nvPr>
            <p:ph idx="1"/>
          </p:nvPr>
        </p:nvSpPr>
        <p:spPr/>
        <p:txBody>
          <a:bodyPr/>
          <a:lstStyle/>
          <a:p>
            <a:r>
              <a:rPr lang="en-US" dirty="0" smtClean="0">
                <a:solidFill>
                  <a:schemeClr val="tx1"/>
                </a:solidFill>
                <a:latin typeface="+mn-lt"/>
                <a:ea typeface="+mn-ea"/>
                <a:cs typeface="+mn-cs"/>
              </a:rPr>
              <a:t>Use this procedure to install an NI SCXI switch module in an NI PXI-1010/1011/1050/1052 chassis with a PXI switch controller in the rightmost PXI slot of the chassis. </a:t>
            </a:r>
          </a:p>
          <a:p>
            <a:r>
              <a:rPr lang="en-US" dirty="0" smtClean="0">
                <a:solidFill>
                  <a:schemeClr val="tx1"/>
                </a:solidFill>
                <a:latin typeface="+mn-lt"/>
                <a:ea typeface="+mn-ea"/>
                <a:cs typeface="+mn-cs"/>
              </a:rPr>
              <a:t>In this configuration, no cables are required to connect the switch module to the controller.</a:t>
            </a:r>
            <a:endParaRPr lang="en-US" dirty="0"/>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4</a:t>
            </a:r>
            <a:endParaRPr lang="en-US" b="1" dirty="0"/>
          </a:p>
        </p:txBody>
      </p:sp>
      <p:pic>
        <p:nvPicPr>
          <p:cNvPr id="397314" name="Picture 2"/>
          <p:cNvPicPr>
            <a:picLocks noGrp="1" noChangeAspect="1" noChangeArrowheads="1"/>
          </p:cNvPicPr>
          <p:nvPr>
            <p:ph idx="1"/>
          </p:nvPr>
        </p:nvPicPr>
        <p:blipFill>
          <a:blip r:embed="rId3" cstate="print"/>
          <a:stretch>
            <a:fillRect/>
          </a:stretch>
        </p:blipFill>
        <p:spPr bwMode="auto">
          <a:xfrm>
            <a:off x="2132806" y="1704975"/>
            <a:ext cx="4848225" cy="3781425"/>
          </a:xfrm>
          <a:prstGeom prst="rect">
            <a:avLst/>
          </a:prstGeom>
          <a:noFill/>
          <a:ln w="12700" cap="flat" cmpd="sng">
            <a:noFill/>
            <a:prstDash val="solid"/>
            <a:miter lim="800000"/>
            <a:headEnd type="none" w="sm" len="sm"/>
            <a:tailEnd type="none" w="sm" len="sm"/>
          </a:ln>
          <a:effectLst/>
        </p:spPr>
      </p:pic>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5</a:t>
            </a:r>
            <a:endParaRPr lang="en-US" b="1" dirty="0"/>
          </a:p>
        </p:txBody>
      </p:sp>
      <p:pic>
        <p:nvPicPr>
          <p:cNvPr id="4" name="Picture 6"/>
          <p:cNvPicPr>
            <a:picLocks noChangeAspect="1" noChangeArrowheads="1"/>
          </p:cNvPicPr>
          <p:nvPr/>
        </p:nvPicPr>
        <p:blipFill>
          <a:blip r:embed="rId3" cstate="print"/>
          <a:srcRect/>
          <a:stretch>
            <a:fillRect/>
          </a:stretch>
        </p:blipFill>
        <p:spPr bwMode="auto">
          <a:xfrm>
            <a:off x="1746155" y="1679574"/>
            <a:ext cx="5457920" cy="4302125"/>
          </a:xfrm>
          <a:prstGeom prst="rect">
            <a:avLst/>
          </a:prstGeom>
          <a:noFill/>
          <a:ln w="12700" cap="flat" cmpd="sng">
            <a:noFill/>
            <a:prstDash val="solid"/>
            <a:miter lim="800000"/>
            <a:headEnd type="none" w="sm" len="sm"/>
            <a:tailEnd type="none" w="sm" len="sm"/>
          </a:ln>
          <a:effectLst/>
        </p:spPr>
      </p:pic>
      <p:sp>
        <p:nvSpPr>
          <p:cNvPr id="5" name="Rectangle 4"/>
          <p:cNvSpPr/>
          <p:nvPr/>
        </p:nvSpPr>
        <p:spPr bwMode="auto">
          <a:xfrm>
            <a:off x="1778000" y="4660900"/>
            <a:ext cx="5410200" cy="9017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dirty="0">
              <a:solidFill>
                <a:schemeClr val="tx1"/>
              </a:solidFill>
              <a:latin typeface="Arial Narrow" pitchFamily="34" charset="0"/>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170003" cy="964092"/>
          </a:xfrm>
        </p:spPr>
        <p:txBody>
          <a:bodyPr/>
          <a:lstStyle/>
          <a:p>
            <a:r>
              <a:rPr lang="en-US" b="1" dirty="0" smtClean="0"/>
              <a:t>Procedure 5</a:t>
            </a:r>
            <a:endParaRPr lang="en-US" b="1" dirty="0"/>
          </a:p>
        </p:txBody>
      </p:sp>
      <p:sp>
        <p:nvSpPr>
          <p:cNvPr id="3" name="Content Placeholder 2"/>
          <p:cNvSpPr>
            <a:spLocks noGrp="1"/>
          </p:cNvSpPr>
          <p:nvPr>
            <p:ph idx="1"/>
          </p:nvPr>
        </p:nvSpPr>
        <p:spPr>
          <a:xfrm>
            <a:off x="393700" y="1892300"/>
            <a:ext cx="3390900" cy="3657600"/>
          </a:xfrm>
        </p:spPr>
        <p:txBody>
          <a:bodyPr>
            <a:normAutofit/>
          </a:bodyPr>
          <a:lstStyle/>
          <a:p>
            <a:r>
              <a:rPr lang="en-US" dirty="0" smtClean="0">
                <a:solidFill>
                  <a:schemeClr val="tx1"/>
                </a:solidFill>
                <a:latin typeface="+mn-lt"/>
                <a:ea typeface="+mn-ea"/>
                <a:cs typeface="+mn-cs"/>
              </a:rPr>
              <a:t>Use this procedure to connect an NI USB switch controller/adapter directly to an NI SCXI switch module with a 10-pin rear connector</a:t>
            </a:r>
            <a:endParaRPr lang="en-US" dirty="0"/>
          </a:p>
        </p:txBody>
      </p:sp>
      <p:pic>
        <p:nvPicPr>
          <p:cNvPr id="807938" name="Picture 2"/>
          <p:cNvPicPr>
            <a:picLocks noChangeAspect="1" noChangeArrowheads="1"/>
          </p:cNvPicPr>
          <p:nvPr/>
        </p:nvPicPr>
        <p:blipFill>
          <a:blip r:embed="rId3" cstate="print"/>
          <a:srcRect/>
          <a:stretch>
            <a:fillRect/>
          </a:stretch>
        </p:blipFill>
        <p:spPr bwMode="auto">
          <a:xfrm>
            <a:off x="4253457" y="352697"/>
            <a:ext cx="4563217" cy="573350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0" y="0"/>
            <a:ext cx="7772400" cy="1143000"/>
          </a:xfrm>
          <a:noFill/>
        </p:spPr>
        <p:txBody>
          <a:bodyPr/>
          <a:lstStyle/>
          <a:p>
            <a:pPr eaLnBrk="1" hangingPunct="1"/>
            <a:r>
              <a:rPr lang="en-US" b="1" dirty="0" smtClean="0"/>
              <a:t>Topologies: Multiplexer</a:t>
            </a:r>
          </a:p>
        </p:txBody>
      </p:sp>
      <p:sp>
        <p:nvSpPr>
          <p:cNvPr id="76" name="Rectangle 75"/>
          <p:cNvSpPr/>
          <p:nvPr/>
        </p:nvSpPr>
        <p:spPr>
          <a:xfrm>
            <a:off x="2103119" y="4770485"/>
            <a:ext cx="5068389" cy="1237262"/>
          </a:xfrm>
          <a:prstGeom prst="rect">
            <a:avLst/>
          </a:prstGeom>
        </p:spPr>
        <p:txBody>
          <a:bodyPr wrap="square">
            <a:spAutoFit/>
          </a:bodyPr>
          <a:lstStyle/>
          <a:p>
            <a:pPr marL="228600" indent="-228600" eaLnBrk="1" hangingPunct="1">
              <a:lnSpc>
                <a:spcPct val="70000"/>
              </a:lnSpc>
              <a:spcBef>
                <a:spcPct val="50000"/>
              </a:spcBef>
              <a:buFontTx/>
              <a:buChar char="•"/>
            </a:pPr>
            <a:r>
              <a:rPr lang="en-US" b="0" dirty="0" smtClean="0">
                <a:solidFill>
                  <a:schemeClr val="tx1"/>
                </a:solidFill>
                <a:latin typeface="+mn-lt"/>
              </a:rPr>
              <a:t>Multiple inputs to a single output</a:t>
            </a:r>
          </a:p>
          <a:p>
            <a:pPr marL="228600" indent="-228600" algn="ctr" eaLnBrk="1" hangingPunct="1">
              <a:lnSpc>
                <a:spcPct val="70000"/>
              </a:lnSpc>
              <a:spcBef>
                <a:spcPct val="50000"/>
              </a:spcBef>
            </a:pPr>
            <a:r>
              <a:rPr lang="en-US" b="0" dirty="0" smtClean="0">
                <a:solidFill>
                  <a:schemeClr val="tx1"/>
                </a:solidFill>
                <a:latin typeface="+mn-lt"/>
              </a:rPr>
              <a:t>OR</a:t>
            </a:r>
          </a:p>
          <a:p>
            <a:pPr marL="228600" indent="-228600" eaLnBrk="1" hangingPunct="1">
              <a:lnSpc>
                <a:spcPct val="70000"/>
              </a:lnSpc>
              <a:spcBef>
                <a:spcPct val="50000"/>
              </a:spcBef>
              <a:buFontTx/>
              <a:buChar char="•"/>
            </a:pPr>
            <a:r>
              <a:rPr lang="en-US" b="0" dirty="0" smtClean="0">
                <a:solidFill>
                  <a:schemeClr val="tx1"/>
                </a:solidFill>
                <a:latin typeface="+mn-lt"/>
              </a:rPr>
              <a:t>A single input to multiple outputs</a:t>
            </a:r>
            <a:endParaRPr lang="en-US" b="0" dirty="0">
              <a:solidFill>
                <a:schemeClr val="tx1"/>
              </a:solidFill>
              <a:latin typeface="+mn-lt"/>
            </a:endParaRPr>
          </a:p>
        </p:txBody>
      </p:sp>
      <p:pic>
        <p:nvPicPr>
          <p:cNvPr id="77" name="Picture 76" descr="mux a b.png"/>
          <p:cNvPicPr>
            <a:picLocks noChangeAspect="1"/>
          </p:cNvPicPr>
          <p:nvPr/>
        </p:nvPicPr>
        <p:blipFill>
          <a:blip r:embed="rId3" cstate="print"/>
          <a:stretch>
            <a:fillRect/>
          </a:stretch>
        </p:blipFill>
        <p:spPr>
          <a:xfrm>
            <a:off x="1481071" y="1580882"/>
            <a:ext cx="5982236" cy="2991117"/>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dirty="0" smtClean="0"/>
              <a:t>QUIZ</a:t>
            </a:r>
          </a:p>
        </p:txBody>
      </p:sp>
      <p:sp>
        <p:nvSpPr>
          <p:cNvPr id="122883" name="Rectangle 3"/>
          <p:cNvSpPr>
            <a:spLocks noGrp="1" noChangeArrowheads="1"/>
          </p:cNvSpPr>
          <p:nvPr>
            <p:ph idx="1"/>
          </p:nvPr>
        </p:nvSpPr>
        <p:spPr>
          <a:xfrm>
            <a:off x="406400" y="1590675"/>
            <a:ext cx="8534400" cy="4267200"/>
          </a:xfrm>
        </p:spPr>
        <p:txBody>
          <a:bodyPr/>
          <a:lstStyle/>
          <a:p>
            <a:pPr eaLnBrk="1" hangingPunct="1"/>
            <a:r>
              <a:rPr lang="en-US" dirty="0" smtClean="0"/>
              <a:t>Where would you find information about installing and configuring NI switches?</a:t>
            </a: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685800" y="2667000"/>
            <a:ext cx="7772400" cy="1143000"/>
          </a:xfrm>
        </p:spPr>
        <p:txBody>
          <a:bodyPr/>
          <a:lstStyle/>
          <a:p>
            <a:pPr algn="ctr" eaLnBrk="1" hangingPunct="1"/>
            <a:r>
              <a:rPr lang="en-US" smtClean="0"/>
              <a:t>Programming NI Switches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0" y="0"/>
            <a:ext cx="8170003" cy="964092"/>
          </a:xfrm>
        </p:spPr>
        <p:txBody>
          <a:bodyPr/>
          <a:lstStyle/>
          <a:p>
            <a:pPr eaLnBrk="1" hangingPunct="1"/>
            <a:r>
              <a:rPr lang="en-US" b="1" dirty="0" smtClean="0"/>
              <a:t>NI-SWITCH Soft Front Panel</a:t>
            </a:r>
          </a:p>
        </p:txBody>
      </p:sp>
      <p:sp>
        <p:nvSpPr>
          <p:cNvPr id="149507" name="Rectangle 3"/>
          <p:cNvSpPr>
            <a:spLocks noGrp="1" noChangeArrowheads="1"/>
          </p:cNvSpPr>
          <p:nvPr>
            <p:ph idx="1"/>
          </p:nvPr>
        </p:nvSpPr>
        <p:spPr>
          <a:xfrm>
            <a:off x="720524" y="1761281"/>
            <a:ext cx="7772400" cy="3657600"/>
          </a:xfrm>
        </p:spPr>
        <p:txBody>
          <a:bodyPr/>
          <a:lstStyle/>
          <a:p>
            <a:pPr lvl="1"/>
            <a:r>
              <a:rPr lang="en-US" dirty="0" smtClean="0"/>
              <a:t>Equivalent to a test panel for DAQ devices</a:t>
            </a:r>
          </a:p>
          <a:p>
            <a:pPr lvl="1"/>
            <a:r>
              <a:rPr lang="en-US" dirty="0" smtClean="0"/>
              <a:t>Monitor relay positions with adjustable refresh rate </a:t>
            </a:r>
          </a:p>
          <a:p>
            <a:pPr lvl="1"/>
            <a:r>
              <a:rPr lang="en-US" dirty="0" smtClean="0"/>
              <a:t>Easily make your first connection</a:t>
            </a:r>
          </a:p>
          <a:p>
            <a:pPr lvl="1"/>
            <a:r>
              <a:rPr lang="en-US" dirty="0" smtClean="0"/>
              <a:t>Debugging tools</a:t>
            </a:r>
          </a:p>
          <a:p>
            <a:pPr lvl="1"/>
            <a:r>
              <a:rPr lang="en-US" dirty="0" smtClean="0"/>
              <a:t>Clickable switch schematics </a:t>
            </a:r>
          </a:p>
          <a:p>
            <a:pPr lvl="1"/>
            <a:r>
              <a:rPr lang="en-US" dirty="0" smtClean="0"/>
              <a:t>Individual relay control for advanced users</a:t>
            </a:r>
          </a:p>
          <a:p>
            <a:pPr lvl="1"/>
            <a:r>
              <a:rPr lang="en-US" dirty="0" smtClean="0"/>
              <a:t>Access number of cycles on each relay</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685800" y="838200"/>
            <a:ext cx="7772400" cy="1143000"/>
          </a:xfrm>
        </p:spPr>
        <p:txBody>
          <a:bodyPr/>
          <a:lstStyle/>
          <a:p>
            <a:pPr eaLnBrk="1" hangingPunct="1"/>
            <a:r>
              <a:rPr lang="en-US" sz="3200" dirty="0" smtClean="0">
                <a:solidFill>
                  <a:schemeClr val="tx1"/>
                </a:solidFill>
              </a:rPr>
              <a:t>Exercise </a:t>
            </a:r>
          </a:p>
        </p:txBody>
      </p:sp>
      <p:sp>
        <p:nvSpPr>
          <p:cNvPr id="143363" name="Rectangle 3"/>
          <p:cNvSpPr>
            <a:spLocks noGrp="1" noChangeArrowheads="1"/>
          </p:cNvSpPr>
          <p:nvPr>
            <p:ph idx="1"/>
          </p:nvPr>
        </p:nvSpPr>
        <p:spPr>
          <a:xfrm>
            <a:off x="723696" y="1629384"/>
            <a:ext cx="8174242" cy="4949008"/>
          </a:xfrm>
        </p:spPr>
        <p:txBody>
          <a:bodyPr/>
          <a:lstStyle/>
          <a:p>
            <a:pPr eaLnBrk="1" hangingPunct="1">
              <a:buFontTx/>
              <a:buNone/>
            </a:pPr>
            <a:r>
              <a:rPr lang="en-US" sz="2400" dirty="0" smtClean="0"/>
              <a:t>Approximate time to complete: 5 minutes</a:t>
            </a:r>
          </a:p>
          <a:p>
            <a:pPr eaLnBrk="1" hangingPunct="1">
              <a:buFontTx/>
              <a:buNone/>
            </a:pPr>
            <a:endParaRPr lang="en-US" dirty="0" smtClean="0"/>
          </a:p>
        </p:txBody>
      </p:sp>
      <p:grpSp>
        <p:nvGrpSpPr>
          <p:cNvPr id="2" name="Group 4"/>
          <p:cNvGrpSpPr>
            <a:grpSpLocks/>
          </p:cNvGrpSpPr>
          <p:nvPr/>
        </p:nvGrpSpPr>
        <p:grpSpPr bwMode="auto">
          <a:xfrm rot="-5400000">
            <a:off x="-495300" y="4552951"/>
            <a:ext cx="2225675" cy="457200"/>
            <a:chOff x="280" y="1968"/>
            <a:chExt cx="968" cy="288"/>
          </a:xfrm>
        </p:grpSpPr>
        <p:sp>
          <p:nvSpPr>
            <p:cNvPr id="143367" name="AutoShape 5"/>
            <p:cNvSpPr>
              <a:spLocks noChangeArrowheads="1"/>
            </p:cNvSpPr>
            <p:nvPr/>
          </p:nvSpPr>
          <p:spPr bwMode="auto">
            <a:xfrm>
              <a:off x="312" y="1968"/>
              <a:ext cx="888" cy="280"/>
            </a:xfrm>
            <a:prstGeom prst="roundRect">
              <a:avLst>
                <a:gd name="adj" fmla="val 16667"/>
              </a:avLst>
            </a:prstGeom>
            <a:solidFill>
              <a:schemeClr val="tx2"/>
            </a:solidFill>
            <a:ln w="9525">
              <a:solidFill>
                <a:srgbClr val="5E84B8"/>
              </a:solidFill>
              <a:round/>
              <a:headEnd type="none" w="sm" len="sm"/>
              <a:tailEnd type="none" w="sm" len="sm"/>
            </a:ln>
          </p:spPr>
          <p:txBody>
            <a:bodyPr wrap="none" anchor="ctr"/>
            <a:lstStyle/>
            <a:p>
              <a:pPr algn="ctr"/>
              <a:endParaRPr lang="en-US"/>
            </a:p>
          </p:txBody>
        </p:sp>
        <p:sp>
          <p:nvSpPr>
            <p:cNvPr id="143368" name="Text Box 6"/>
            <p:cNvSpPr txBox="1">
              <a:spLocks noChangeArrowheads="1"/>
            </p:cNvSpPr>
            <p:nvPr/>
          </p:nvSpPr>
          <p:spPr bwMode="auto">
            <a:xfrm>
              <a:off x="280" y="1968"/>
              <a:ext cx="968" cy="288"/>
            </a:xfrm>
            <a:prstGeom prst="rect">
              <a:avLst/>
            </a:prstGeom>
            <a:noFill/>
            <a:ln w="9525">
              <a:noFill/>
              <a:miter lim="800000"/>
              <a:headEnd type="none" w="sm" len="sm"/>
              <a:tailEnd type="none" w="sm" len="sm"/>
            </a:ln>
          </p:spPr>
          <p:txBody>
            <a:bodyPr>
              <a:spAutoFit/>
            </a:bodyPr>
            <a:lstStyle/>
            <a:p>
              <a:pPr algn="ctr" eaLnBrk="0" hangingPunct="0">
                <a:spcBef>
                  <a:spcPct val="50000"/>
                </a:spcBef>
              </a:pPr>
              <a:r>
                <a:rPr lang="en-US" sz="2400" b="1" baseline="0">
                  <a:solidFill>
                    <a:schemeClr val="bg1"/>
                  </a:solidFill>
                  <a:latin typeface="Arial Narrow" pitchFamily="34" charset="0"/>
                </a:rPr>
                <a:t>OBJECTIVE</a:t>
              </a:r>
            </a:p>
          </p:txBody>
        </p:sp>
      </p:grpSp>
      <p:sp>
        <p:nvSpPr>
          <p:cNvPr id="143365" name="Text Box 7"/>
          <p:cNvSpPr txBox="1">
            <a:spLocks noChangeArrowheads="1"/>
          </p:cNvSpPr>
          <p:nvPr/>
        </p:nvSpPr>
        <p:spPr bwMode="auto">
          <a:xfrm>
            <a:off x="838200" y="3733800"/>
            <a:ext cx="7391400" cy="1384995"/>
          </a:xfrm>
          <a:prstGeom prst="rect">
            <a:avLst/>
          </a:prstGeom>
          <a:noFill/>
          <a:ln w="88900" algn="ctr">
            <a:noFill/>
            <a:miter lim="800000"/>
            <a:headEnd/>
            <a:tailEnd/>
          </a:ln>
        </p:spPr>
        <p:txBody>
          <a:bodyPr>
            <a:spAutoFit/>
          </a:bodyPr>
          <a:lstStyle/>
          <a:p>
            <a:pPr eaLnBrk="0" hangingPunct="0">
              <a:spcBef>
                <a:spcPct val="20000"/>
              </a:spcBef>
            </a:pPr>
            <a:r>
              <a:rPr lang="en-US" sz="2400" baseline="0" dirty="0">
                <a:solidFill>
                  <a:schemeClr val="tx1"/>
                </a:solidFill>
                <a:latin typeface="Arial Narrow" pitchFamily="34" charset="0"/>
              </a:rPr>
              <a:t>To demonstrate </a:t>
            </a:r>
            <a:r>
              <a:rPr lang="en-US" dirty="0" smtClean="0">
                <a:solidFill>
                  <a:schemeClr val="tx1"/>
                </a:solidFill>
                <a:latin typeface="Arial Narrow" pitchFamily="34" charset="0"/>
              </a:rPr>
              <a:t>the use of the Switch Soft Front Panel to control switches</a:t>
            </a:r>
            <a:r>
              <a:rPr lang="en-US" sz="2400" dirty="0" smtClean="0">
                <a:solidFill>
                  <a:schemeClr val="tx1"/>
                </a:solidFill>
                <a:latin typeface="Arial Narrow" pitchFamily="34" charset="0"/>
              </a:rPr>
              <a:t>.  </a:t>
            </a:r>
            <a:endParaRPr lang="en-US" sz="2400" b="1" baseline="0" dirty="0">
              <a:solidFill>
                <a:schemeClr val="tx1"/>
              </a:solidFill>
              <a:latin typeface="Arial Narrow" pitchFamily="34" charset="0"/>
            </a:endParaRPr>
          </a:p>
          <a:p>
            <a:pPr>
              <a:spcBef>
                <a:spcPct val="50000"/>
              </a:spcBef>
            </a:pPr>
            <a:endParaRPr lang="en-US" sz="2400" baseline="0" dirty="0">
              <a:latin typeface="Arial Narrow" pitchFamily="34" charset="0"/>
            </a:endParaRPr>
          </a:p>
        </p:txBody>
      </p:sp>
      <p:sp>
        <p:nvSpPr>
          <p:cNvPr id="9" name="Title 1"/>
          <p:cNvSpPr txBox="1">
            <a:spLocks/>
          </p:cNvSpPr>
          <p:nvPr/>
        </p:nvSpPr>
        <p:spPr bwMode="auto">
          <a:xfrm>
            <a:off x="584200" y="116112"/>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000" b="1" i="0" u="none" strike="noStrike" kern="0" cap="none" spc="0" normalizeH="0" baseline="0" noProof="0" dirty="0" smtClean="0">
                <a:ln>
                  <a:noFill/>
                </a:ln>
                <a:solidFill>
                  <a:srgbClr val="006699"/>
                </a:solidFill>
                <a:effectLst/>
                <a:uLnTx/>
                <a:uFillTx/>
                <a:latin typeface="+mj-lt"/>
                <a:ea typeface="+mj-ea"/>
                <a:cs typeface="+mj-cs"/>
              </a:rPr>
              <a:t>Switch</a:t>
            </a:r>
            <a:r>
              <a:rPr kumimoji="0" lang="en-US" sz="4000" b="1" i="0" u="none" strike="noStrike" kern="0" cap="none" spc="0" normalizeH="0" noProof="0" dirty="0" smtClean="0">
                <a:ln>
                  <a:noFill/>
                </a:ln>
                <a:solidFill>
                  <a:srgbClr val="006699"/>
                </a:solidFill>
                <a:effectLst/>
                <a:uLnTx/>
                <a:uFillTx/>
                <a:latin typeface="+mj-lt"/>
                <a:ea typeface="+mj-ea"/>
                <a:cs typeface="+mj-cs"/>
              </a:rPr>
              <a:t> Soft </a:t>
            </a:r>
            <a:r>
              <a:rPr kumimoji="0" lang="en-US" sz="4000" b="1" i="0" u="none" strike="noStrike" kern="0" cap="none" spc="0" normalizeH="0" noProof="0" dirty="0" err="1" smtClean="0">
                <a:ln>
                  <a:noFill/>
                </a:ln>
                <a:solidFill>
                  <a:srgbClr val="006699"/>
                </a:solidFill>
                <a:effectLst/>
                <a:uLnTx/>
                <a:uFillTx/>
                <a:latin typeface="+mj-lt"/>
                <a:ea typeface="+mj-ea"/>
                <a:cs typeface="+mj-cs"/>
              </a:rPr>
              <a:t>Fron</a:t>
            </a:r>
            <a:r>
              <a:rPr lang="en-US" sz="4000" kern="0" dirty="0" smtClean="0">
                <a:solidFill>
                  <a:srgbClr val="006699"/>
                </a:solidFill>
                <a:latin typeface="+mj-lt"/>
                <a:ea typeface="+mj-ea"/>
                <a:cs typeface="+mj-cs"/>
              </a:rPr>
              <a:t>t Panel</a:t>
            </a:r>
            <a:endParaRPr kumimoji="0" lang="en-US" sz="3200" b="1" i="0" u="none" strike="noStrike" kern="0" cap="none" spc="0" normalizeH="0" baseline="0" noProof="0" dirty="0">
              <a:ln>
                <a:noFill/>
              </a:ln>
              <a:solidFill>
                <a:srgbClr val="006699"/>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530" name="Picture 4"/>
          <p:cNvPicPr>
            <a:picLocks noChangeAspect="1" noChangeArrowheads="1"/>
          </p:cNvPicPr>
          <p:nvPr/>
        </p:nvPicPr>
        <p:blipFill>
          <a:blip r:embed="rId3" cstate="print"/>
          <a:srcRect l="2492" t="9280" r="6978" b="27843"/>
          <a:stretch>
            <a:fillRect/>
          </a:stretch>
        </p:blipFill>
        <p:spPr bwMode="auto">
          <a:xfrm>
            <a:off x="309563" y="1300163"/>
            <a:ext cx="4613275" cy="2581275"/>
          </a:xfrm>
          <a:prstGeom prst="rect">
            <a:avLst/>
          </a:prstGeom>
          <a:noFill/>
          <a:ln w="12700">
            <a:noFill/>
            <a:miter lim="800000"/>
            <a:headEnd type="none" w="sm" len="sm"/>
            <a:tailEnd type="none" w="sm" len="sm"/>
          </a:ln>
        </p:spPr>
      </p:pic>
      <p:pic>
        <p:nvPicPr>
          <p:cNvPr id="150531" name="Picture 5"/>
          <p:cNvPicPr>
            <a:picLocks noChangeAspect="1" noChangeArrowheads="1"/>
          </p:cNvPicPr>
          <p:nvPr/>
        </p:nvPicPr>
        <p:blipFill>
          <a:blip r:embed="rId4" cstate="print"/>
          <a:srcRect r="29907"/>
          <a:stretch>
            <a:fillRect/>
          </a:stretch>
        </p:blipFill>
        <p:spPr bwMode="auto">
          <a:xfrm>
            <a:off x="5249863" y="627063"/>
            <a:ext cx="3571875" cy="4105275"/>
          </a:xfrm>
          <a:prstGeom prst="rect">
            <a:avLst/>
          </a:prstGeom>
          <a:noFill/>
          <a:ln w="12700">
            <a:noFill/>
            <a:miter lim="800000"/>
            <a:headEnd type="none" w="sm" len="sm"/>
            <a:tailEnd type="none" w="sm" len="sm"/>
          </a:ln>
        </p:spPr>
      </p:pic>
      <p:sp>
        <p:nvSpPr>
          <p:cNvPr id="150532" name="Text Box 6"/>
          <p:cNvSpPr txBox="1">
            <a:spLocks noChangeArrowheads="1"/>
          </p:cNvSpPr>
          <p:nvPr/>
        </p:nvSpPr>
        <p:spPr bwMode="auto">
          <a:xfrm>
            <a:off x="2092325" y="3698875"/>
            <a:ext cx="1173163" cy="457200"/>
          </a:xfrm>
          <a:prstGeom prst="rect">
            <a:avLst/>
          </a:prstGeom>
          <a:noFill/>
          <a:ln w="12700">
            <a:noFill/>
            <a:miter lim="800000"/>
            <a:headEnd type="none" w="sm" len="sm"/>
            <a:tailEnd type="none" w="sm" len="sm"/>
          </a:ln>
        </p:spPr>
        <p:txBody>
          <a:bodyPr wrap="none">
            <a:spAutoFit/>
          </a:bodyPr>
          <a:lstStyle/>
          <a:p>
            <a:pPr algn="ctr" eaLnBrk="0" hangingPunct="0"/>
            <a:r>
              <a:rPr lang="en-US" dirty="0">
                <a:solidFill>
                  <a:schemeClr val="tx1"/>
                </a:solidFill>
              </a:rPr>
              <a:t>Matrix </a:t>
            </a:r>
          </a:p>
        </p:txBody>
      </p:sp>
      <p:sp>
        <p:nvSpPr>
          <p:cNvPr id="150533" name="Text Box 7"/>
          <p:cNvSpPr txBox="1">
            <a:spLocks noChangeArrowheads="1"/>
          </p:cNvSpPr>
          <p:nvPr/>
        </p:nvSpPr>
        <p:spPr bwMode="auto">
          <a:xfrm>
            <a:off x="6245225" y="4867275"/>
            <a:ext cx="746125" cy="461963"/>
          </a:xfrm>
          <a:prstGeom prst="rect">
            <a:avLst/>
          </a:prstGeom>
          <a:noFill/>
          <a:ln w="12700">
            <a:noFill/>
            <a:miter lim="800000"/>
            <a:headEnd type="none" w="sm" len="sm"/>
            <a:tailEnd type="none" w="sm" len="sm"/>
          </a:ln>
        </p:spPr>
        <p:txBody>
          <a:bodyPr wrap="none">
            <a:spAutoFit/>
          </a:bodyPr>
          <a:lstStyle/>
          <a:p>
            <a:pPr algn="ctr" eaLnBrk="0" hangingPunct="0"/>
            <a:r>
              <a:rPr lang="en-US" dirty="0">
                <a:solidFill>
                  <a:schemeClr val="tx1"/>
                </a:solidFill>
              </a:rPr>
              <a:t>MUX</a:t>
            </a:r>
          </a:p>
        </p:txBody>
      </p:sp>
      <p:pic>
        <p:nvPicPr>
          <p:cNvPr id="150534" name="Picture 8"/>
          <p:cNvPicPr>
            <a:picLocks noChangeAspect="1" noChangeArrowheads="1"/>
          </p:cNvPicPr>
          <p:nvPr/>
        </p:nvPicPr>
        <p:blipFill>
          <a:blip r:embed="rId5" cstate="print"/>
          <a:srcRect l="4486" t="33411" r="17694" b="38979"/>
          <a:stretch>
            <a:fillRect/>
          </a:stretch>
        </p:blipFill>
        <p:spPr bwMode="auto">
          <a:xfrm>
            <a:off x="576263" y="4513263"/>
            <a:ext cx="3965575" cy="1133475"/>
          </a:xfrm>
          <a:prstGeom prst="rect">
            <a:avLst/>
          </a:prstGeom>
          <a:noFill/>
          <a:ln w="12700">
            <a:noFill/>
            <a:miter lim="800000"/>
            <a:headEnd type="none" w="sm" len="sm"/>
            <a:tailEnd type="none" w="sm" len="sm"/>
          </a:ln>
        </p:spPr>
      </p:pic>
      <p:sp>
        <p:nvSpPr>
          <p:cNvPr id="150535" name="Text Box 9"/>
          <p:cNvSpPr txBox="1">
            <a:spLocks noChangeArrowheads="1"/>
          </p:cNvSpPr>
          <p:nvPr/>
        </p:nvSpPr>
        <p:spPr bwMode="auto">
          <a:xfrm>
            <a:off x="1295400" y="5638800"/>
            <a:ext cx="2208213" cy="461963"/>
          </a:xfrm>
          <a:prstGeom prst="rect">
            <a:avLst/>
          </a:prstGeom>
          <a:noFill/>
          <a:ln w="12700">
            <a:noFill/>
            <a:miter lim="800000"/>
            <a:headEnd type="none" w="sm" len="sm"/>
            <a:tailEnd type="none" w="sm" len="sm"/>
          </a:ln>
        </p:spPr>
        <p:txBody>
          <a:bodyPr wrap="none">
            <a:spAutoFit/>
          </a:bodyPr>
          <a:lstStyle/>
          <a:p>
            <a:pPr algn="ctr" eaLnBrk="0" hangingPunct="0"/>
            <a:r>
              <a:rPr lang="en-US" dirty="0">
                <a:solidFill>
                  <a:schemeClr val="tx1"/>
                </a:solidFill>
              </a:rPr>
              <a:t>General Purpose</a:t>
            </a:r>
          </a:p>
        </p:txBody>
      </p:sp>
      <p:sp>
        <p:nvSpPr>
          <p:cNvPr id="150536" name="Rectangle 2"/>
          <p:cNvSpPr>
            <a:spLocks noGrp="1" noChangeArrowheads="1"/>
          </p:cNvSpPr>
          <p:nvPr>
            <p:ph type="title"/>
          </p:nvPr>
        </p:nvSpPr>
        <p:spPr>
          <a:xfrm>
            <a:off x="0" y="0"/>
            <a:ext cx="7772400" cy="1143000"/>
          </a:xfrm>
        </p:spPr>
        <p:txBody>
          <a:bodyPr/>
          <a:lstStyle/>
          <a:p>
            <a:pPr eaLnBrk="1" hangingPunct="1"/>
            <a:r>
              <a:rPr lang="en-US" b="1" dirty="0" smtClean="0"/>
              <a:t>NI-SWITCH Soft Front Panel</a:t>
            </a:r>
          </a:p>
        </p:txBody>
      </p:sp>
      <p:sp>
        <p:nvSpPr>
          <p:cNvPr id="10" name="TextBox 9"/>
          <p:cNvSpPr txBox="1"/>
          <p:nvPr/>
        </p:nvSpPr>
        <p:spPr>
          <a:xfrm>
            <a:off x="5613400" y="6413500"/>
            <a:ext cx="184731" cy="461665"/>
          </a:xfrm>
          <a:prstGeom prst="rect">
            <a:avLst/>
          </a:prstGeom>
          <a:noFill/>
        </p:spPr>
        <p:txBody>
          <a:bodyPr wrap="none" rtlCol="0">
            <a:spAutoFit/>
          </a:bodyPr>
          <a:lstStyle/>
          <a:p>
            <a:endParaRPr lang="en-US" dirty="0"/>
          </a:p>
        </p:txBody>
      </p:sp>
      <p:sp>
        <p:nvSpPr>
          <p:cNvPr id="11" name="Text Box 7"/>
          <p:cNvSpPr txBox="1">
            <a:spLocks noChangeArrowheads="1"/>
          </p:cNvSpPr>
          <p:nvPr/>
        </p:nvSpPr>
        <p:spPr bwMode="auto">
          <a:xfrm>
            <a:off x="5547265" y="5654675"/>
            <a:ext cx="1989647" cy="461665"/>
          </a:xfrm>
          <a:prstGeom prst="rect">
            <a:avLst/>
          </a:prstGeom>
          <a:noFill/>
          <a:ln w="12700">
            <a:noFill/>
            <a:miter lim="800000"/>
            <a:headEnd type="none" w="sm" len="sm"/>
            <a:tailEnd type="none" w="sm" len="sm"/>
          </a:ln>
        </p:spPr>
        <p:txBody>
          <a:bodyPr wrap="none">
            <a:spAutoFit/>
          </a:bodyPr>
          <a:lstStyle/>
          <a:p>
            <a:pPr algn="ctr" eaLnBrk="0" hangingPunct="0"/>
            <a:r>
              <a:rPr lang="en-US" dirty="0" smtClean="0">
                <a:solidFill>
                  <a:schemeClr val="tx1"/>
                </a:solidFill>
              </a:rPr>
              <a:t>AND MORE!</a:t>
            </a:r>
            <a:endParaRPr lang="en-US" dirty="0">
              <a:solidFill>
                <a:schemeClr val="tx1"/>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0" y="0"/>
            <a:ext cx="8170003" cy="964092"/>
          </a:xfrm>
        </p:spPr>
        <p:txBody>
          <a:bodyPr/>
          <a:lstStyle/>
          <a:p>
            <a:pPr eaLnBrk="1" hangingPunct="1"/>
            <a:r>
              <a:rPr lang="en-US" b="1" dirty="0" smtClean="0"/>
              <a:t>NI-SWITCH Soft Front Panel</a:t>
            </a:r>
          </a:p>
        </p:txBody>
      </p:sp>
      <p:pic>
        <p:nvPicPr>
          <p:cNvPr id="151555" name="Picture 4"/>
          <p:cNvPicPr>
            <a:picLocks noChangeAspect="1" noChangeArrowheads="1"/>
          </p:cNvPicPr>
          <p:nvPr/>
        </p:nvPicPr>
        <p:blipFill>
          <a:blip r:embed="rId3" cstate="print"/>
          <a:srcRect/>
          <a:stretch>
            <a:fillRect/>
          </a:stretch>
        </p:blipFill>
        <p:spPr bwMode="auto">
          <a:xfrm>
            <a:off x="770823" y="1742190"/>
            <a:ext cx="5067300" cy="3411701"/>
          </a:xfrm>
          <a:prstGeom prst="rect">
            <a:avLst/>
          </a:prstGeom>
          <a:noFill/>
          <a:ln w="12700">
            <a:noFill/>
            <a:miter lim="800000"/>
            <a:headEnd type="none" w="sm" len="sm"/>
            <a:tailEnd type="none" w="sm" len="sm"/>
          </a:ln>
        </p:spPr>
      </p:pic>
      <p:pic>
        <p:nvPicPr>
          <p:cNvPr id="151556" name="Picture 5"/>
          <p:cNvPicPr>
            <a:picLocks noChangeAspect="1" noChangeArrowheads="1"/>
          </p:cNvPicPr>
          <p:nvPr/>
        </p:nvPicPr>
        <p:blipFill>
          <a:blip r:embed="rId4" cstate="print"/>
          <a:srcRect/>
          <a:stretch>
            <a:fillRect/>
          </a:stretch>
        </p:blipFill>
        <p:spPr bwMode="auto">
          <a:xfrm>
            <a:off x="6249988" y="2190750"/>
            <a:ext cx="2105025" cy="2781300"/>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itle 1"/>
          <p:cNvSpPr>
            <a:spLocks noGrp="1"/>
          </p:cNvSpPr>
          <p:nvPr>
            <p:ph type="title"/>
          </p:nvPr>
        </p:nvSpPr>
        <p:spPr>
          <a:xfrm>
            <a:off x="0" y="0"/>
            <a:ext cx="8170003" cy="964092"/>
          </a:xfrm>
        </p:spPr>
        <p:txBody>
          <a:bodyPr>
            <a:normAutofit/>
          </a:bodyPr>
          <a:lstStyle/>
          <a:p>
            <a:pPr eaLnBrk="1" hangingPunct="1"/>
            <a:r>
              <a:rPr lang="en-US" b="1" dirty="0" smtClean="0"/>
              <a:t>Programming NI Switches in LabVIEW </a:t>
            </a:r>
          </a:p>
        </p:txBody>
      </p:sp>
      <p:sp>
        <p:nvSpPr>
          <p:cNvPr id="156675" name="Content Placeholder 2"/>
          <p:cNvSpPr>
            <a:spLocks noGrp="1"/>
          </p:cNvSpPr>
          <p:nvPr>
            <p:ph sz="half" idx="1"/>
          </p:nvPr>
        </p:nvSpPr>
        <p:spPr>
          <a:xfrm>
            <a:off x="4978400" y="1003300"/>
            <a:ext cx="4165600" cy="4025900"/>
          </a:xfrm>
        </p:spPr>
        <p:txBody>
          <a:bodyPr>
            <a:normAutofit fontScale="92500" lnSpcReduction="20000"/>
          </a:bodyPr>
          <a:lstStyle/>
          <a:p>
            <a:pPr lvl="1">
              <a:buNone/>
            </a:pPr>
            <a:r>
              <a:rPr lang="en-US" b="1" dirty="0" smtClean="0">
                <a:solidFill>
                  <a:schemeClr val="tx2"/>
                </a:solidFill>
              </a:rPr>
              <a:t> </a:t>
            </a:r>
            <a:endParaRPr lang="en-US" b="1" dirty="0" smtClean="0"/>
          </a:p>
          <a:p>
            <a:pPr lvl="1">
              <a:buNone/>
            </a:pPr>
            <a:r>
              <a:rPr lang="en-US" b="1" dirty="0" smtClean="0">
                <a:solidFill>
                  <a:schemeClr val="tx2"/>
                </a:solidFill>
              </a:rPr>
              <a:t>Good </a:t>
            </a:r>
            <a:r>
              <a:rPr lang="en-US" b="1" dirty="0" smtClean="0"/>
              <a:t>- NI-SWITCH</a:t>
            </a:r>
          </a:p>
          <a:p>
            <a:pPr lvl="1"/>
            <a:r>
              <a:rPr lang="en-US" dirty="0" smtClean="0"/>
              <a:t>IVI-compliant driver</a:t>
            </a:r>
          </a:p>
          <a:p>
            <a:pPr lvl="1"/>
            <a:r>
              <a:rPr lang="en-US" dirty="0" smtClean="0"/>
              <a:t>Session based; unique session for each module</a:t>
            </a:r>
          </a:p>
          <a:p>
            <a:pPr lvl="1"/>
            <a:r>
              <a:rPr lang="en-US" dirty="0" smtClean="0"/>
              <a:t>Supported in Real-Time</a:t>
            </a:r>
          </a:p>
          <a:p>
            <a:pPr lvl="1">
              <a:buNone/>
            </a:pPr>
            <a:endParaRPr lang="en-US" b="1" dirty="0" smtClean="0"/>
          </a:p>
          <a:p>
            <a:pPr lvl="1">
              <a:buNone/>
            </a:pPr>
            <a:endParaRPr lang="en-US" b="1" dirty="0" smtClean="0"/>
          </a:p>
          <a:p>
            <a:pPr lvl="1">
              <a:buNone/>
            </a:pPr>
            <a:r>
              <a:rPr lang="en-US" b="1" dirty="0" smtClean="0">
                <a:solidFill>
                  <a:schemeClr val="accent2"/>
                </a:solidFill>
              </a:rPr>
              <a:t>Bad</a:t>
            </a:r>
            <a:r>
              <a:rPr lang="en-US" b="1" dirty="0" smtClean="0"/>
              <a:t> - IVI</a:t>
            </a:r>
          </a:p>
          <a:p>
            <a:pPr lvl="1"/>
            <a:r>
              <a:rPr lang="en-US" dirty="0" smtClean="0"/>
              <a:t>IVI-compliant driver</a:t>
            </a:r>
          </a:p>
          <a:p>
            <a:pPr lvl="1"/>
            <a:r>
              <a:rPr lang="en-US" dirty="0" smtClean="0"/>
              <a:t>Session based; unique session for each module</a:t>
            </a:r>
          </a:p>
          <a:p>
            <a:pPr lvl="1"/>
            <a:endParaRPr lang="en-US" dirty="0" smtClean="0"/>
          </a:p>
          <a:p>
            <a:pPr lvl="1">
              <a:buNone/>
            </a:pPr>
            <a:endParaRPr lang="en-US" b="1" dirty="0" smtClean="0"/>
          </a:p>
          <a:p>
            <a:pPr lvl="1"/>
            <a:endParaRPr lang="en-US" dirty="0" smtClean="0"/>
          </a:p>
          <a:p>
            <a:pPr lvl="1" eaLnBrk="1" hangingPunct="1">
              <a:buNone/>
            </a:pPr>
            <a:endParaRPr lang="en-US" dirty="0" smtClean="0"/>
          </a:p>
          <a:p>
            <a:pPr lvl="1" eaLnBrk="1" hangingPunct="1"/>
            <a:endParaRPr lang="en-US" dirty="0" smtClean="0"/>
          </a:p>
          <a:p>
            <a:pPr lvl="1" eaLnBrk="1" hangingPunct="1">
              <a:buFontTx/>
              <a:buNone/>
            </a:pPr>
            <a:endParaRPr lang="en-US" dirty="0" smtClean="0"/>
          </a:p>
        </p:txBody>
      </p:sp>
      <p:sp>
        <p:nvSpPr>
          <p:cNvPr id="4" name="Content Placeholder 2"/>
          <p:cNvSpPr>
            <a:spLocks noGrp="1"/>
          </p:cNvSpPr>
          <p:nvPr>
            <p:ph sz="half" idx="1"/>
          </p:nvPr>
        </p:nvSpPr>
        <p:spPr>
          <a:xfrm>
            <a:off x="342900" y="1282700"/>
            <a:ext cx="4267200" cy="4902200"/>
          </a:xfrm>
        </p:spPr>
        <p:txBody>
          <a:bodyPr>
            <a:normAutofit fontScale="92500" lnSpcReduction="10000"/>
          </a:bodyPr>
          <a:lstStyle/>
          <a:p>
            <a:pPr lvl="1">
              <a:buNone/>
            </a:pPr>
            <a:r>
              <a:rPr lang="en-US" b="1" dirty="0" smtClean="0">
                <a:solidFill>
                  <a:schemeClr val="tx2"/>
                </a:solidFill>
              </a:rPr>
              <a:t>BEST </a:t>
            </a:r>
            <a:r>
              <a:rPr lang="en-US" b="1" dirty="0" smtClean="0"/>
              <a:t>- NI Switch Executive</a:t>
            </a:r>
          </a:p>
          <a:p>
            <a:pPr lvl="1"/>
            <a:r>
              <a:rPr lang="en-US" dirty="0" smtClean="0"/>
              <a:t>Graphical Configuration</a:t>
            </a:r>
          </a:p>
          <a:p>
            <a:pPr lvl="1"/>
            <a:r>
              <a:rPr lang="en-US" dirty="0" smtClean="0"/>
              <a:t>Multiple Modules</a:t>
            </a:r>
          </a:p>
          <a:p>
            <a:pPr lvl="1"/>
            <a:r>
              <a:rPr lang="en-US" dirty="0" smtClean="0"/>
              <a:t>Easiest programming</a:t>
            </a:r>
          </a:p>
          <a:p>
            <a:pPr lvl="1" eaLnBrk="1" hangingPunct="1">
              <a:buFontTx/>
              <a:buNone/>
            </a:pPr>
            <a:endParaRPr lang="en-US" b="1" dirty="0" smtClean="0">
              <a:solidFill>
                <a:schemeClr val="tx2"/>
              </a:solidFill>
            </a:endParaRPr>
          </a:p>
          <a:p>
            <a:pPr lvl="1" eaLnBrk="1" hangingPunct="1">
              <a:buFontTx/>
              <a:buNone/>
            </a:pPr>
            <a:r>
              <a:rPr lang="en-US" b="1" dirty="0" smtClean="0">
                <a:solidFill>
                  <a:schemeClr val="tx2"/>
                </a:solidFill>
              </a:rPr>
              <a:t>Better </a:t>
            </a:r>
            <a:r>
              <a:rPr lang="en-US" b="1" dirty="0" smtClean="0"/>
              <a:t>- NI-</a:t>
            </a:r>
            <a:r>
              <a:rPr lang="en-US" b="1" dirty="0" err="1" smtClean="0"/>
              <a:t>DAQmx</a:t>
            </a:r>
            <a:endParaRPr lang="en-US" b="1" dirty="0" smtClean="0"/>
          </a:p>
          <a:p>
            <a:pPr lvl="1" eaLnBrk="1" hangingPunct="1"/>
            <a:r>
              <a:rPr lang="en-US" dirty="0" smtClean="0"/>
              <a:t>Not IVI-compliant</a:t>
            </a:r>
          </a:p>
          <a:p>
            <a:pPr lvl="1" eaLnBrk="1" hangingPunct="1"/>
            <a:r>
              <a:rPr lang="en-US" dirty="0" smtClean="0"/>
              <a:t>Single scan list can span multiple devices</a:t>
            </a:r>
          </a:p>
          <a:p>
            <a:pPr lvl="1" eaLnBrk="1" hangingPunct="1"/>
            <a:r>
              <a:rPr lang="en-US" dirty="0" smtClean="0"/>
              <a:t>Linux support for several modules</a:t>
            </a:r>
          </a:p>
          <a:p>
            <a:pPr lvl="1"/>
            <a:r>
              <a:rPr lang="en-US" dirty="0" smtClean="0"/>
              <a:t>Supported in Real-Time</a:t>
            </a:r>
          </a:p>
          <a:p>
            <a:pPr lvl="1" eaLnBrk="1" hangingPunct="1"/>
            <a:r>
              <a:rPr lang="en-US" dirty="0" smtClean="0"/>
              <a:t>Fastest method</a:t>
            </a:r>
          </a:p>
          <a:p>
            <a:pPr lvl="1"/>
            <a:endParaRPr lang="en-US" dirty="0" smtClean="0"/>
          </a:p>
          <a:p>
            <a:pPr lvl="1">
              <a:buNone/>
            </a:pPr>
            <a:endParaRPr lang="en-US" b="1" dirty="0" smtClean="0"/>
          </a:p>
          <a:p>
            <a:pPr lvl="1"/>
            <a:endParaRPr lang="en-US" dirty="0" smtClean="0"/>
          </a:p>
          <a:p>
            <a:pPr lvl="1" eaLnBrk="1" hangingPunct="1">
              <a:buNone/>
            </a:pPr>
            <a:endParaRPr lang="en-US" dirty="0" smtClean="0"/>
          </a:p>
          <a:p>
            <a:pPr lvl="1" eaLnBrk="1" hangingPunct="1"/>
            <a:endParaRPr lang="en-US" dirty="0" smtClean="0"/>
          </a:p>
          <a:p>
            <a:pPr lvl="1" eaLnBrk="1" hangingPunct="1">
              <a:buFontTx/>
              <a:buNone/>
            </a:pPr>
            <a:endParaRPr lang="en-US" dirty="0" smtClean="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1143000"/>
          </a:xfrm>
        </p:spPr>
        <p:txBody>
          <a:bodyPr/>
          <a:lstStyle/>
          <a:p>
            <a:r>
              <a:rPr lang="en-US" b="1" dirty="0" smtClean="0"/>
              <a:t>NI Switch APIs</a:t>
            </a:r>
            <a:endParaRPr lang="en-US" b="1" dirty="0"/>
          </a:p>
        </p:txBody>
      </p:sp>
      <p:pic>
        <p:nvPicPr>
          <p:cNvPr id="366594" name="Picture 2"/>
          <p:cNvPicPr>
            <a:picLocks noChangeAspect="1" noChangeArrowheads="1"/>
          </p:cNvPicPr>
          <p:nvPr/>
        </p:nvPicPr>
        <p:blipFill>
          <a:blip r:embed="rId3" cstate="print"/>
          <a:srcRect/>
          <a:stretch>
            <a:fillRect/>
          </a:stretch>
        </p:blipFill>
        <p:spPr bwMode="auto">
          <a:xfrm>
            <a:off x="5202736" y="3750774"/>
            <a:ext cx="3486150" cy="2305050"/>
          </a:xfrm>
          <a:prstGeom prst="rect">
            <a:avLst/>
          </a:prstGeom>
          <a:noFill/>
          <a:ln w="12700" cap="flat" cmpd="sng">
            <a:noFill/>
            <a:prstDash val="solid"/>
            <a:miter lim="800000"/>
            <a:headEnd type="none" w="sm" len="sm"/>
            <a:tailEnd type="none" w="sm" len="sm"/>
          </a:ln>
          <a:effectLst/>
        </p:spPr>
      </p:pic>
      <p:pic>
        <p:nvPicPr>
          <p:cNvPr id="366595" name="Picture 3"/>
          <p:cNvPicPr>
            <a:picLocks noChangeAspect="1" noChangeArrowheads="1"/>
          </p:cNvPicPr>
          <p:nvPr/>
        </p:nvPicPr>
        <p:blipFill>
          <a:blip r:embed="rId4" cstate="print"/>
          <a:srcRect/>
          <a:stretch>
            <a:fillRect/>
          </a:stretch>
        </p:blipFill>
        <p:spPr bwMode="auto">
          <a:xfrm>
            <a:off x="173081" y="2716668"/>
            <a:ext cx="4295775" cy="2828925"/>
          </a:xfrm>
          <a:prstGeom prst="rect">
            <a:avLst/>
          </a:prstGeom>
          <a:noFill/>
          <a:ln w="12700" cap="flat" cmpd="sng">
            <a:noFill/>
            <a:prstDash val="solid"/>
            <a:miter lim="800000"/>
            <a:headEnd type="none" w="sm" len="sm"/>
            <a:tailEnd type="none" w="sm" len="sm"/>
          </a:ln>
          <a:effectLst/>
        </p:spPr>
      </p:pic>
      <p:sp>
        <p:nvSpPr>
          <p:cNvPr id="9" name="Title 1"/>
          <p:cNvSpPr txBox="1">
            <a:spLocks/>
          </p:cNvSpPr>
          <p:nvPr/>
        </p:nvSpPr>
        <p:spPr bwMode="auto">
          <a:xfrm>
            <a:off x="6083300" y="3148149"/>
            <a:ext cx="2260600" cy="6524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rgbClr val="006699"/>
                </a:solidFill>
                <a:effectLst/>
                <a:uLnTx/>
                <a:uFillTx/>
                <a:latin typeface="+mj-lt"/>
                <a:ea typeface="+mj-ea"/>
                <a:cs typeface="+mj-cs"/>
              </a:rPr>
              <a:t>NI-DAQmx</a:t>
            </a:r>
            <a:endParaRPr kumimoji="0" lang="en-US" b="0" i="0" u="none" strike="noStrike" kern="0" cap="none" spc="0" normalizeH="0" baseline="0" noProof="0" dirty="0">
              <a:ln>
                <a:noFill/>
              </a:ln>
              <a:solidFill>
                <a:srgbClr val="006699"/>
              </a:solidFill>
              <a:effectLst/>
              <a:uLnTx/>
              <a:uFillTx/>
              <a:latin typeface="+mj-lt"/>
              <a:ea typeface="+mj-ea"/>
              <a:cs typeface="+mj-cs"/>
            </a:endParaRPr>
          </a:p>
        </p:txBody>
      </p:sp>
      <p:sp>
        <p:nvSpPr>
          <p:cNvPr id="10" name="Title 1"/>
          <p:cNvSpPr txBox="1">
            <a:spLocks/>
          </p:cNvSpPr>
          <p:nvPr/>
        </p:nvSpPr>
        <p:spPr bwMode="auto">
          <a:xfrm>
            <a:off x="1265280" y="1959430"/>
            <a:ext cx="2659019" cy="736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rgbClr val="006699"/>
                </a:solidFill>
                <a:effectLst/>
                <a:uLnTx/>
                <a:uFillTx/>
                <a:latin typeface="+mj-lt"/>
                <a:ea typeface="+mj-ea"/>
                <a:cs typeface="+mj-cs"/>
              </a:rPr>
              <a:t>NI-SWITCH</a:t>
            </a:r>
            <a:endParaRPr kumimoji="0" lang="en-US" b="0" i="0" u="none" strike="noStrike" kern="0" cap="none" spc="0" normalizeH="0" baseline="0" noProof="0" dirty="0">
              <a:ln>
                <a:noFill/>
              </a:ln>
              <a:solidFill>
                <a:srgbClr val="006699"/>
              </a:solidFill>
              <a:effectLst/>
              <a:uLnTx/>
              <a:uFillTx/>
              <a:latin typeface="+mj-lt"/>
              <a:ea typeface="+mj-ea"/>
              <a:cs typeface="+mj-cs"/>
            </a:endParaRPr>
          </a:p>
        </p:txBody>
      </p:sp>
      <p:sp>
        <p:nvSpPr>
          <p:cNvPr id="8" name="Title 1"/>
          <p:cNvSpPr txBox="1">
            <a:spLocks/>
          </p:cNvSpPr>
          <p:nvPr/>
        </p:nvSpPr>
        <p:spPr bwMode="auto">
          <a:xfrm>
            <a:off x="6044111" y="222069"/>
            <a:ext cx="1739900" cy="6524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006699"/>
              </a:solidFill>
              <a:effectLst/>
              <a:uLnTx/>
              <a:uFillTx/>
              <a:latin typeface="+mj-lt"/>
              <a:ea typeface="+mj-ea"/>
              <a:cs typeface="+mj-cs"/>
            </a:endParaRPr>
          </a:p>
        </p:txBody>
      </p:sp>
      <p:sp>
        <p:nvSpPr>
          <p:cNvPr id="11" name="Title 1"/>
          <p:cNvSpPr txBox="1">
            <a:spLocks/>
          </p:cNvSpPr>
          <p:nvPr/>
        </p:nvSpPr>
        <p:spPr bwMode="auto">
          <a:xfrm>
            <a:off x="5447218" y="217715"/>
            <a:ext cx="3696781" cy="65242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b="0" i="0" u="none" strike="noStrike" kern="0" cap="none" spc="0" normalizeH="0" baseline="0" noProof="0" dirty="0" smtClean="0">
                <a:ln>
                  <a:noFill/>
                </a:ln>
                <a:solidFill>
                  <a:srgbClr val="006699"/>
                </a:solidFill>
                <a:effectLst/>
                <a:uLnTx/>
                <a:uFillTx/>
                <a:latin typeface="+mj-lt"/>
                <a:ea typeface="+mj-ea"/>
                <a:cs typeface="+mj-cs"/>
              </a:rPr>
              <a:t>NI</a:t>
            </a:r>
            <a:r>
              <a:rPr kumimoji="0" lang="en-US" b="0" i="0" u="none" strike="noStrike" kern="0" cap="none" spc="0" normalizeH="0" noProof="0" dirty="0" smtClean="0">
                <a:ln>
                  <a:noFill/>
                </a:ln>
                <a:solidFill>
                  <a:srgbClr val="006699"/>
                </a:solidFill>
                <a:effectLst/>
                <a:uLnTx/>
                <a:uFillTx/>
                <a:latin typeface="+mj-lt"/>
                <a:ea typeface="+mj-ea"/>
                <a:cs typeface="+mj-cs"/>
              </a:rPr>
              <a:t> </a:t>
            </a:r>
            <a:r>
              <a:rPr kumimoji="0" lang="en-US" b="0" i="0" u="none" strike="noStrike" kern="0" cap="none" spc="0" normalizeH="0" baseline="0" noProof="0" dirty="0" smtClean="0">
                <a:ln>
                  <a:noFill/>
                </a:ln>
                <a:solidFill>
                  <a:srgbClr val="006699"/>
                </a:solidFill>
                <a:effectLst/>
                <a:uLnTx/>
                <a:uFillTx/>
                <a:latin typeface="+mj-lt"/>
                <a:ea typeface="+mj-ea"/>
                <a:cs typeface="+mj-cs"/>
              </a:rPr>
              <a:t>Switch Executive</a:t>
            </a:r>
            <a:endParaRPr kumimoji="0" lang="en-US" b="0" i="0" u="none" strike="noStrike" kern="0" cap="none" spc="0" normalizeH="0" baseline="0" noProof="0" dirty="0">
              <a:ln>
                <a:noFill/>
              </a:ln>
              <a:solidFill>
                <a:srgbClr val="006699"/>
              </a:solidFill>
              <a:effectLst/>
              <a:uLnTx/>
              <a:uFillTx/>
              <a:latin typeface="+mj-lt"/>
              <a:ea typeface="+mj-ea"/>
              <a:cs typeface="+mj-cs"/>
            </a:endParaRPr>
          </a:p>
        </p:txBody>
      </p:sp>
      <p:pic>
        <p:nvPicPr>
          <p:cNvPr id="806915" name="Picture 3"/>
          <p:cNvPicPr>
            <a:picLocks noChangeAspect="1" noChangeArrowheads="1"/>
          </p:cNvPicPr>
          <p:nvPr/>
        </p:nvPicPr>
        <p:blipFill>
          <a:blip r:embed="rId5" cstate="print"/>
          <a:srcRect/>
          <a:stretch>
            <a:fillRect/>
          </a:stretch>
        </p:blipFill>
        <p:spPr bwMode="auto">
          <a:xfrm>
            <a:off x="5123225" y="803910"/>
            <a:ext cx="3495675" cy="23241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8" name="Rectangle 3"/>
          <p:cNvSpPr>
            <a:spLocks noGrp="1" noChangeArrowheads="1"/>
          </p:cNvSpPr>
          <p:nvPr>
            <p:ph type="title"/>
          </p:nvPr>
        </p:nvSpPr>
        <p:spPr>
          <a:xfrm>
            <a:off x="0" y="0"/>
            <a:ext cx="8170003" cy="964092"/>
          </a:xfrm>
        </p:spPr>
        <p:txBody>
          <a:bodyPr/>
          <a:lstStyle/>
          <a:p>
            <a:pPr eaLnBrk="1" hangingPunct="1"/>
            <a:r>
              <a:rPr lang="en-US" b="1" dirty="0" smtClean="0"/>
              <a:t>NI-SWITCH VI Tree</a:t>
            </a:r>
          </a:p>
        </p:txBody>
      </p:sp>
      <p:pic>
        <p:nvPicPr>
          <p:cNvPr id="137219" name="Picture 2"/>
          <p:cNvPicPr>
            <a:picLocks noGrp="1" noChangeAspect="1" noChangeArrowheads="1"/>
          </p:cNvPicPr>
          <p:nvPr>
            <p:ph idx="1"/>
          </p:nvPr>
        </p:nvPicPr>
        <p:blipFill>
          <a:blip r:embed="rId3" cstate="print"/>
          <a:stretch>
            <a:fillRect/>
          </a:stretch>
        </p:blipFill>
        <p:spPr>
          <a:xfrm>
            <a:off x="791994" y="1120775"/>
            <a:ext cx="7529850" cy="4949825"/>
          </a:xfrm>
          <a:noFill/>
        </p:spPr>
      </p:pic>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794" name="Picture 1032"/>
          <p:cNvPicPr>
            <a:picLocks noChangeAspect="1" noChangeArrowheads="1"/>
          </p:cNvPicPr>
          <p:nvPr/>
        </p:nvPicPr>
        <p:blipFill>
          <a:blip r:embed="rId3" cstate="print"/>
          <a:srcRect/>
          <a:stretch>
            <a:fillRect/>
          </a:stretch>
        </p:blipFill>
        <p:spPr bwMode="auto">
          <a:xfrm>
            <a:off x="4775200" y="1143000"/>
            <a:ext cx="3910013" cy="2530475"/>
          </a:xfrm>
          <a:prstGeom prst="rect">
            <a:avLst/>
          </a:prstGeom>
          <a:noFill/>
          <a:ln w="12700">
            <a:noFill/>
            <a:miter lim="800000"/>
            <a:headEnd type="none" w="sm" len="sm"/>
            <a:tailEnd type="none" w="sm" len="sm"/>
          </a:ln>
        </p:spPr>
      </p:pic>
      <p:sp>
        <p:nvSpPr>
          <p:cNvPr id="161797" name="Title 13"/>
          <p:cNvSpPr>
            <a:spLocks noGrp="1"/>
          </p:cNvSpPr>
          <p:nvPr>
            <p:ph type="title"/>
          </p:nvPr>
        </p:nvSpPr>
        <p:spPr>
          <a:xfrm>
            <a:off x="0" y="0"/>
            <a:ext cx="7772400" cy="1143000"/>
          </a:xfrm>
        </p:spPr>
        <p:txBody>
          <a:bodyPr>
            <a:normAutofit/>
          </a:bodyPr>
          <a:lstStyle/>
          <a:p>
            <a:pPr eaLnBrk="1" hangingPunct="1"/>
            <a:r>
              <a:rPr lang="en-US" b="1" dirty="0" smtClean="0"/>
              <a:t>Programming NI Switches in LabVIEW </a:t>
            </a:r>
          </a:p>
        </p:txBody>
      </p:sp>
      <p:sp>
        <p:nvSpPr>
          <p:cNvPr id="161795" name="Rectangle 1031"/>
          <p:cNvSpPr>
            <a:spLocks noGrp="1" noChangeArrowheads="1"/>
          </p:cNvSpPr>
          <p:nvPr>
            <p:ph idx="1"/>
          </p:nvPr>
        </p:nvSpPr>
        <p:spPr>
          <a:xfrm>
            <a:off x="463951" y="3659502"/>
            <a:ext cx="8382000" cy="2667000"/>
          </a:xfrm>
        </p:spPr>
        <p:txBody>
          <a:bodyPr>
            <a:normAutofit fontScale="92500"/>
          </a:bodyPr>
          <a:lstStyle/>
          <a:p>
            <a:pPr marL="0" indent="0" eaLnBrk="1" hangingPunct="1">
              <a:lnSpc>
                <a:spcPct val="90000"/>
              </a:lnSpc>
            </a:pPr>
            <a:r>
              <a:rPr lang="en-US" b="1" dirty="0" smtClean="0"/>
              <a:t>  Immediate Mode:</a:t>
            </a:r>
            <a:r>
              <a:rPr lang="en-US" dirty="0" smtClean="0"/>
              <a:t> Software sends commands during runtime</a:t>
            </a:r>
          </a:p>
          <a:p>
            <a:pPr lvl="2" eaLnBrk="1" hangingPunct="1">
              <a:lnSpc>
                <a:spcPct val="90000"/>
              </a:lnSpc>
            </a:pPr>
            <a:r>
              <a:rPr lang="en-US" sz="2000" dirty="0" smtClean="0"/>
              <a:t>Connect/Disconnect Channels</a:t>
            </a:r>
          </a:p>
          <a:p>
            <a:pPr lvl="2" eaLnBrk="1" hangingPunct="1">
              <a:lnSpc>
                <a:spcPct val="90000"/>
              </a:lnSpc>
            </a:pPr>
            <a:r>
              <a:rPr lang="en-US" sz="2000" dirty="0" smtClean="0"/>
              <a:t>Individual relay control (open and close)</a:t>
            </a:r>
          </a:p>
          <a:p>
            <a:pPr marL="0" indent="0" eaLnBrk="1" hangingPunct="1">
              <a:lnSpc>
                <a:spcPct val="90000"/>
              </a:lnSpc>
            </a:pPr>
            <a:r>
              <a:rPr lang="en-US" b="1" dirty="0" smtClean="0"/>
              <a:t>  Scanning</a:t>
            </a:r>
            <a:r>
              <a:rPr lang="en-US" dirty="0" smtClean="0"/>
              <a:t>: Multiple commands downloaded to module memory</a:t>
            </a:r>
          </a:p>
          <a:p>
            <a:pPr lvl="2" eaLnBrk="1" hangingPunct="1">
              <a:lnSpc>
                <a:spcPct val="90000"/>
              </a:lnSpc>
            </a:pPr>
            <a:r>
              <a:rPr lang="en-US" sz="2000" dirty="0" smtClean="0"/>
              <a:t>Each trigger advances module to next state in scan list</a:t>
            </a:r>
          </a:p>
          <a:p>
            <a:pPr lvl="2" eaLnBrk="1" hangingPunct="1">
              <a:lnSpc>
                <a:spcPct val="90000"/>
              </a:lnSpc>
            </a:pPr>
            <a:r>
              <a:rPr lang="en-US" sz="2000" dirty="0" smtClean="0"/>
              <a:t>Integrated hardware triggers decrease overall test time</a:t>
            </a:r>
          </a:p>
          <a:p>
            <a:pPr lvl="2" eaLnBrk="1" hangingPunct="1">
              <a:lnSpc>
                <a:spcPct val="90000"/>
              </a:lnSpc>
            </a:pPr>
            <a:r>
              <a:rPr lang="en-US" sz="2000" dirty="0" smtClean="0"/>
              <a:t>Software-defined triggers supported</a:t>
            </a:r>
          </a:p>
        </p:txBody>
      </p:sp>
      <p:grpSp>
        <p:nvGrpSpPr>
          <p:cNvPr id="2" name="Group 20"/>
          <p:cNvGrpSpPr>
            <a:grpSpLocks/>
          </p:cNvGrpSpPr>
          <p:nvPr/>
        </p:nvGrpSpPr>
        <p:grpSpPr bwMode="auto">
          <a:xfrm>
            <a:off x="342900" y="1524000"/>
            <a:ext cx="3757613" cy="1676400"/>
            <a:chOff x="342899" y="1362076"/>
            <a:chExt cx="3757613" cy="1676400"/>
          </a:xfrm>
        </p:grpSpPr>
        <p:sp useBgFill="1">
          <p:nvSpPr>
            <p:cNvPr id="6" name="Rectangle 5"/>
            <p:cNvSpPr/>
            <p:nvPr/>
          </p:nvSpPr>
          <p:spPr bwMode="auto">
            <a:xfrm>
              <a:off x="342899" y="2071689"/>
              <a:ext cx="1143000" cy="271462"/>
            </a:xfrm>
            <a:prstGeom prst="rect">
              <a:avLst/>
            </a:prstGeom>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nchorCtr="1">
              <a:normAutofit fontScale="55000" lnSpcReduction="20000"/>
            </a:bodyPr>
            <a:lstStyle/>
            <a:p>
              <a:pPr eaLnBrk="0" hangingPunct="0">
                <a:defRPr/>
              </a:pPr>
              <a:r>
                <a:rPr lang="en-US" b="0" dirty="0">
                  <a:solidFill>
                    <a:schemeClr val="tx1"/>
                  </a:solidFill>
                </a:rPr>
                <a:t>Initialize</a:t>
              </a:r>
            </a:p>
          </p:txBody>
        </p:sp>
        <p:sp useBgFill="1">
          <p:nvSpPr>
            <p:cNvPr id="9" name="Rectangle 8"/>
            <p:cNvSpPr/>
            <p:nvPr/>
          </p:nvSpPr>
          <p:spPr bwMode="auto">
            <a:xfrm>
              <a:off x="1666874" y="2767014"/>
              <a:ext cx="1143000" cy="271462"/>
            </a:xfrm>
            <a:prstGeom prst="rect">
              <a:avLst/>
            </a:prstGeom>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nchorCtr="1">
              <a:normAutofit fontScale="55000" lnSpcReduction="20000"/>
            </a:bodyPr>
            <a:lstStyle/>
            <a:p>
              <a:pPr eaLnBrk="0" hangingPunct="0">
                <a:defRPr/>
              </a:pPr>
              <a:r>
                <a:rPr lang="en-US" b="0" dirty="0">
                  <a:solidFill>
                    <a:schemeClr val="tx1"/>
                  </a:solidFill>
                </a:rPr>
                <a:t>Scanning</a:t>
              </a:r>
            </a:p>
          </p:txBody>
        </p:sp>
        <p:sp useBgFill="1">
          <p:nvSpPr>
            <p:cNvPr id="10" name="Rectangle 9"/>
            <p:cNvSpPr/>
            <p:nvPr/>
          </p:nvSpPr>
          <p:spPr bwMode="auto">
            <a:xfrm>
              <a:off x="1666874" y="1362076"/>
              <a:ext cx="1143000" cy="271463"/>
            </a:xfrm>
            <a:prstGeom prst="rect">
              <a:avLst/>
            </a:prstGeom>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nchorCtr="1">
              <a:normAutofit fontScale="55000" lnSpcReduction="20000"/>
            </a:bodyPr>
            <a:lstStyle/>
            <a:p>
              <a:pPr eaLnBrk="0" hangingPunct="0">
                <a:defRPr/>
              </a:pPr>
              <a:r>
                <a:rPr lang="en-US" b="0" dirty="0">
                  <a:solidFill>
                    <a:schemeClr val="tx1"/>
                  </a:solidFill>
                </a:rPr>
                <a:t>Immediate</a:t>
              </a:r>
            </a:p>
          </p:txBody>
        </p:sp>
        <p:sp useBgFill="1">
          <p:nvSpPr>
            <p:cNvPr id="11" name="Rectangle 10"/>
            <p:cNvSpPr/>
            <p:nvPr/>
          </p:nvSpPr>
          <p:spPr bwMode="auto">
            <a:xfrm>
              <a:off x="2957512" y="2071689"/>
              <a:ext cx="1143000" cy="271462"/>
            </a:xfrm>
            <a:prstGeom prst="rect">
              <a:avLst/>
            </a:prstGeom>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nchorCtr="1">
              <a:normAutofit fontScale="55000" lnSpcReduction="20000"/>
            </a:bodyPr>
            <a:lstStyle/>
            <a:p>
              <a:pPr eaLnBrk="0" hangingPunct="0">
                <a:defRPr/>
              </a:pPr>
              <a:r>
                <a:rPr lang="en-US" b="0" dirty="0">
                  <a:solidFill>
                    <a:schemeClr val="tx1"/>
                  </a:solidFill>
                </a:rPr>
                <a:t>Close</a:t>
              </a:r>
            </a:p>
          </p:txBody>
        </p:sp>
        <p:cxnSp>
          <p:nvCxnSpPr>
            <p:cNvPr id="161802" name="Curved Connector 12"/>
            <p:cNvCxnSpPr>
              <a:cxnSpLocks noChangeShapeType="1"/>
              <a:stCxn id="6" idx="2"/>
              <a:endCxn id="9" idx="1"/>
            </p:cNvCxnSpPr>
            <p:nvPr/>
          </p:nvCxnSpPr>
          <p:spPr bwMode="auto">
            <a:xfrm rot="16200000" flipH="1">
              <a:off x="1010840" y="2246710"/>
              <a:ext cx="559594" cy="752476"/>
            </a:xfrm>
            <a:prstGeom prst="curvedConnector2">
              <a:avLst/>
            </a:prstGeom>
            <a:noFill/>
            <a:ln w="9525" algn="ctr">
              <a:solidFill>
                <a:schemeClr val="tx1"/>
              </a:solidFill>
              <a:round/>
              <a:headEnd/>
              <a:tailEnd type="arrow" w="med" len="med"/>
            </a:ln>
          </p:spPr>
        </p:cxnSp>
        <p:cxnSp>
          <p:nvCxnSpPr>
            <p:cNvPr id="161803" name="Shape 14"/>
            <p:cNvCxnSpPr>
              <a:cxnSpLocks noChangeShapeType="1"/>
              <a:stCxn id="6" idx="0"/>
              <a:endCxn id="10" idx="1"/>
            </p:cNvCxnSpPr>
            <p:nvPr/>
          </p:nvCxnSpPr>
          <p:spPr bwMode="auto">
            <a:xfrm rot="5400000" flipH="1" flipV="1">
              <a:off x="1003696" y="1408510"/>
              <a:ext cx="573882" cy="752476"/>
            </a:xfrm>
            <a:prstGeom prst="curvedConnector2">
              <a:avLst/>
            </a:prstGeom>
            <a:noFill/>
            <a:ln w="9525" algn="ctr">
              <a:solidFill>
                <a:schemeClr val="tx1"/>
              </a:solidFill>
              <a:round/>
              <a:headEnd/>
              <a:tailEnd type="arrow" w="med" len="med"/>
            </a:ln>
          </p:spPr>
        </p:cxnSp>
        <p:cxnSp>
          <p:nvCxnSpPr>
            <p:cNvPr id="161804" name="Shape 16"/>
            <p:cNvCxnSpPr>
              <a:cxnSpLocks noChangeShapeType="1"/>
              <a:stCxn id="10" idx="3"/>
              <a:endCxn id="11" idx="0"/>
            </p:cNvCxnSpPr>
            <p:nvPr/>
          </p:nvCxnSpPr>
          <p:spPr bwMode="auto">
            <a:xfrm>
              <a:off x="2809875" y="1497807"/>
              <a:ext cx="719137" cy="573882"/>
            </a:xfrm>
            <a:prstGeom prst="curvedConnector2">
              <a:avLst/>
            </a:prstGeom>
            <a:noFill/>
            <a:ln w="9525" algn="ctr">
              <a:solidFill>
                <a:schemeClr val="tx1"/>
              </a:solidFill>
              <a:round/>
              <a:headEnd/>
              <a:tailEnd type="arrow" w="med" len="med"/>
            </a:ln>
          </p:spPr>
        </p:cxnSp>
        <p:cxnSp>
          <p:nvCxnSpPr>
            <p:cNvPr id="161805" name="Shape 18"/>
            <p:cNvCxnSpPr>
              <a:cxnSpLocks noChangeShapeType="1"/>
              <a:stCxn id="9" idx="3"/>
              <a:endCxn id="11" idx="2"/>
            </p:cNvCxnSpPr>
            <p:nvPr/>
          </p:nvCxnSpPr>
          <p:spPr bwMode="auto">
            <a:xfrm flipV="1">
              <a:off x="2809875" y="2343151"/>
              <a:ext cx="719137" cy="559594"/>
            </a:xfrm>
            <a:prstGeom prst="curvedConnector2">
              <a:avLst/>
            </a:prstGeom>
            <a:noFill/>
            <a:ln w="9525" algn="ctr">
              <a:solidFill>
                <a:schemeClr val="tx1"/>
              </a:solidFill>
              <a:round/>
              <a:headEnd/>
              <a:tailEnd type="arrow" w="med" len="med"/>
            </a:ln>
          </p:spPr>
        </p:cxn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PSNARRATION" val="5,709668391,C:\Documents and Settings\jschwart\Desktop\S10T03 Introducing the NI SwitchBlock\Introducing the NI SwitchBlock\Media.ppcx"/>
</p:tagLst>
</file>

<file path=ppt/tags/tag10.xml><?xml version="1.0" encoding="utf-8"?>
<p:tagLst xmlns:a="http://schemas.openxmlformats.org/drawingml/2006/main" xmlns:r="http://schemas.openxmlformats.org/officeDocument/2006/relationships" xmlns:p="http://schemas.openxmlformats.org/presentationml/2006/main">
  <p:tag name="PPSNARRATION" val="13,709668391,C:\Documents and Settings\jschwart\Desktop\S10T03 Introducing the NI SwitchBlock\Introducing the NI SwitchBlock\Media.ppcx"/>
</p:tagLst>
</file>

<file path=ppt/tags/tag2.xml><?xml version="1.0" encoding="utf-8"?>
<p:tagLst xmlns:a="http://schemas.openxmlformats.org/drawingml/2006/main" xmlns:r="http://schemas.openxmlformats.org/officeDocument/2006/relationships" xmlns:p="http://schemas.openxmlformats.org/presentationml/2006/main">
  <p:tag name="PRESENTER_SHAPEINFO" val="&lt;ThreeDShapeInfo&gt;&lt;uuid val=&quot;{37E260E7-09F3-4FA7-857F-F8B70DC7BBA1}&quot;/&gt;&lt;isInvalidForFieldText val=&quot;1&quot;/&gt;&lt;Image&gt;&lt;filename val=&quot;D:\DOCUME~1\jdolman\LOCALS~1\Temp\PR\data\asimages\{37E260E7-09F3-4FA7-857F-F8B70DC7BBA1}_5.png&quot;/&gt;&lt;left val=&quot;36&quot;/&gt;&lt;top val=&quot;116&quot;/&gt;&lt;width val=&quot;210&quot;/&gt;&lt;height val=&quot;296&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INFO" val="&lt;ThreeDShapeInfo&gt;&lt;uuid val=&quot;{72EA84BE-0C39-4979-958C-FA691E12C07B}&quot;/&gt;&lt;isInvalidForFieldText val=&quot;1&quot;/&gt;&lt;Image&gt;&lt;filename val=&quot;D:\DOCUME~1\jdolman\LOCALS~1\Temp\PR\data\asimages\{72EA84BE-0C39-4979-958C-FA691E12C07B}_5.png&quot;/&gt;&lt;left val=&quot;258&quot;/&gt;&lt;top val=&quot;116&quot;/&gt;&lt;width val=&quot;210&quot;/&gt;&lt;height val=&quot;296&quot;/&gt;&lt;hasText val=&quot;1&quot;/&gt;&lt;/Image&gt;&lt;/ThreeDShapeInfo&gt;"/>
</p:tagLst>
</file>

<file path=ppt/tags/tag4.xml><?xml version="1.0" encoding="utf-8"?>
<p:tagLst xmlns:a="http://schemas.openxmlformats.org/drawingml/2006/main" xmlns:r="http://schemas.openxmlformats.org/officeDocument/2006/relationships" xmlns:p="http://schemas.openxmlformats.org/presentationml/2006/main">
  <p:tag name="PRESENTER_SHAPEINFO" val="&lt;ThreeDShapeInfo&gt;&lt;uuid val=&quot;{2107A556-6F0B-482D-A4DD-3622B381321E}&quot;/&gt;&lt;isInvalidForFieldText val=&quot;1&quot;/&gt;&lt;Image&gt;&lt;filename val=&quot;D:\DOCUME~1\jdolman\LOCALS~1\Temp\PR\data\asimages\{2107A556-6F0B-482D-A4DD-3622B381321E}_5.png&quot;/&gt;&lt;left val=&quot;474&quot;/&gt;&lt;top val=&quot;116&quot;/&gt;&lt;width val=&quot;210&quot;/&gt;&lt;height val=&quot;296&quot;/&gt;&lt;hasText val=&quot;1&quot;/&gt;&lt;/Image&gt;&lt;/ThreeDShapeInfo&gt;"/>
</p:tagLst>
</file>

<file path=ppt/tags/tag5.xml><?xml version="1.0" encoding="utf-8"?>
<p:tagLst xmlns:a="http://schemas.openxmlformats.org/drawingml/2006/main" xmlns:r="http://schemas.openxmlformats.org/officeDocument/2006/relationships" xmlns:p="http://schemas.openxmlformats.org/presentationml/2006/main">
  <p:tag name="PRESENTER_SHAPEINFO" val="&lt;ThreeDShapeInfo&gt;&lt;uuid val=&quot;{EE956D8A-4533-4FAD-AC2D-E97E5EBE505E}&quot;/&gt;&lt;isInvalidForFieldText val=&quot;0&quot;/&gt;&lt;Image&gt;&lt;filename val=&quot;D:\DOCUME~1\jdolman\LOCALS~1\Temp\PR\data\asimages\{EE956D8A-4533-4FAD-AC2D-E97E5EBE505E}_5.png&quot;/&gt;&lt;left val=&quot;-135&quot;/&gt;&lt;top val=&quot;499&quot;/&gt;&lt;width val=&quot;100&quot;/&gt;&lt;height val=&quot;159&quot;/&gt;&lt;hasText val=&quot;1&quot;/&gt;&lt;/Image&gt;&lt;/ThreeDShapeInfo&gt;"/>
</p:tagLst>
</file>

<file path=ppt/tags/tag6.xml><?xml version="1.0" encoding="utf-8"?>
<p:tagLst xmlns:a="http://schemas.openxmlformats.org/drawingml/2006/main" xmlns:r="http://schemas.openxmlformats.org/officeDocument/2006/relationships" xmlns:p="http://schemas.openxmlformats.org/presentationml/2006/main">
  <p:tag name="PPSNARRATION" val="9,709668391,C:\Documents and Settings\jschwart\Desktop\S10T03 Introducing the NI SwitchBlock\Introducing the NI SwitchBlock\Media.ppcx"/>
</p:tagLst>
</file>

<file path=ppt/tags/tag7.xml><?xml version="1.0" encoding="utf-8"?>
<p:tagLst xmlns:a="http://schemas.openxmlformats.org/drawingml/2006/main" xmlns:r="http://schemas.openxmlformats.org/officeDocument/2006/relationships" xmlns:p="http://schemas.openxmlformats.org/presentationml/2006/main">
  <p:tag name="PPSNARRATION" val="37,709668391,C:\Documents and Settings\jschwart\Desktop\S10T03 Introducing the NI SwitchBlock\Introducing the NI SwitchBlock\Media.ppcx"/>
</p:tagLst>
</file>

<file path=ppt/tags/tag8.xml><?xml version="1.0" encoding="utf-8"?>
<p:tagLst xmlns:a="http://schemas.openxmlformats.org/drawingml/2006/main" xmlns:r="http://schemas.openxmlformats.org/officeDocument/2006/relationships" xmlns:p="http://schemas.openxmlformats.org/presentationml/2006/main">
  <p:tag name="PPSNARRATION" val="11,709668391,C:\Documents and Settings\jschwart\Desktop\S10T03 Introducing the NI SwitchBlock\Introducing the NI SwitchBlock\Media.ppcx"/>
</p:tagLst>
</file>

<file path=ppt/tags/tag9.xml><?xml version="1.0" encoding="utf-8"?>
<p:tagLst xmlns:a="http://schemas.openxmlformats.org/drawingml/2006/main" xmlns:r="http://schemas.openxmlformats.org/officeDocument/2006/relationships" xmlns:p="http://schemas.openxmlformats.org/presentationml/2006/main">
  <p:tag name="PRESENTER_SHAPEINFO" val="&lt;ThreeDShapeInfo&gt;&lt;uuid val=&quot;{E859D350-7BBA-47F6-8280-ACC07C40C2B1}&quot;/&gt;&lt;isInvalidForFieldText val=&quot;1&quot;/&gt;&lt;Image&gt;&lt;filename val=&quot;D:\DOCUME~1\jdolman\LOCALS~1\Temp\PR\data\asimages\{E859D350-7BBA-47F6-8280-ACC07C40C2B1}_11.png&quot;/&gt;&lt;left val=&quot;17&quot;/&gt;&lt;top val=&quot;242&quot;/&gt;&lt;width val=&quot;722&quot;/&gt;&lt;height val=&quot;237&quot;/&gt;&lt;hasText val=&quot;1&quot;/&gt;&lt;/Image&gt;&lt;/ThreeDShapeInfo&gt;"/>
</p:tagLst>
</file>

<file path=ppt/theme/theme1.xml><?xml version="1.0" encoding="utf-8"?>
<a:theme xmlns:a="http://schemas.openxmlformats.org/drawingml/2006/main" name="NI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xtern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NI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Extern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Customer Confidential">
  <a:themeElements>
    <a:clrScheme name="National Instruments">
      <a:dk1>
        <a:sysClr val="windowText" lastClr="000000"/>
      </a:dk1>
      <a:lt1>
        <a:sysClr val="window" lastClr="FFFFFF"/>
      </a:lt1>
      <a:dk2>
        <a:srgbClr val="0A60A3"/>
      </a:dk2>
      <a:lt2>
        <a:srgbClr val="F5F5F5"/>
      </a:lt2>
      <a:accent1>
        <a:srgbClr val="0A60A3"/>
      </a:accent1>
      <a:accent2>
        <a:srgbClr val="93191A"/>
      </a:accent2>
      <a:accent3>
        <a:srgbClr val="79B04E"/>
      </a:accent3>
      <a:accent4>
        <a:srgbClr val="EDB72E"/>
      </a:accent4>
      <a:accent5>
        <a:srgbClr val="73AED9"/>
      </a:accent5>
      <a:accent6>
        <a:srgbClr val="DE8C2D"/>
      </a:accent6>
      <a:hlink>
        <a:srgbClr val="0A60A3"/>
      </a:hlink>
      <a:folHlink>
        <a:srgbClr val="73AED9"/>
      </a:folHlink>
    </a:clrScheme>
    <a:fontScheme name="NationalInstruments">
      <a:majorFont>
        <a:latin typeface="Univers Com 55"/>
        <a:ea typeface=""/>
        <a:cs typeface=""/>
      </a:majorFont>
      <a:minorFont>
        <a:latin typeface="Univers Com 45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outerShdw blurRad="50800" dist="38100" dir="2700000" algn="tl" rotWithShape="0">
            <a:prstClr val="black">
              <a:alpha val="40000"/>
            </a:prstClr>
          </a:outerShdw>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40982</TotalTime>
  <Words>14555</Words>
  <Application>Microsoft Office PowerPoint</Application>
  <PresentationFormat>On-screen Show (4:3)</PresentationFormat>
  <Paragraphs>2270</Paragraphs>
  <Slides>201</Slides>
  <Notes>167</Notes>
  <HiddenSlides>29</HiddenSlides>
  <MMClips>0</MMClips>
  <ScaleCrop>false</ScaleCrop>
  <HeadingPairs>
    <vt:vector size="6" baseType="variant">
      <vt:variant>
        <vt:lpstr>Theme</vt:lpstr>
      </vt:variant>
      <vt:variant>
        <vt:i4>6</vt:i4>
      </vt:variant>
      <vt:variant>
        <vt:lpstr>Embedded OLE Servers</vt:lpstr>
      </vt:variant>
      <vt:variant>
        <vt:i4>4</vt:i4>
      </vt:variant>
      <vt:variant>
        <vt:lpstr>Slide Titles</vt:lpstr>
      </vt:variant>
      <vt:variant>
        <vt:i4>201</vt:i4>
      </vt:variant>
    </vt:vector>
  </HeadingPairs>
  <TitlesOfParts>
    <vt:vector size="211" baseType="lpstr">
      <vt:lpstr>NI Confidential</vt:lpstr>
      <vt:lpstr>External</vt:lpstr>
      <vt:lpstr>Customer Confidential</vt:lpstr>
      <vt:lpstr>1_NI Confidential</vt:lpstr>
      <vt:lpstr>1_External</vt:lpstr>
      <vt:lpstr>1_Customer Confidential</vt:lpstr>
      <vt:lpstr>Bitmap Image</vt:lpstr>
      <vt:lpstr>Chart</vt:lpstr>
      <vt:lpstr>Worksheet</vt:lpstr>
      <vt:lpstr>Equation</vt:lpstr>
      <vt:lpstr>National Instruments Switches</vt:lpstr>
      <vt:lpstr>Why the Need for Switches?</vt:lpstr>
      <vt:lpstr>Test Architecture</vt:lpstr>
      <vt:lpstr>Course Overview</vt:lpstr>
      <vt:lpstr>Switch Basics</vt:lpstr>
      <vt:lpstr>Switch Topologies</vt:lpstr>
      <vt:lpstr>Common Switch Topologies</vt:lpstr>
      <vt:lpstr>Topologies: General Purpose</vt:lpstr>
      <vt:lpstr>Topologies: Multiplexer</vt:lpstr>
      <vt:lpstr>Topologies: Matrix</vt:lpstr>
      <vt:lpstr>Matrix Configurations</vt:lpstr>
      <vt:lpstr>Topologies: Fault Insertion Topology (FIU)</vt:lpstr>
      <vt:lpstr>Topologies: External Relay Driver (PXI-2567)</vt:lpstr>
      <vt:lpstr>Independent Topology</vt:lpstr>
      <vt:lpstr>RF Topologies: Sparse Matrix</vt:lpstr>
      <vt:lpstr>RF Topologies: Blocking Matrix</vt:lpstr>
      <vt:lpstr>RF Topologies: RF Matrix</vt:lpstr>
      <vt:lpstr>RF Topologies: RF Combiner / Switch</vt:lpstr>
      <vt:lpstr>Switching Modes</vt:lpstr>
      <vt:lpstr>1-Wire Switching Mode</vt:lpstr>
      <vt:lpstr>2-Wire Switching Mode</vt:lpstr>
      <vt:lpstr>4-Wire Switching Mode</vt:lpstr>
      <vt:lpstr>Multiple Bank Multiplexers</vt:lpstr>
      <vt:lpstr>Multiple Bank Matrices</vt:lpstr>
      <vt:lpstr>Relay Types</vt:lpstr>
      <vt:lpstr>Electromechanical Armature </vt:lpstr>
      <vt:lpstr>Armature: Non-latching (SPST)</vt:lpstr>
      <vt:lpstr>Armature: Non-latching (SPDT)</vt:lpstr>
      <vt:lpstr>Latching (Behind the Scenes)</vt:lpstr>
      <vt:lpstr>Armature: Latching Relays</vt:lpstr>
      <vt:lpstr>Electromechanical Reed Relay</vt:lpstr>
      <vt:lpstr>Solid State Relay</vt:lpstr>
      <vt:lpstr>FET Switch</vt:lpstr>
      <vt:lpstr>Relay Life</vt:lpstr>
      <vt:lpstr>Relay Life Basics</vt:lpstr>
      <vt:lpstr>Predictive Maintenance</vt:lpstr>
      <vt:lpstr>Minimum Switching Current/Voltage with Electromechanical Relays</vt:lpstr>
      <vt:lpstr>Switching Capacitive Loads</vt:lpstr>
      <vt:lpstr>Switching Inductive loads</vt:lpstr>
      <vt:lpstr>Switching Inductive loads Cont.</vt:lpstr>
      <vt:lpstr>Relay Types and Capabilities</vt:lpstr>
      <vt:lpstr>QUIZ </vt:lpstr>
      <vt:lpstr>National Instrument Switches</vt:lpstr>
      <vt:lpstr>Product Offering</vt:lpstr>
      <vt:lpstr>Form Factors</vt:lpstr>
      <vt:lpstr>NI SwitchBlock</vt:lpstr>
      <vt:lpstr>Voltage Switching</vt:lpstr>
      <vt:lpstr>Voltage Switching Product Offering</vt:lpstr>
      <vt:lpstr>Current Switching</vt:lpstr>
      <vt:lpstr>Current Switching Product Offering</vt:lpstr>
      <vt:lpstr>Density Switching</vt:lpstr>
      <vt:lpstr>Density Switching Product Offering</vt:lpstr>
      <vt:lpstr>Specifications</vt:lpstr>
      <vt:lpstr>Common Switch Specifications</vt:lpstr>
      <vt:lpstr>DEMO! - Example Switch Specification Page</vt:lpstr>
      <vt:lpstr>Hot Switching vs Dry Switching</vt:lpstr>
      <vt:lpstr>Switching Current vs Carry Current</vt:lpstr>
      <vt:lpstr>What is UL?</vt:lpstr>
      <vt:lpstr>Voltage Switching Gone Bad</vt:lpstr>
      <vt:lpstr>Exercise: Switch Selection</vt:lpstr>
      <vt:lpstr>Using NI Switches</vt:lpstr>
      <vt:lpstr>Controlling NI Switches</vt:lpstr>
      <vt:lpstr>Options for Controlling PXI Switches</vt:lpstr>
      <vt:lpstr>Options for Controlling SCXI Switches</vt:lpstr>
      <vt:lpstr>Controlling SCXI Switches with DMM</vt:lpstr>
      <vt:lpstr>Controlling SCXI Switches with DMM</vt:lpstr>
      <vt:lpstr>Controlling SCXI Switches with DAQ</vt:lpstr>
      <vt:lpstr>Controlling SCXI Switches with Combo Chassis</vt:lpstr>
      <vt:lpstr>Controlling SCXI Switches with USB</vt:lpstr>
      <vt:lpstr>Controlling SCXI Switches with the NI 4021</vt:lpstr>
      <vt:lpstr>Quiz </vt:lpstr>
      <vt:lpstr>Installing NI Switches</vt:lpstr>
      <vt:lpstr>Installing Switches</vt:lpstr>
      <vt:lpstr>SCXI Installation</vt:lpstr>
      <vt:lpstr>Procedure 1</vt:lpstr>
      <vt:lpstr>Procedure 1</vt:lpstr>
      <vt:lpstr>Procedure 2</vt:lpstr>
      <vt:lpstr>Procedure 2</vt:lpstr>
      <vt:lpstr>Procedure 2</vt:lpstr>
      <vt:lpstr>Procedure 2</vt:lpstr>
      <vt:lpstr>Procedure 2</vt:lpstr>
      <vt:lpstr>Procedure 3</vt:lpstr>
      <vt:lpstr>Procedure 3</vt:lpstr>
      <vt:lpstr>Procedure 3</vt:lpstr>
      <vt:lpstr>Procedure 4</vt:lpstr>
      <vt:lpstr>Procedure 4</vt:lpstr>
      <vt:lpstr>Procedure 4</vt:lpstr>
      <vt:lpstr>Procedure 5</vt:lpstr>
      <vt:lpstr>Procedure 5</vt:lpstr>
      <vt:lpstr>QUIZ</vt:lpstr>
      <vt:lpstr>Programming NI Switches</vt:lpstr>
      <vt:lpstr>NI-SWITCH Soft Front Panel</vt:lpstr>
      <vt:lpstr>Exercise </vt:lpstr>
      <vt:lpstr>NI-SWITCH Soft Front Panel</vt:lpstr>
      <vt:lpstr>NI-SWITCH Soft Front Panel</vt:lpstr>
      <vt:lpstr>Programming NI Switches in LabVIEW </vt:lpstr>
      <vt:lpstr>NI Switch APIs</vt:lpstr>
      <vt:lpstr>NI-SWITCH VI Tree</vt:lpstr>
      <vt:lpstr>Programming NI Switches in LabVIEW </vt:lpstr>
      <vt:lpstr>Immediate Mode Connect/ Disconnect Channels</vt:lpstr>
      <vt:lpstr>Immediate Mode Connect/Disconnect Channels</vt:lpstr>
      <vt:lpstr>Immediate Mode NI-Switch Relay Control API</vt:lpstr>
      <vt:lpstr>Immediate Mode DAQmx Relay Control API  </vt:lpstr>
      <vt:lpstr>Exercise </vt:lpstr>
      <vt:lpstr>Scanning</vt:lpstr>
      <vt:lpstr>Scan List Syntax: Scan Modes</vt:lpstr>
      <vt:lpstr>Scan List Syntax </vt:lpstr>
      <vt:lpstr>Scan List Syntax:   NI-SWITCH vs DAQmx</vt:lpstr>
      <vt:lpstr>Scanning Trigger Schemes</vt:lpstr>
      <vt:lpstr>Software Scanning with NI-SWITCH</vt:lpstr>
      <vt:lpstr>Software Scanning with NI-DAQmx</vt:lpstr>
      <vt:lpstr>Example of Hardware Scanning</vt:lpstr>
      <vt:lpstr>Multi-Module Scanning</vt:lpstr>
      <vt:lpstr>Exercise </vt:lpstr>
      <vt:lpstr>DMM/Switch Express VI: Switching Tab</vt:lpstr>
      <vt:lpstr>NI Switches Help</vt:lpstr>
      <vt:lpstr>NI-SWITCH Documentation</vt:lpstr>
      <vt:lpstr>QUIZ </vt:lpstr>
      <vt:lpstr>Connectivity and Expansion</vt:lpstr>
      <vt:lpstr>Switch Connectivity</vt:lpstr>
      <vt:lpstr>Cable</vt:lpstr>
      <vt:lpstr>Connector Blocks</vt:lpstr>
      <vt:lpstr>Terminal Block</vt:lpstr>
      <vt:lpstr>Connector/Backshell</vt:lpstr>
      <vt:lpstr>RF Cables</vt:lpstr>
      <vt:lpstr>RF Connectivity Is Important!</vt:lpstr>
      <vt:lpstr>Look in spec sheet for connectivity options</vt:lpstr>
      <vt:lpstr>Connectivity for NI Switches</vt:lpstr>
      <vt:lpstr>Mass Interconnect/Fixturing Compatibility</vt:lpstr>
      <vt:lpstr>Matrix and Multiplexer Expansion</vt:lpstr>
      <vt:lpstr>Multiplexer Expansion</vt:lpstr>
      <vt:lpstr>Multiplexer Expansion, RF</vt:lpstr>
      <vt:lpstr>Building Larger Matrices</vt:lpstr>
      <vt:lpstr>Matrix: Column Expansion</vt:lpstr>
      <vt:lpstr>Matrix: Row Expansion</vt:lpstr>
      <vt:lpstr>Row and Column Expansion </vt:lpstr>
      <vt:lpstr>Slide 137</vt:lpstr>
      <vt:lpstr>QUIZ </vt:lpstr>
      <vt:lpstr>Expansion for modules</vt:lpstr>
      <vt:lpstr>SCXI Expansion</vt:lpstr>
      <vt:lpstr>High Voltage Analog Bus (HVAB)</vt:lpstr>
      <vt:lpstr>MUX Expansion Example SCXI 1127/28 </vt:lpstr>
      <vt:lpstr>SCXI Example:  Column Expansion,  SCXI-1129 </vt:lpstr>
      <vt:lpstr>Row Expansion Example SCXI-1129 </vt:lpstr>
      <vt:lpstr>PXI Expansion</vt:lpstr>
      <vt:lpstr>MUX Expansion Example PXI-2501/2503</vt:lpstr>
      <vt:lpstr>Matrix Expansion Example Using Terminal Blocks - PXI-2529 </vt:lpstr>
      <vt:lpstr>Matrix Expansion Example Using the Module itself -   PXI-2535/2536 </vt:lpstr>
      <vt:lpstr>Matrix Expansion Formula</vt:lpstr>
      <vt:lpstr>Matrix Expansion Exercise </vt:lpstr>
      <vt:lpstr>PXI Switch Selection Exercise</vt:lpstr>
      <vt:lpstr>PXI Switch Selection Exercise: Part  2</vt:lpstr>
      <vt:lpstr>NI SwitchBlock</vt:lpstr>
      <vt:lpstr>Why NI SwitchBlock?</vt:lpstr>
      <vt:lpstr>Components of the NI SwitchBlock</vt:lpstr>
      <vt:lpstr>NI SwitchBlock Architecture</vt:lpstr>
      <vt:lpstr>NI SwitchBlock Architecture Cont.</vt:lpstr>
      <vt:lpstr>NI SwitchBlock Relay Cards: A vs. B</vt:lpstr>
      <vt:lpstr>NI SwitchBlock Relay Cards</vt:lpstr>
      <vt:lpstr>NI SwitchBlock Carrier</vt:lpstr>
      <vt:lpstr>Combining Cards</vt:lpstr>
      <vt:lpstr>NI SwitchBlock Specifications</vt:lpstr>
      <vt:lpstr>NI Switch Health Center</vt:lpstr>
      <vt:lpstr>NI Switch Health Center (cont)</vt:lpstr>
      <vt:lpstr>NI SwitchBlock Relay Card Specifications</vt:lpstr>
      <vt:lpstr>Matrix Expansion Exercise </vt:lpstr>
      <vt:lpstr>Advanced Switch Topics</vt:lpstr>
      <vt:lpstr>Application Examples</vt:lpstr>
      <vt:lpstr>Switching Low-Voltage Signals (&lt; 1 mV)</vt:lpstr>
      <vt:lpstr>Switching Low-Voltage Signals (&lt; 1 mV) (cont)</vt:lpstr>
      <vt:lpstr>Switching Low Currents (&lt; 10 μA)</vt:lpstr>
      <vt:lpstr>Switching Low Currents (&lt; 10 μA) (cont)</vt:lpstr>
      <vt:lpstr>Switching Low Currents (&lt; 10 μA) (cont)</vt:lpstr>
      <vt:lpstr>Measuring Low Capacitance with Switches</vt:lpstr>
      <vt:lpstr>Other Examples</vt:lpstr>
      <vt:lpstr>272x Resistor Modules</vt:lpstr>
      <vt:lpstr>272x Design Overview</vt:lpstr>
      <vt:lpstr>272x Design Overview (cont)</vt:lpstr>
      <vt:lpstr>272x Device Support</vt:lpstr>
      <vt:lpstr>NI 272x Reference VIs</vt:lpstr>
      <vt:lpstr>272x Example Block Diagram</vt:lpstr>
      <vt:lpstr>RF Switch Concepts</vt:lpstr>
      <vt:lpstr>NI RF Switch Products</vt:lpstr>
      <vt:lpstr>RF Switching Specifications</vt:lpstr>
      <vt:lpstr>Bandwidth is an arbitrary spec and is not always the -3dB point of switch. When recommending an RF switch to your customer ensure that insertion loss and VSWR of the switch module meet application requirements!</vt:lpstr>
      <vt:lpstr>What is Insertion Loss?</vt:lpstr>
      <vt:lpstr>Why Does Insertion Loss Occur? </vt:lpstr>
      <vt:lpstr>Insertion Loss Plot </vt:lpstr>
      <vt:lpstr>Voltage Standing-Wave Ratio (VSWR)</vt:lpstr>
      <vt:lpstr>Facts About VSWR</vt:lpstr>
      <vt:lpstr>Characteristic Impedance </vt:lpstr>
      <vt:lpstr>Calculating VSWR</vt:lpstr>
      <vt:lpstr>Example : VSWR</vt:lpstr>
      <vt:lpstr>Example : VSWR</vt:lpstr>
      <vt:lpstr>Crosstalk / Isolation</vt:lpstr>
      <vt:lpstr>Termination</vt:lpstr>
      <vt:lpstr>Termination (cont)</vt:lpstr>
      <vt:lpstr>Rise Time</vt:lpstr>
      <vt:lpstr>Rise Time (cont)</vt:lpstr>
      <vt:lpstr>Quiz </vt:lpstr>
      <vt:lpstr>Good KBs</vt:lpstr>
    </vt:vector>
  </TitlesOfParts>
  <Company>National Instruments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Internal AE training</dc:title>
  <dc:creator>Guy Ferraro</dc:creator>
  <dc:description>Added 2585, 2586, 2564 and changes version to 2.3.1</dc:description>
  <cp:lastModifiedBy>fladolce</cp:lastModifiedBy>
  <cp:revision>2776</cp:revision>
  <dcterms:created xsi:type="dcterms:W3CDTF">2001-05-29T16:17:49Z</dcterms:created>
  <dcterms:modified xsi:type="dcterms:W3CDTF">2012-06-14T15:09:53Z</dcterms:modified>
</cp:coreProperties>
</file>